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0"/>
  </p:notesMasterIdLst>
  <p:sldIdLst>
    <p:sldId id="256" r:id="rId2"/>
    <p:sldId id="594" r:id="rId3"/>
    <p:sldId id="483" r:id="rId4"/>
    <p:sldId id="511" r:id="rId5"/>
    <p:sldId id="515" r:id="rId6"/>
    <p:sldId id="595" r:id="rId7"/>
    <p:sldId id="661" r:id="rId8"/>
    <p:sldId id="662" r:id="rId9"/>
    <p:sldId id="858" r:id="rId10"/>
    <p:sldId id="859" r:id="rId11"/>
    <p:sldId id="860" r:id="rId12"/>
    <p:sldId id="861" r:id="rId13"/>
    <p:sldId id="863" r:id="rId14"/>
    <p:sldId id="862" r:id="rId15"/>
    <p:sldId id="592" r:id="rId16"/>
    <p:sldId id="526" r:id="rId17"/>
    <p:sldId id="668" r:id="rId18"/>
    <p:sldId id="865" r:id="rId19"/>
    <p:sldId id="896" r:id="rId20"/>
    <p:sldId id="897" r:id="rId21"/>
    <p:sldId id="908" r:id="rId22"/>
    <p:sldId id="909" r:id="rId23"/>
    <p:sldId id="924" r:id="rId24"/>
    <p:sldId id="899" r:id="rId25"/>
    <p:sldId id="900" r:id="rId26"/>
    <p:sldId id="901" r:id="rId27"/>
    <p:sldId id="902" r:id="rId28"/>
    <p:sldId id="903" r:id="rId29"/>
    <p:sldId id="904" r:id="rId30"/>
    <p:sldId id="906" r:id="rId31"/>
    <p:sldId id="907" r:id="rId32"/>
    <p:sldId id="930" r:id="rId33"/>
    <p:sldId id="926" r:id="rId34"/>
    <p:sldId id="927" r:id="rId35"/>
    <p:sldId id="929" r:id="rId36"/>
    <p:sldId id="932" r:id="rId37"/>
    <p:sldId id="933" r:id="rId38"/>
    <p:sldId id="934" r:id="rId39"/>
    <p:sldId id="935" r:id="rId40"/>
    <p:sldId id="936" r:id="rId41"/>
    <p:sldId id="937" r:id="rId42"/>
    <p:sldId id="938" r:id="rId43"/>
    <p:sldId id="939" r:id="rId44"/>
    <p:sldId id="940" r:id="rId45"/>
    <p:sldId id="941" r:id="rId46"/>
    <p:sldId id="942" r:id="rId47"/>
    <p:sldId id="943" r:id="rId48"/>
    <p:sldId id="944" r:id="rId49"/>
    <p:sldId id="945" r:id="rId50"/>
    <p:sldId id="946" r:id="rId51"/>
    <p:sldId id="947" r:id="rId52"/>
    <p:sldId id="948" r:id="rId53"/>
    <p:sldId id="949" r:id="rId54"/>
    <p:sldId id="951" r:id="rId55"/>
    <p:sldId id="952" r:id="rId56"/>
    <p:sldId id="955" r:id="rId57"/>
    <p:sldId id="960" r:id="rId58"/>
    <p:sldId id="958" r:id="rId59"/>
    <p:sldId id="959" r:id="rId60"/>
    <p:sldId id="1015" r:id="rId61"/>
    <p:sldId id="884" r:id="rId62"/>
    <p:sldId id="886" r:id="rId63"/>
    <p:sldId id="887" r:id="rId64"/>
    <p:sldId id="888" r:id="rId65"/>
    <p:sldId id="889" r:id="rId66"/>
    <p:sldId id="890" r:id="rId67"/>
    <p:sldId id="891" r:id="rId68"/>
    <p:sldId id="892" r:id="rId69"/>
    <p:sldId id="893" r:id="rId70"/>
    <p:sldId id="894" r:id="rId71"/>
    <p:sldId id="895" r:id="rId72"/>
    <p:sldId id="866" r:id="rId73"/>
    <p:sldId id="867" r:id="rId74"/>
    <p:sldId id="868" r:id="rId75"/>
    <p:sldId id="961" r:id="rId76"/>
    <p:sldId id="962" r:id="rId77"/>
    <p:sldId id="963" r:id="rId78"/>
    <p:sldId id="965" r:id="rId79"/>
    <p:sldId id="966" r:id="rId80"/>
    <p:sldId id="967" r:id="rId81"/>
    <p:sldId id="968" r:id="rId82"/>
    <p:sldId id="969" r:id="rId83"/>
    <p:sldId id="970" r:id="rId84"/>
    <p:sldId id="971" r:id="rId85"/>
    <p:sldId id="972" r:id="rId86"/>
    <p:sldId id="973" r:id="rId87"/>
    <p:sldId id="974" r:id="rId88"/>
    <p:sldId id="975" r:id="rId89"/>
    <p:sldId id="976" r:id="rId90"/>
    <p:sldId id="985" r:id="rId91"/>
    <p:sldId id="980" r:id="rId92"/>
    <p:sldId id="983" r:id="rId93"/>
    <p:sldId id="898" r:id="rId94"/>
    <p:sldId id="931" r:id="rId95"/>
    <p:sldId id="989" r:id="rId96"/>
    <p:sldId id="923" r:id="rId97"/>
    <p:sldId id="988" r:id="rId98"/>
    <p:sldId id="990" r:id="rId99"/>
    <p:sldId id="991" r:id="rId100"/>
    <p:sldId id="992" r:id="rId101"/>
    <p:sldId id="994" r:id="rId102"/>
    <p:sldId id="995" r:id="rId103"/>
    <p:sldId id="681" r:id="rId104"/>
    <p:sldId id="911" r:id="rId105"/>
    <p:sldId id="912" r:id="rId106"/>
    <p:sldId id="913" r:id="rId107"/>
    <p:sldId id="914" r:id="rId108"/>
    <p:sldId id="915" r:id="rId109"/>
    <p:sldId id="916" r:id="rId110"/>
    <p:sldId id="917" r:id="rId111"/>
    <p:sldId id="918" r:id="rId112"/>
    <p:sldId id="919" r:id="rId113"/>
    <p:sldId id="920" r:id="rId114"/>
    <p:sldId id="921" r:id="rId115"/>
    <p:sldId id="986" r:id="rId116"/>
    <p:sldId id="987" r:id="rId117"/>
    <p:sldId id="1016" r:id="rId118"/>
    <p:sldId id="1017" r:id="rId119"/>
    <p:sldId id="683" r:id="rId120"/>
    <p:sldId id="693" r:id="rId121"/>
    <p:sldId id="694" r:id="rId122"/>
    <p:sldId id="996" r:id="rId123"/>
    <p:sldId id="997" r:id="rId124"/>
    <p:sldId id="998" r:id="rId125"/>
    <p:sldId id="999" r:id="rId126"/>
    <p:sldId id="1000" r:id="rId127"/>
    <p:sldId id="1001" r:id="rId128"/>
    <p:sldId id="1002" r:id="rId129"/>
    <p:sldId id="1003" r:id="rId130"/>
    <p:sldId id="1004" r:id="rId131"/>
    <p:sldId id="1005" r:id="rId132"/>
    <p:sldId id="1006" r:id="rId133"/>
    <p:sldId id="1007" r:id="rId134"/>
    <p:sldId id="1008" r:id="rId135"/>
    <p:sldId id="1009" r:id="rId136"/>
    <p:sldId id="1010" r:id="rId137"/>
    <p:sldId id="1011" r:id="rId138"/>
    <p:sldId id="1012" r:id="rId139"/>
    <p:sldId id="1013" r:id="rId140"/>
    <p:sldId id="1014" r:id="rId141"/>
    <p:sldId id="815" r:id="rId142"/>
    <p:sldId id="1018" r:id="rId143"/>
    <p:sldId id="846" r:id="rId144"/>
    <p:sldId id="847" r:id="rId145"/>
    <p:sldId id="854" r:id="rId146"/>
    <p:sldId id="855" r:id="rId147"/>
    <p:sldId id="856" r:id="rId148"/>
    <p:sldId id="857" r:id="rId149"/>
    <p:sldId id="603" r:id="rId150"/>
    <p:sldId id="602" r:id="rId151"/>
    <p:sldId id="1019" r:id="rId152"/>
    <p:sldId id="591" r:id="rId153"/>
    <p:sldId id="507" r:id="rId154"/>
    <p:sldId id="508" r:id="rId155"/>
    <p:sldId id="1020" r:id="rId156"/>
    <p:sldId id="630" r:id="rId157"/>
    <p:sldId id="378" r:id="rId158"/>
    <p:sldId id="379" r:id="rId15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62192D"/>
    <a:srgbClr val="20623D"/>
    <a:srgbClr val="62253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5"/>
    <p:restoredTop sz="94091"/>
  </p:normalViewPr>
  <p:slideViewPr>
    <p:cSldViewPr snapToGrid="0" snapToObjects="1">
      <p:cViewPr varScale="1">
        <p:scale>
          <a:sx n="107" d="100"/>
          <a:sy n="107" d="100"/>
        </p:scale>
        <p:origin x="1760" y="16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notesMaster" Target="notesMasters/notesMaster1.xml"/><Relationship Id="rId161" Type="http://schemas.openxmlformats.org/officeDocument/2006/relationships/presProps" Target="presProps.xml"/><Relationship Id="rId162"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theme" Target="theme/theme1.xml"/><Relationship Id="rId164"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3FE05E-1362-4F43-9FAA-267247B3A44D}" type="datetimeFigureOut">
              <a:rPr lang="en-US" smtClean="0"/>
              <a:t>9/25/17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9FE1F2-3CFF-BB4C-9FBE-E01204DF85DE}" type="slidenum">
              <a:rPr lang="en-US" smtClean="0"/>
              <a:t>‹#›</a:t>
            </a:fld>
            <a:endParaRPr lang="en-US"/>
          </a:p>
        </p:txBody>
      </p:sp>
    </p:spTree>
    <p:extLst>
      <p:ext uri="{BB962C8B-B14F-4D97-AF65-F5344CB8AC3E}">
        <p14:creationId xmlns:p14="http://schemas.microsoft.com/office/powerpoint/2010/main" val="2269894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smtClean="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dirty="0"/>
          </a:p>
        </p:txBody>
      </p:sp>
    </p:spTree>
    <p:extLst>
      <p:ext uri="{BB962C8B-B14F-4D97-AF65-F5344CB8AC3E}">
        <p14:creationId xmlns:p14="http://schemas.microsoft.com/office/powerpoint/2010/main" val="989231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2628714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80513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Tree>
    <p:extLst>
      <p:ext uri="{BB962C8B-B14F-4D97-AF65-F5344CB8AC3E}">
        <p14:creationId xmlns:p14="http://schemas.microsoft.com/office/powerpoint/2010/main" val="3995471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4367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emf"/><Relationship Id="rId8"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smtClean="0"/>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3852908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commlaw.allard.ubc/" TargetMode="External"/><Relationship Id="rId4" Type="http://schemas.openxmlformats.org/officeDocument/2006/relationships/hyperlink" Target="mailto:jon_festinger@thecdm.ca" TargetMode="External"/><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 Id="rId3" Type="http://schemas.openxmlformats.org/officeDocument/2006/relationships/hyperlink" Target="http://blog.fagstein.com/2017/02/07/super-bowl-ads-ctv-vs-fox/" TargetMode="Externa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jpe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 Id="rId3" Type="http://schemas.openxmlformats.org/officeDocument/2006/relationships/hyperlink" Target="https://youtu.be/9Q7Vr3yQYWQ" TargetMode="Externa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jpeg"/><Relationship Id="rId3" Type="http://schemas.openxmlformats.org/officeDocument/2006/relationships/image" Target="../media/image79.jpe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tiff"/></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jpe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arts-foundations.sites.olt.ubc.ca/" TargetMode="Externa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g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cms.ubc.ca/"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hyperlink" Target="https://www.ic.gc.ca/eic/site/smt-gst.nsf/eng/sf09920.html"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hyperlink" Target="http://tmdenton.com/index.php/easyblog/entry/the-zombie-idea-unifying-the-broadcasting-act-and-the-telecommunications-act"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gi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gi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gif"/></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43.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7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555686" y="1"/>
            <a:ext cx="8042050" cy="1708724"/>
          </a:xfrm>
        </p:spPr>
        <p:txBody>
          <a:bodyPr>
            <a:normAutofit/>
          </a:bodyPr>
          <a:lstStyle/>
          <a:p>
            <a:pPr algn="ctr"/>
            <a:r>
              <a:rPr lang="en-US" sz="3200" b="1" i="1" dirty="0" smtClean="0">
                <a:solidFill>
                  <a:srgbClr val="92D050"/>
                </a:solidFill>
              </a:rPr>
              <a:t>Digital </a:t>
            </a:r>
            <a:r>
              <a:rPr lang="en-US" sz="3200" b="1" i="1" dirty="0">
                <a:solidFill>
                  <a:srgbClr val="92D050"/>
                </a:solidFill>
              </a:rPr>
              <a:t>Geography</a:t>
            </a:r>
            <a:r>
              <a:rPr lang="en-US" sz="3200" b="1" i="1" dirty="0">
                <a:solidFill>
                  <a:srgbClr val="FF0000"/>
                </a:solidFill>
              </a:rPr>
              <a:t>:</a:t>
            </a:r>
            <a:r>
              <a:rPr lang="en-US" sz="3200" b="1" i="1" dirty="0">
                <a:solidFill>
                  <a:srgbClr val="92D050"/>
                </a:solidFill>
              </a:rPr>
              <a:t> </a:t>
            </a:r>
            <a:r>
              <a:rPr lang="en-US" sz="3200" b="1" i="1" dirty="0">
                <a:solidFill>
                  <a:srgbClr val="FFFF00"/>
                </a:solidFill>
              </a:rPr>
              <a:t>Roles of </a:t>
            </a:r>
            <a:r>
              <a:rPr lang="en-US" sz="3200" b="1" i="1" dirty="0">
                <a:solidFill>
                  <a:srgbClr val="00B0F0"/>
                </a:solidFill>
              </a:rPr>
              <a:t>Sovereignty, Culture &amp; Community</a:t>
            </a:r>
            <a:r>
              <a:rPr lang="en-US" sz="3200" b="1" i="1" dirty="0">
                <a:solidFill>
                  <a:srgbClr val="FFFF00"/>
                </a:solidFill>
              </a:rPr>
              <a:t> in the Digital Media &amp; Communications </a:t>
            </a:r>
            <a:r>
              <a:rPr lang="en-US" sz="3200" b="1" i="1" dirty="0" smtClean="0">
                <a:solidFill>
                  <a:schemeClr val="accent4">
                    <a:lumMod val="60000"/>
                    <a:lumOff val="40000"/>
                  </a:schemeClr>
                </a:solidFill>
              </a:rPr>
              <a:t>Landscape</a:t>
            </a:r>
            <a:endParaRPr lang="en-US" sz="3200" dirty="0">
              <a:solidFill>
                <a:schemeClr val="accent4">
                  <a:lumMod val="60000"/>
                  <a:lumOff val="40000"/>
                </a:schemeClr>
              </a:solidFill>
              <a:latin typeface="+mn-lt"/>
            </a:endParaRPr>
          </a:p>
        </p:txBody>
      </p:sp>
      <p:sp>
        <p:nvSpPr>
          <p:cNvPr id="9" name="Content Placeholder 8"/>
          <p:cNvSpPr>
            <a:spLocks noGrp="1"/>
          </p:cNvSpPr>
          <p:nvPr>
            <p:ph sz="quarter" idx="10"/>
          </p:nvPr>
        </p:nvSpPr>
        <p:spPr>
          <a:xfrm>
            <a:off x="555686" y="1852550"/>
            <a:ext cx="7294398" cy="4085111"/>
          </a:xfrm>
        </p:spPr>
        <p:txBody>
          <a:bodyPr>
            <a:normAutofit fontScale="92500" lnSpcReduction="10000"/>
          </a:bodyPr>
          <a:lstStyle/>
          <a:p>
            <a:pPr marL="0" indent="0">
              <a:buNone/>
            </a:pPr>
            <a:r>
              <a:rPr lang="en-US" sz="3000" b="1" dirty="0" smtClean="0">
                <a:solidFill>
                  <a:srgbClr val="FFFF00"/>
                </a:solidFill>
              </a:rPr>
              <a:t>Foundations of Digital Media |  Class 3</a:t>
            </a:r>
          </a:p>
          <a:p>
            <a:pPr marL="0" indent="0">
              <a:buNone/>
            </a:pPr>
            <a:r>
              <a:rPr lang="en-US" sz="3000" b="1" dirty="0" smtClean="0">
                <a:solidFill>
                  <a:srgbClr val="FFFF00"/>
                </a:solidFill>
              </a:rPr>
              <a:t>UBC</a:t>
            </a:r>
            <a:endParaRPr lang="en-US" sz="3000" b="1" dirty="0">
              <a:solidFill>
                <a:srgbClr val="FFFF00"/>
              </a:solidFill>
            </a:endParaRPr>
          </a:p>
          <a:p>
            <a:pPr marL="0" indent="0">
              <a:buNone/>
            </a:pPr>
            <a:r>
              <a:rPr lang="en-US" sz="3000" b="1" dirty="0" smtClean="0">
                <a:solidFill>
                  <a:srgbClr val="FFFF00"/>
                </a:solidFill>
              </a:rPr>
              <a:t>Fall 2017</a:t>
            </a:r>
            <a:endParaRPr lang="en-US" sz="3000" dirty="0" smtClean="0">
              <a:solidFill>
                <a:srgbClr val="FFFF00"/>
              </a:solidFill>
            </a:endParaRPr>
          </a:p>
          <a:p>
            <a:pPr marL="0" indent="0">
              <a:buNone/>
            </a:pPr>
            <a:endParaRPr lang="en-US" dirty="0">
              <a:solidFill>
                <a:schemeClr val="bg1"/>
              </a:solidFill>
            </a:endParaRPr>
          </a:p>
          <a:p>
            <a:pPr marL="0" indent="0">
              <a:buNone/>
            </a:pPr>
            <a:endParaRPr lang="en-US" dirty="0" smtClean="0">
              <a:solidFill>
                <a:schemeClr val="bg1"/>
              </a:solidFill>
            </a:endParaRPr>
          </a:p>
          <a:p>
            <a:pPr marL="0" indent="0">
              <a:buNone/>
            </a:pPr>
            <a:endParaRPr lang="en-US" sz="1600" dirty="0" smtClean="0">
              <a:solidFill>
                <a:schemeClr val="bg1"/>
              </a:solidFill>
            </a:endParaRPr>
          </a:p>
          <a:p>
            <a:pPr marL="0" indent="0">
              <a:buNone/>
            </a:pPr>
            <a:endParaRPr lang="en-US" sz="1600" dirty="0">
              <a:solidFill>
                <a:schemeClr val="bg1"/>
              </a:solidFill>
            </a:endParaRPr>
          </a:p>
          <a:p>
            <a:pPr marL="0" indent="0">
              <a:buNone/>
            </a:pPr>
            <a:r>
              <a:rPr lang="en-US" sz="1700" dirty="0">
                <a:solidFill>
                  <a:schemeClr val="bg1"/>
                </a:solidFill>
              </a:rPr>
              <a:t>Jon Festinger Q.C.</a:t>
            </a:r>
          </a:p>
          <a:p>
            <a:pPr marL="0" indent="0">
              <a:buNone/>
            </a:pPr>
            <a:r>
              <a:rPr lang="en-US" sz="1700" dirty="0">
                <a:solidFill>
                  <a:schemeClr val="bg1"/>
                </a:solidFill>
              </a:rPr>
              <a:t>Centre for Digital Media</a:t>
            </a:r>
          </a:p>
          <a:p>
            <a:pPr marL="0" indent="0">
              <a:buNone/>
            </a:pPr>
            <a:r>
              <a:rPr lang="en-US" sz="1700" dirty="0">
                <a:solidFill>
                  <a:schemeClr val="bg1"/>
                </a:solidFill>
              </a:rPr>
              <a:t>Allard Law of Law, UBC</a:t>
            </a:r>
          </a:p>
          <a:p>
            <a:pPr marL="0" indent="0">
              <a:buNone/>
            </a:pPr>
            <a:r>
              <a:rPr lang="en-US" sz="1700" dirty="0">
                <a:solidFill>
                  <a:schemeClr val="bg1"/>
                </a:solidFill>
              </a:rPr>
              <a:t>QMUL School of Law (CCLS)</a:t>
            </a:r>
          </a:p>
          <a:p>
            <a:pPr marL="0" indent="0">
              <a:buNone/>
            </a:pPr>
            <a:r>
              <a:rPr lang="en-US" sz="1700" dirty="0">
                <a:solidFill>
                  <a:schemeClr val="bg1"/>
                </a:solidFill>
              </a:rPr>
              <a:t>Festinger Law &amp; Strategy </a:t>
            </a:r>
          </a:p>
          <a:p>
            <a:pPr marL="0" indent="0">
              <a:buNone/>
            </a:pPr>
            <a:r>
              <a:rPr lang="en-US" sz="1700" dirty="0">
                <a:hlinkClick r:id="rId3"/>
              </a:rPr>
              <a:t>http://commlaw.allard.ubc</a:t>
            </a:r>
            <a:r>
              <a:rPr lang="en-US" sz="1700" dirty="0"/>
              <a:t> </a:t>
            </a:r>
          </a:p>
          <a:p>
            <a:pPr marL="0" indent="0">
              <a:buNone/>
            </a:pPr>
            <a:r>
              <a:rPr lang="en-US" sz="1700" dirty="0">
                <a:solidFill>
                  <a:schemeClr val="bg1"/>
                </a:solidFill>
              </a:rPr>
              <a:t>Twitter: @</a:t>
            </a:r>
            <a:r>
              <a:rPr lang="en-US" sz="1700" dirty="0" err="1">
                <a:solidFill>
                  <a:schemeClr val="bg1"/>
                </a:solidFill>
              </a:rPr>
              <a:t>jonfestinger</a:t>
            </a:r>
            <a:endParaRPr lang="en-US" sz="1700" dirty="0">
              <a:solidFill>
                <a:schemeClr val="bg1"/>
              </a:solidFill>
            </a:endParaRPr>
          </a:p>
          <a:p>
            <a:pPr marL="0" indent="0">
              <a:buNone/>
            </a:pPr>
            <a:r>
              <a:rPr lang="en-US" sz="1700" dirty="0">
                <a:hlinkClick r:id="rId4"/>
              </a:rPr>
              <a:t>jon_festinger@thecdm.ca</a:t>
            </a:r>
            <a:endParaRPr lang="en-US" sz="1700"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a:p>
        </p:txBody>
      </p:sp>
      <p:pic>
        <p:nvPicPr>
          <p:cNvPr id="10" name="Picture 9"/>
          <p:cNvPicPr>
            <a:picLocks noChangeAspect="1"/>
          </p:cNvPicPr>
          <p:nvPr/>
        </p:nvPicPr>
        <p:blipFill>
          <a:blip r:embed="rId5"/>
          <a:stretch>
            <a:fillRect/>
          </a:stretch>
        </p:blipFill>
        <p:spPr>
          <a:xfrm>
            <a:off x="6550414" y="2868634"/>
            <a:ext cx="1752761" cy="2857500"/>
          </a:xfrm>
          <a:prstGeom prst="rect">
            <a:avLst/>
          </a:prstGeom>
        </p:spPr>
      </p:pic>
    </p:spTree>
    <p:extLst>
      <p:ext uri="{BB962C8B-B14F-4D97-AF65-F5344CB8AC3E}">
        <p14:creationId xmlns:p14="http://schemas.microsoft.com/office/powerpoint/2010/main" val="34602691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862062" y="249238"/>
            <a:ext cx="7419875" cy="5629275"/>
          </a:xfrm>
        </p:spPr>
      </p:pic>
    </p:spTree>
    <p:extLst>
      <p:ext uri="{BB962C8B-B14F-4D97-AF65-F5344CB8AC3E}">
        <p14:creationId xmlns:p14="http://schemas.microsoft.com/office/powerpoint/2010/main" val="180524598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80376"/>
            <a:ext cx="8686800" cy="6558602"/>
          </a:xfrm>
        </p:spPr>
        <p:txBody>
          <a:bodyPr>
            <a:normAutofit/>
          </a:bodyPr>
          <a:lstStyle/>
          <a:p>
            <a:pPr marL="0" indent="0">
              <a:lnSpc>
                <a:spcPct val="100000"/>
              </a:lnSpc>
              <a:buNone/>
            </a:pPr>
            <a:r>
              <a:rPr lang="en-CA" i="1" dirty="0" smtClean="0">
                <a:solidFill>
                  <a:schemeClr val="bg1"/>
                </a:solidFill>
                <a:latin typeface="+mn-lt"/>
              </a:rPr>
              <a:t>“</a:t>
            </a:r>
            <a:r>
              <a:rPr lang="en-CA" i="1" dirty="0" smtClean="0">
                <a:solidFill>
                  <a:srgbClr val="FFFF00"/>
                </a:solidFill>
                <a:latin typeface="+mn-lt"/>
              </a:rPr>
              <a:t>The </a:t>
            </a:r>
            <a:r>
              <a:rPr lang="en-CA" i="1" dirty="0">
                <a:solidFill>
                  <a:srgbClr val="FFFF00"/>
                </a:solidFill>
                <a:latin typeface="+mn-lt"/>
              </a:rPr>
              <a:t>appellants were not and were not required to be licensed by the respondent CRTC. Their programmes reached Canadian viewers in areas adjacent to Buffalo, including Toronto</a:t>
            </a:r>
            <a:r>
              <a:rPr lang="en-CA" i="1" dirty="0">
                <a:solidFill>
                  <a:srgbClr val="FFFFFF"/>
                </a:solidFill>
                <a:latin typeface="+mn-lt"/>
              </a:rPr>
              <a:t>, and were freely available to those whose television sets could directly receive those programmes. They could however receive them, and other programmes too which their sets could not attract, by becoming subscribers of Rogers through the latter's cable operation. I will consider the nature of that </a:t>
            </a:r>
            <a:r>
              <a:rPr lang="en-CA" i="1" dirty="0" smtClean="0">
                <a:solidFill>
                  <a:srgbClr val="FFFFFF"/>
                </a:solidFill>
                <a:latin typeface="+mn-lt"/>
              </a:rPr>
              <a:t>operation </a:t>
            </a:r>
            <a:r>
              <a:rPr lang="en-CA" i="1" dirty="0">
                <a:solidFill>
                  <a:srgbClr val="FFFFFF"/>
                </a:solidFill>
                <a:latin typeface="+mn-lt"/>
              </a:rPr>
              <a:t>later on in these reasons. </a:t>
            </a:r>
            <a:r>
              <a:rPr lang="en-CA" i="1" dirty="0">
                <a:solidFill>
                  <a:srgbClr val="FFFF00"/>
                </a:solidFill>
                <a:latin typeface="+mn-lt"/>
              </a:rPr>
              <a:t>What precipitated the matters now before this Court was </a:t>
            </a:r>
            <a:r>
              <a:rPr lang="en-CA" i="1" dirty="0">
                <a:solidFill>
                  <a:srgbClr val="FF0000"/>
                </a:solidFill>
                <a:latin typeface="+mn-lt"/>
              </a:rPr>
              <a:t>Rogers' decision</a:t>
            </a:r>
            <a:r>
              <a:rPr lang="en-CA" i="1" dirty="0">
                <a:solidFill>
                  <a:srgbClr val="FFFF00"/>
                </a:solidFill>
                <a:latin typeface="+mn-lt"/>
              </a:rPr>
              <a:t>, made and carried out some time prior to October, 1973, to delete commercial messages from the programmes received from the </a:t>
            </a:r>
            <a:r>
              <a:rPr lang="en-CA" i="1" dirty="0" smtClean="0">
                <a:solidFill>
                  <a:srgbClr val="FFFF00"/>
                </a:solidFill>
                <a:latin typeface="+mn-lt"/>
              </a:rPr>
              <a:t>appellants</a:t>
            </a:r>
            <a:r>
              <a:rPr lang="en-CA" i="1" dirty="0">
                <a:solidFill>
                  <a:srgbClr val="FFFF00"/>
                </a:solidFill>
                <a:latin typeface="+mn-lt"/>
              </a:rPr>
              <a:t>' stations and </a:t>
            </a:r>
            <a:r>
              <a:rPr lang="en-CA" i="1" dirty="0">
                <a:solidFill>
                  <a:srgbClr val="FF0000"/>
                </a:solidFill>
                <a:latin typeface="+mn-lt"/>
              </a:rPr>
              <a:t>to transmit those programmes to its subscribers without those messages but with substituted announcements of its own</a:t>
            </a:r>
            <a:r>
              <a:rPr lang="en-CA" i="1" dirty="0" smtClean="0">
                <a:solidFill>
                  <a:srgbClr val="FFFFFF"/>
                </a:solidFill>
                <a:latin typeface="+mn-lt"/>
              </a:rPr>
              <a:t>.</a:t>
            </a:r>
            <a:r>
              <a:rPr lang="en-CA" i="1" dirty="0" smtClean="0">
                <a:solidFill>
                  <a:srgbClr val="FFFFFF"/>
                </a:solidFill>
              </a:rPr>
              <a:t>”</a:t>
            </a:r>
            <a:endParaRPr lang="en-CA" i="1" dirty="0">
              <a:solidFill>
                <a:srgbClr val="FFFFFF"/>
              </a:solidFill>
            </a:endParaRPr>
          </a:p>
          <a:p>
            <a:pPr marL="0" indent="0">
              <a:buNone/>
            </a:pPr>
            <a:endParaRPr lang="en-US" dirty="0"/>
          </a:p>
        </p:txBody>
      </p:sp>
      <p:pic>
        <p:nvPicPr>
          <p:cNvPr id="4" name="Picture 3" descr="ABC_color_logo.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92051" y="5473574"/>
            <a:ext cx="1070970" cy="851908"/>
          </a:xfrm>
          <a:prstGeom prst="rect">
            <a:avLst/>
          </a:prstGeom>
        </p:spPr>
      </p:pic>
    </p:spTree>
    <p:extLst>
      <p:ext uri="{BB962C8B-B14F-4D97-AF65-F5344CB8AC3E}">
        <p14:creationId xmlns:p14="http://schemas.microsoft.com/office/powerpoint/2010/main" val="55749425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0"/>
            <a:ext cx="8686800" cy="6229475"/>
          </a:xfrm>
        </p:spPr>
        <p:txBody>
          <a:bodyPr>
            <a:normAutofit/>
          </a:bodyPr>
          <a:lstStyle/>
          <a:p>
            <a:pPr marL="0" indent="0">
              <a:lnSpc>
                <a:spcPct val="90000"/>
              </a:lnSpc>
              <a:buNone/>
            </a:pPr>
            <a:r>
              <a:rPr lang="en-CA" sz="2800" i="1" dirty="0" smtClean="0">
                <a:solidFill>
                  <a:srgbClr val="FFFFFF"/>
                </a:solidFill>
                <a:latin typeface="+mn-lt"/>
              </a:rPr>
              <a:t>“</a:t>
            </a:r>
            <a:r>
              <a:rPr lang="en-CA" sz="2800" i="1" dirty="0" smtClean="0">
                <a:solidFill>
                  <a:srgbClr val="FFFF00"/>
                </a:solidFill>
                <a:latin typeface="+mn-lt"/>
              </a:rPr>
              <a:t>The </a:t>
            </a:r>
            <a:r>
              <a:rPr lang="en-CA" sz="2800" i="1" dirty="0">
                <a:solidFill>
                  <a:srgbClr val="FFFF00"/>
                </a:solidFill>
                <a:latin typeface="+mn-lt"/>
              </a:rPr>
              <a:t>fallacy </a:t>
            </a:r>
            <a:r>
              <a:rPr lang="en-CA" sz="2800" i="1" dirty="0">
                <a:solidFill>
                  <a:schemeClr val="bg1"/>
                </a:solidFill>
                <a:latin typeface="+mn-lt"/>
              </a:rPr>
              <a:t>in the contention on behalf of the Attorney-General of' Ontario and of the Attorneys-General of Quebec and of British Columbia, and, indeed, of the appellants, </a:t>
            </a:r>
            <a:r>
              <a:rPr lang="en-CA" sz="2800" i="1" dirty="0">
                <a:solidFill>
                  <a:srgbClr val="FFFF00"/>
                </a:solidFill>
                <a:latin typeface="+mn-lt"/>
              </a:rPr>
              <a:t>is in their reliance on the technology of transmission as a ground for shifting constitutional competence when the entire undertaking relates to and is dependent on extra-</a:t>
            </a:r>
            <a:r>
              <a:rPr lang="en-CA" sz="2800" i="1" dirty="0" smtClean="0">
                <a:solidFill>
                  <a:srgbClr val="FFFF00"/>
                </a:solidFill>
                <a:latin typeface="+mn-lt"/>
              </a:rPr>
              <a:t>provincial </a:t>
            </a:r>
            <a:r>
              <a:rPr lang="en-CA" sz="2800" i="1" dirty="0">
                <a:solidFill>
                  <a:srgbClr val="FFFF00"/>
                </a:solidFill>
                <a:latin typeface="+mn-lt"/>
              </a:rPr>
              <a:t>signals which the cable system receives and sends on to subscribers</a:t>
            </a:r>
            <a:r>
              <a:rPr lang="en-CA" sz="2800" i="1" dirty="0">
                <a:solidFill>
                  <a:schemeClr val="bg1"/>
                </a:solidFill>
                <a:latin typeface="+mn-lt"/>
              </a:rPr>
              <a:t>. It does not advance their contentions to urge that a cable distribution system is not engaged in broadcasting. </a:t>
            </a:r>
            <a:r>
              <a:rPr lang="en-CA" sz="2800" i="1" dirty="0">
                <a:solidFill>
                  <a:srgbClr val="FF0000"/>
                </a:solidFill>
                <a:latin typeface="+mn-lt"/>
              </a:rPr>
              <a:t>The system depends upon a telecast for its operation</a:t>
            </a:r>
            <a:r>
              <a:rPr lang="en-CA" sz="2800" i="1" dirty="0">
                <a:solidFill>
                  <a:srgbClr val="FFFF00"/>
                </a:solidFill>
                <a:latin typeface="+mn-lt"/>
              </a:rPr>
              <a:t>, </a:t>
            </a:r>
            <a:r>
              <a:rPr lang="en-CA" sz="2800" i="1" dirty="0">
                <a:solidFill>
                  <a:srgbClr val="FF0000"/>
                </a:solidFill>
                <a:latin typeface="+mn-lt"/>
              </a:rPr>
              <a:t>and is no more than a conduit for signals </a:t>
            </a:r>
            <a:r>
              <a:rPr lang="en-CA" sz="2800" i="1" dirty="0">
                <a:solidFill>
                  <a:srgbClr val="FFFF00"/>
                </a:solidFill>
                <a:latin typeface="+mn-lt"/>
              </a:rPr>
              <a:t>from the telecast, interposing itself through a different technology to bring the telecast to paying subscribers</a:t>
            </a:r>
            <a:r>
              <a:rPr lang="en-CA" sz="2800" i="1" dirty="0" smtClean="0">
                <a:solidFill>
                  <a:srgbClr val="FFFF00"/>
                </a:solidFill>
                <a:latin typeface="+mn-lt"/>
              </a:rPr>
              <a:t>.</a:t>
            </a:r>
            <a:r>
              <a:rPr lang="en-CA" sz="2800" i="1" dirty="0" smtClean="0">
                <a:solidFill>
                  <a:srgbClr val="FFFFFF"/>
                </a:solidFill>
                <a:latin typeface="+mn-lt"/>
              </a:rPr>
              <a:t>”</a:t>
            </a:r>
            <a:endParaRPr lang="en-CA" sz="2800" i="1" dirty="0">
              <a:solidFill>
                <a:srgbClr val="FFFFFF"/>
              </a:solidFill>
              <a:latin typeface="+mn-lt"/>
            </a:endParaRPr>
          </a:p>
          <a:p>
            <a:pPr marL="0" indent="0">
              <a:buNone/>
            </a:pPr>
            <a:endParaRPr lang="en-US" sz="2800" dirty="0"/>
          </a:p>
        </p:txBody>
      </p:sp>
    </p:spTree>
    <p:extLst>
      <p:ext uri="{BB962C8B-B14F-4D97-AF65-F5344CB8AC3E}">
        <p14:creationId xmlns:p14="http://schemas.microsoft.com/office/powerpoint/2010/main" val="100566202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0"/>
            <a:ext cx="8686800" cy="6298119"/>
          </a:xfrm>
        </p:spPr>
        <p:txBody>
          <a:bodyPr>
            <a:normAutofit fontScale="92500" lnSpcReduction="10000"/>
          </a:bodyPr>
          <a:lstStyle/>
          <a:p>
            <a:pPr marL="0" indent="0">
              <a:lnSpc>
                <a:spcPct val="90000"/>
              </a:lnSpc>
              <a:buNone/>
            </a:pPr>
            <a:r>
              <a:rPr lang="en-CA" sz="3200" i="1" dirty="0" smtClean="0">
                <a:solidFill>
                  <a:schemeClr val="bg1"/>
                </a:solidFill>
                <a:latin typeface="+mn-lt"/>
              </a:rPr>
              <a:t>“</a:t>
            </a:r>
            <a:r>
              <a:rPr lang="en-CA" sz="3200" i="1" dirty="0" smtClean="0">
                <a:solidFill>
                  <a:srgbClr val="FFFF00"/>
                </a:solidFill>
                <a:latin typeface="+mn-lt"/>
              </a:rPr>
              <a:t>I </a:t>
            </a:r>
            <a:r>
              <a:rPr lang="en-CA" sz="3200" i="1" dirty="0">
                <a:solidFill>
                  <a:srgbClr val="FFFF00"/>
                </a:solidFill>
                <a:latin typeface="+mn-lt"/>
              </a:rPr>
              <a:t>am therefore </a:t>
            </a:r>
            <a:r>
              <a:rPr lang="en-CA" sz="3200" i="1" dirty="0">
                <a:solidFill>
                  <a:srgbClr val="FF0000"/>
                </a:solidFill>
                <a:latin typeface="+mn-lt"/>
              </a:rPr>
              <a:t>in no doubt </a:t>
            </a:r>
            <a:r>
              <a:rPr lang="en-CA" sz="3200" i="1" dirty="0">
                <a:solidFill>
                  <a:srgbClr val="FFFF00"/>
                </a:solidFill>
                <a:latin typeface="+mn-lt"/>
              </a:rPr>
              <a:t>that federal </a:t>
            </a:r>
            <a:r>
              <a:rPr lang="en-CA" sz="3200" i="1" dirty="0" smtClean="0">
                <a:solidFill>
                  <a:srgbClr val="FFFF00"/>
                </a:solidFill>
                <a:latin typeface="+mn-lt"/>
              </a:rPr>
              <a:t>legislative </a:t>
            </a:r>
            <a:r>
              <a:rPr lang="en-CA" sz="3200" i="1" dirty="0">
                <a:solidFill>
                  <a:srgbClr val="FFFF00"/>
                </a:solidFill>
                <a:latin typeface="+mn-lt"/>
              </a:rPr>
              <a:t>authority extends to the regulation of the reception of television signals emanating from a source outside of Canada and to the regulation of the transmission of such signals within Canada. </a:t>
            </a:r>
            <a:r>
              <a:rPr lang="en-CA" sz="3200" i="1" dirty="0">
                <a:solidFill>
                  <a:schemeClr val="bg1"/>
                </a:solidFill>
                <a:latin typeface="+mn-lt"/>
              </a:rPr>
              <a:t>Those signals carry the programmes which are ultimately viewed on home television sets; and </a:t>
            </a:r>
            <a:r>
              <a:rPr lang="en-CA" sz="3200" i="1" dirty="0">
                <a:solidFill>
                  <a:srgbClr val="FFFF00"/>
                </a:solidFill>
                <a:latin typeface="+mn-lt"/>
              </a:rPr>
              <a:t>it would be incongruous, indeed, to admit federal legislative jurisdiction to the extent conceded but to deny the continuation of regulatory authority because the signals are intercepted and sent on to ultimate viewers through a different technology</a:t>
            </a:r>
            <a:r>
              <a:rPr lang="en-CA" sz="3200" i="1" dirty="0">
                <a:solidFill>
                  <a:schemeClr val="bg1"/>
                </a:solidFill>
                <a:latin typeface="+mn-lt"/>
              </a:rPr>
              <a:t>. Programme content regulation is inseparable from regulating the undertaking through which programmes are received and sent on as part of the total enterprise</a:t>
            </a:r>
            <a:r>
              <a:rPr lang="en-CA" sz="3200" i="1" dirty="0" smtClean="0">
                <a:solidFill>
                  <a:schemeClr val="bg1"/>
                </a:solidFill>
                <a:latin typeface="+mn-lt"/>
              </a:rPr>
              <a:t>.”</a:t>
            </a:r>
            <a:endParaRPr lang="en-CA" sz="3200" i="1" dirty="0">
              <a:solidFill>
                <a:schemeClr val="bg1"/>
              </a:solidFill>
              <a:latin typeface="+mn-lt"/>
            </a:endParaRPr>
          </a:p>
          <a:p>
            <a:pPr marL="0" indent="0">
              <a:buNone/>
            </a:pPr>
            <a:endParaRPr lang="en-US" dirty="0"/>
          </a:p>
        </p:txBody>
      </p:sp>
    </p:spTree>
    <p:extLst>
      <p:ext uri="{BB962C8B-B14F-4D97-AF65-F5344CB8AC3E}">
        <p14:creationId xmlns:p14="http://schemas.microsoft.com/office/powerpoint/2010/main" val="146536909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686930"/>
            <a:ext cx="8229600" cy="4039203"/>
          </a:xfrm>
        </p:spPr>
        <p:txBody>
          <a:bodyPr>
            <a:noAutofit/>
          </a:bodyPr>
          <a:lstStyle/>
          <a:p>
            <a:pPr marL="0" indent="0" algn="ctr">
              <a:buNone/>
            </a:pPr>
            <a:r>
              <a:rPr lang="en-US" sz="13000" dirty="0" smtClean="0">
                <a:solidFill>
                  <a:schemeClr val="bg1">
                    <a:lumMod val="50000"/>
                  </a:schemeClr>
                </a:solidFill>
                <a:latin typeface="Comic Sans MS"/>
                <a:cs typeface="Comic Sans MS"/>
              </a:rPr>
              <a:t>Dystopia</a:t>
            </a:r>
            <a:r>
              <a:rPr lang="en-US" sz="13000" dirty="0" smtClean="0">
                <a:solidFill>
                  <a:srgbClr val="FF0000"/>
                </a:solidFill>
                <a:latin typeface="Comic Sans MS"/>
                <a:cs typeface="Comic Sans MS"/>
              </a:rPr>
              <a:t>?!</a:t>
            </a:r>
            <a:endParaRPr lang="en-US" sz="13000" dirty="0">
              <a:solidFill>
                <a:srgbClr val="FF0000"/>
              </a:solidFill>
              <a:latin typeface="Comic Sans MS"/>
              <a:cs typeface="Comic Sans MS"/>
            </a:endParaRPr>
          </a:p>
        </p:txBody>
      </p:sp>
    </p:spTree>
    <p:extLst>
      <p:ext uri="{BB962C8B-B14F-4D97-AF65-F5344CB8AC3E}">
        <p14:creationId xmlns:p14="http://schemas.microsoft.com/office/powerpoint/2010/main" val="65742290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1-22 at 2.17.12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29" r="50"/>
          <a:stretch/>
        </p:blipFill>
        <p:spPr>
          <a:xfrm>
            <a:off x="1770672" y="339725"/>
            <a:ext cx="5598185" cy="5581650"/>
          </a:xfrm>
        </p:spPr>
      </p:pic>
    </p:spTree>
    <p:extLst>
      <p:ext uri="{BB962C8B-B14F-4D97-AF65-F5344CB8AC3E}">
        <p14:creationId xmlns:p14="http://schemas.microsoft.com/office/powerpoint/2010/main" val="86825087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1-22 at 2.18.02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581" r="-351"/>
          <a:stretch/>
        </p:blipFill>
        <p:spPr>
          <a:xfrm>
            <a:off x="1967412" y="231775"/>
            <a:ext cx="5258359" cy="5635625"/>
          </a:xfrm>
        </p:spPr>
      </p:pic>
    </p:spTree>
    <p:extLst>
      <p:ext uri="{BB962C8B-B14F-4D97-AF65-F5344CB8AC3E}">
        <p14:creationId xmlns:p14="http://schemas.microsoft.com/office/powerpoint/2010/main" val="54107476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1-22 at 4.48.04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403" r="-310"/>
          <a:stretch/>
        </p:blipFill>
        <p:spPr>
          <a:xfrm>
            <a:off x="2146268" y="285750"/>
            <a:ext cx="4846991" cy="5618163"/>
          </a:xfrm>
        </p:spPr>
      </p:pic>
    </p:spTree>
    <p:extLst>
      <p:ext uri="{BB962C8B-B14F-4D97-AF65-F5344CB8AC3E}">
        <p14:creationId xmlns:p14="http://schemas.microsoft.com/office/powerpoint/2010/main" val="139772992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1-26 at 12.22.22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r="-674"/>
          <a:stretch/>
        </p:blipFill>
        <p:spPr>
          <a:xfrm>
            <a:off x="2443758" y="257175"/>
            <a:ext cx="4308733" cy="5610225"/>
          </a:xfrm>
        </p:spPr>
      </p:pic>
    </p:spTree>
    <p:extLst>
      <p:ext uri="{BB962C8B-B14F-4D97-AF65-F5344CB8AC3E}">
        <p14:creationId xmlns:p14="http://schemas.microsoft.com/office/powerpoint/2010/main" val="32318452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1-26 at 12.21.12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314" r="-467"/>
          <a:stretch/>
        </p:blipFill>
        <p:spPr>
          <a:xfrm>
            <a:off x="1254034" y="160338"/>
            <a:ext cx="6688183" cy="5754687"/>
          </a:xfrm>
        </p:spPr>
      </p:pic>
    </p:spTree>
    <p:extLst>
      <p:ext uri="{BB962C8B-B14F-4D97-AF65-F5344CB8AC3E}">
        <p14:creationId xmlns:p14="http://schemas.microsoft.com/office/powerpoint/2010/main" val="77610118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1-22 at 2.19.59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r="-297"/>
          <a:stretch/>
        </p:blipFill>
        <p:spPr>
          <a:xfrm>
            <a:off x="1842214" y="285750"/>
            <a:ext cx="5508757" cy="5618163"/>
          </a:xfrm>
        </p:spPr>
      </p:pic>
    </p:spTree>
    <p:extLst>
      <p:ext uri="{BB962C8B-B14F-4D97-AF65-F5344CB8AC3E}">
        <p14:creationId xmlns:p14="http://schemas.microsoft.com/office/powerpoint/2010/main" val="1169276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892018" y="201613"/>
            <a:ext cx="5359963" cy="5676900"/>
          </a:xfrm>
        </p:spPr>
      </p:pic>
    </p:spTree>
    <p:extLst>
      <p:ext uri="{BB962C8B-B14F-4D97-AF65-F5344CB8AC3E}">
        <p14:creationId xmlns:p14="http://schemas.microsoft.com/office/powerpoint/2010/main" val="112037230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Screen Shot 2017-01-22 at 2.14.10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280"/>
          <a:stretch/>
        </p:blipFill>
        <p:spPr>
          <a:xfrm>
            <a:off x="894279" y="554038"/>
            <a:ext cx="7315200" cy="5172075"/>
          </a:xfrm>
        </p:spPr>
      </p:pic>
    </p:spTree>
    <p:extLst>
      <p:ext uri="{BB962C8B-B14F-4D97-AF65-F5344CB8AC3E}">
        <p14:creationId xmlns:p14="http://schemas.microsoft.com/office/powerpoint/2010/main" val="25480426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232550"/>
            <a:ext cx="8521358" cy="6046310"/>
          </a:xfrm>
        </p:spPr>
        <p:txBody>
          <a:bodyPr>
            <a:normAutofit/>
          </a:bodyPr>
          <a:lstStyle/>
          <a:p>
            <a:pPr marL="0" indent="0" fontAlgn="base">
              <a:lnSpc>
                <a:spcPct val="90000"/>
              </a:lnSpc>
              <a:buNone/>
            </a:pPr>
            <a:r>
              <a:rPr lang="en-CA" sz="3200" b="1" i="1" dirty="0" smtClean="0">
                <a:solidFill>
                  <a:schemeClr val="bg1"/>
                </a:solidFill>
              </a:rPr>
              <a:t>“1</a:t>
            </a:r>
            <a:r>
              <a:rPr lang="en-CA" sz="3200" b="1" i="1" dirty="0">
                <a:solidFill>
                  <a:schemeClr val="bg1"/>
                </a:solidFill>
              </a:rPr>
              <a:t>. Only </a:t>
            </a:r>
            <a:r>
              <a:rPr lang="en-CA" sz="3200" b="1" i="1" dirty="0">
                <a:solidFill>
                  <a:srgbClr val="FF0000"/>
                </a:solidFill>
              </a:rPr>
              <a:t>100 Canadians are against simultaneous substitution </a:t>
            </a:r>
            <a:r>
              <a:rPr lang="en-CA" sz="3200" b="1" i="1" dirty="0">
                <a:solidFill>
                  <a:schemeClr val="bg1"/>
                </a:solidFill>
              </a:rPr>
              <a:t>during the Super Bowl</a:t>
            </a:r>
            <a:endParaRPr lang="en-CA" sz="3200" i="1" dirty="0">
              <a:solidFill>
                <a:schemeClr val="bg1"/>
              </a:solidFill>
            </a:endParaRPr>
          </a:p>
          <a:p>
            <a:pPr marL="0" indent="0" fontAlgn="base">
              <a:lnSpc>
                <a:spcPct val="90000"/>
              </a:lnSpc>
              <a:buNone/>
            </a:pPr>
            <a:r>
              <a:rPr lang="en-CA" sz="3200" b="1" i="1" dirty="0">
                <a:solidFill>
                  <a:schemeClr val="bg1"/>
                </a:solidFill>
              </a:rPr>
              <a:t>2. The </a:t>
            </a:r>
            <a:r>
              <a:rPr lang="en-CA" sz="3200" b="1" i="1" dirty="0">
                <a:solidFill>
                  <a:srgbClr val="FFFF00"/>
                </a:solidFill>
              </a:rPr>
              <a:t>CRTC has ordered CTV to broadcast U.S. ads</a:t>
            </a:r>
          </a:p>
          <a:p>
            <a:pPr marL="0" indent="0" fontAlgn="base">
              <a:lnSpc>
                <a:spcPct val="90000"/>
              </a:lnSpc>
              <a:buNone/>
            </a:pPr>
            <a:r>
              <a:rPr lang="en-CA" sz="3200" b="1" i="1" dirty="0">
                <a:solidFill>
                  <a:schemeClr val="bg1"/>
                </a:solidFill>
              </a:rPr>
              <a:t>3. Canadians have a right to see U.S. ads without censorship</a:t>
            </a:r>
          </a:p>
          <a:p>
            <a:pPr marL="0" indent="0" fontAlgn="base">
              <a:lnSpc>
                <a:spcPct val="90000"/>
              </a:lnSpc>
              <a:buNone/>
            </a:pPr>
            <a:r>
              <a:rPr lang="en-CA" sz="3200" b="1" i="1" dirty="0">
                <a:solidFill>
                  <a:schemeClr val="bg1"/>
                </a:solidFill>
              </a:rPr>
              <a:t>4. This decision violates copyright law</a:t>
            </a:r>
          </a:p>
          <a:p>
            <a:pPr marL="0" indent="0" fontAlgn="base">
              <a:lnSpc>
                <a:spcPct val="90000"/>
              </a:lnSpc>
              <a:buNone/>
            </a:pPr>
            <a:r>
              <a:rPr lang="en-CA" sz="3200" b="1" i="1" dirty="0">
                <a:solidFill>
                  <a:schemeClr val="bg1"/>
                </a:solidFill>
              </a:rPr>
              <a:t>5. Canadians shouldn’t have access to U.S. ads because they’re irrelevant and don’t have to comply with our laws</a:t>
            </a:r>
          </a:p>
          <a:p>
            <a:pPr marL="0" indent="0">
              <a:buNone/>
            </a:pPr>
            <a:endParaRPr lang="en-US" i="1" dirty="0"/>
          </a:p>
        </p:txBody>
      </p:sp>
    </p:spTree>
    <p:extLst>
      <p:ext uri="{BB962C8B-B14F-4D97-AF65-F5344CB8AC3E}">
        <p14:creationId xmlns:p14="http://schemas.microsoft.com/office/powerpoint/2010/main" val="41288973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250439"/>
            <a:ext cx="8557130" cy="5652763"/>
          </a:xfrm>
        </p:spPr>
        <p:txBody>
          <a:bodyPr>
            <a:noAutofit/>
          </a:bodyPr>
          <a:lstStyle/>
          <a:p>
            <a:pPr marL="0" indent="0" fontAlgn="base">
              <a:lnSpc>
                <a:spcPct val="90000"/>
              </a:lnSpc>
              <a:buNone/>
            </a:pPr>
            <a:r>
              <a:rPr lang="en-CA" sz="3200" b="1" i="1" dirty="0">
                <a:solidFill>
                  <a:schemeClr val="bg1"/>
                </a:solidFill>
              </a:rPr>
              <a:t>6. This decision is unnecessary because Canadians can watch the U.S. ads on YouTube (some even before the game)</a:t>
            </a:r>
          </a:p>
          <a:p>
            <a:pPr marL="0" indent="0" fontAlgn="base">
              <a:lnSpc>
                <a:spcPct val="90000"/>
              </a:lnSpc>
              <a:buNone/>
            </a:pPr>
            <a:r>
              <a:rPr lang="en-CA" sz="3200" b="1" i="1" dirty="0">
                <a:solidFill>
                  <a:schemeClr val="bg1"/>
                </a:solidFill>
              </a:rPr>
              <a:t>7. </a:t>
            </a:r>
            <a:r>
              <a:rPr lang="en-CA" sz="3200" b="1" i="1" dirty="0">
                <a:solidFill>
                  <a:srgbClr val="FFFF00"/>
                </a:solidFill>
              </a:rPr>
              <a:t>The government should not be allowed to interfere in a private contract</a:t>
            </a:r>
          </a:p>
          <a:p>
            <a:pPr marL="0" indent="0" fontAlgn="base">
              <a:lnSpc>
                <a:spcPct val="90000"/>
              </a:lnSpc>
              <a:buNone/>
            </a:pPr>
            <a:r>
              <a:rPr lang="en-CA" sz="3200" b="1" i="1" dirty="0">
                <a:solidFill>
                  <a:schemeClr val="bg1"/>
                </a:solidFill>
              </a:rPr>
              <a:t>8. If only CTV offered added value this wouldn’t be an issue</a:t>
            </a:r>
          </a:p>
          <a:p>
            <a:pPr marL="0" indent="0" fontAlgn="base">
              <a:lnSpc>
                <a:spcPct val="90000"/>
              </a:lnSpc>
              <a:buNone/>
            </a:pPr>
            <a:r>
              <a:rPr lang="en-CA" sz="3200" b="1" i="1" dirty="0">
                <a:solidFill>
                  <a:schemeClr val="bg1"/>
                </a:solidFill>
              </a:rPr>
              <a:t>9. The </a:t>
            </a:r>
            <a:r>
              <a:rPr lang="en-CA" sz="3200" b="1" i="1" dirty="0">
                <a:solidFill>
                  <a:srgbClr val="FFFF00"/>
                </a:solidFill>
              </a:rPr>
              <a:t>CRTC made this decision without warning</a:t>
            </a:r>
          </a:p>
          <a:p>
            <a:pPr marL="0" indent="0" fontAlgn="base">
              <a:lnSpc>
                <a:spcPct val="90000"/>
              </a:lnSpc>
              <a:buNone/>
            </a:pPr>
            <a:r>
              <a:rPr lang="en-CA" sz="3200" b="1" i="1" dirty="0">
                <a:solidFill>
                  <a:schemeClr val="bg1"/>
                </a:solidFill>
              </a:rPr>
              <a:t>10. This is a power trip by CRTC chairman Jean-Pierre </a:t>
            </a:r>
            <a:r>
              <a:rPr lang="en-CA" sz="3200" b="1" i="1" dirty="0" err="1">
                <a:solidFill>
                  <a:schemeClr val="bg1"/>
                </a:solidFill>
              </a:rPr>
              <a:t>Blais</a:t>
            </a:r>
            <a:endParaRPr lang="en-US" sz="3200" i="1" dirty="0"/>
          </a:p>
        </p:txBody>
      </p:sp>
    </p:spTree>
    <p:extLst>
      <p:ext uri="{BB962C8B-B14F-4D97-AF65-F5344CB8AC3E}">
        <p14:creationId xmlns:p14="http://schemas.microsoft.com/office/powerpoint/2010/main" val="91814630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554543"/>
            <a:ext cx="8557130" cy="5348659"/>
          </a:xfrm>
        </p:spPr>
        <p:txBody>
          <a:bodyPr/>
          <a:lstStyle/>
          <a:p>
            <a:pPr marL="0" indent="0" fontAlgn="base">
              <a:lnSpc>
                <a:spcPct val="90000"/>
              </a:lnSpc>
              <a:buNone/>
            </a:pPr>
            <a:r>
              <a:rPr lang="en-CA" sz="3200" b="1" i="1" dirty="0">
                <a:solidFill>
                  <a:schemeClr val="bg1"/>
                </a:solidFill>
              </a:rPr>
              <a:t>11. Broadcasters are hypocrites for calling for more CRTC intervention while complaining about regulations</a:t>
            </a:r>
          </a:p>
          <a:p>
            <a:pPr marL="0" indent="0" fontAlgn="base">
              <a:lnSpc>
                <a:spcPct val="90000"/>
              </a:lnSpc>
              <a:buNone/>
            </a:pPr>
            <a:r>
              <a:rPr lang="en-CA" sz="3200" b="1" i="1" dirty="0">
                <a:solidFill>
                  <a:schemeClr val="bg1"/>
                </a:solidFill>
              </a:rPr>
              <a:t>12. </a:t>
            </a:r>
            <a:r>
              <a:rPr lang="en-CA" sz="3200" b="1" i="1" dirty="0">
                <a:solidFill>
                  <a:srgbClr val="FFFF00"/>
                </a:solidFill>
              </a:rPr>
              <a:t>The CRTC made this decision because it doesn’t like boring Canadian Super Bowl ads</a:t>
            </a:r>
          </a:p>
          <a:p>
            <a:pPr marL="0" indent="0" fontAlgn="base">
              <a:lnSpc>
                <a:spcPct val="90000"/>
              </a:lnSpc>
              <a:buNone/>
            </a:pPr>
            <a:r>
              <a:rPr lang="en-CA" sz="3200" b="1" i="1" dirty="0">
                <a:solidFill>
                  <a:schemeClr val="bg1"/>
                </a:solidFill>
              </a:rPr>
              <a:t>13. Simultaneous substitution is bad for Canada’s broadcasting system</a:t>
            </a:r>
          </a:p>
          <a:p>
            <a:pPr marL="0" indent="0" fontAlgn="base">
              <a:lnSpc>
                <a:spcPct val="90000"/>
              </a:lnSpc>
              <a:buNone/>
            </a:pPr>
            <a:r>
              <a:rPr lang="en-CA" sz="3200" b="1" i="1" dirty="0">
                <a:solidFill>
                  <a:schemeClr val="bg1"/>
                </a:solidFill>
              </a:rPr>
              <a:t>14. If only Canada’s broadcast laws were more like American laws we wouldn’t be stuck in this mess</a:t>
            </a:r>
          </a:p>
          <a:p>
            <a:pPr marL="0" indent="0">
              <a:buNone/>
            </a:pPr>
            <a:endParaRPr lang="en-US" dirty="0"/>
          </a:p>
        </p:txBody>
      </p:sp>
    </p:spTree>
    <p:extLst>
      <p:ext uri="{BB962C8B-B14F-4D97-AF65-F5344CB8AC3E}">
        <p14:creationId xmlns:p14="http://schemas.microsoft.com/office/powerpoint/2010/main" val="161489401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518765"/>
            <a:ext cx="8485587" cy="5348659"/>
          </a:xfrm>
        </p:spPr>
        <p:txBody>
          <a:bodyPr/>
          <a:lstStyle/>
          <a:p>
            <a:pPr marL="0" indent="0" fontAlgn="base">
              <a:lnSpc>
                <a:spcPct val="90000"/>
              </a:lnSpc>
              <a:buNone/>
            </a:pPr>
            <a:r>
              <a:rPr lang="en-CA" sz="3200" b="1" i="1" dirty="0">
                <a:solidFill>
                  <a:schemeClr val="bg1"/>
                </a:solidFill>
              </a:rPr>
              <a:t>15. Everything worked fine with simultaneous substitution and the CRTC is ruining it</a:t>
            </a:r>
          </a:p>
          <a:p>
            <a:pPr marL="0" indent="0" fontAlgn="base">
              <a:lnSpc>
                <a:spcPct val="90000"/>
              </a:lnSpc>
              <a:buNone/>
            </a:pPr>
            <a:r>
              <a:rPr lang="en-CA" sz="3200" b="1" i="1" dirty="0">
                <a:solidFill>
                  <a:schemeClr val="bg1"/>
                </a:solidFill>
              </a:rPr>
              <a:t>16. The CRTC should wait until after the federal government’s review of Canadian content before making these kinds of changes</a:t>
            </a:r>
          </a:p>
          <a:p>
            <a:pPr marL="0" indent="0" fontAlgn="base">
              <a:lnSpc>
                <a:spcPct val="90000"/>
              </a:lnSpc>
              <a:buNone/>
            </a:pPr>
            <a:r>
              <a:rPr lang="en-CA" sz="3200" b="1" i="1" dirty="0">
                <a:solidFill>
                  <a:schemeClr val="bg1"/>
                </a:solidFill>
              </a:rPr>
              <a:t>17. We pay to subscribe to U.S. networks, so we should get them unfiltered</a:t>
            </a:r>
          </a:p>
          <a:p>
            <a:pPr marL="0" indent="0" fontAlgn="base">
              <a:lnSpc>
                <a:spcPct val="90000"/>
              </a:lnSpc>
              <a:buNone/>
            </a:pPr>
            <a:r>
              <a:rPr lang="en-CA" sz="3200" b="1" i="1" dirty="0">
                <a:solidFill>
                  <a:schemeClr val="bg1"/>
                </a:solidFill>
              </a:rPr>
              <a:t>18. </a:t>
            </a:r>
            <a:r>
              <a:rPr lang="en-CA" sz="3200" b="1" i="1" dirty="0">
                <a:solidFill>
                  <a:srgbClr val="FFFF00"/>
                </a:solidFill>
              </a:rPr>
              <a:t>This is a slippery slope that will lead to the end of simultaneous </a:t>
            </a:r>
            <a:r>
              <a:rPr lang="en-CA" sz="3200" b="1" i="1" dirty="0" smtClean="0">
                <a:solidFill>
                  <a:srgbClr val="FFFF00"/>
                </a:solidFill>
              </a:rPr>
              <a:t>substitution</a:t>
            </a:r>
            <a:r>
              <a:rPr lang="en-CA" sz="3200" b="1" i="1" dirty="0" smtClean="0">
                <a:solidFill>
                  <a:schemeClr val="bg1"/>
                </a:solidFill>
              </a:rPr>
              <a:t>”</a:t>
            </a:r>
            <a:endParaRPr lang="en-CA" sz="3200" b="1" i="1" dirty="0">
              <a:solidFill>
                <a:schemeClr val="bg1"/>
              </a:solidFill>
            </a:endParaRPr>
          </a:p>
          <a:p>
            <a:endParaRPr lang="en-US" dirty="0"/>
          </a:p>
          <a:p>
            <a:pPr marL="0" indent="0">
              <a:buNone/>
            </a:pPr>
            <a:endParaRPr lang="en-US" dirty="0"/>
          </a:p>
        </p:txBody>
      </p:sp>
    </p:spTree>
    <p:extLst>
      <p:ext uri="{BB962C8B-B14F-4D97-AF65-F5344CB8AC3E}">
        <p14:creationId xmlns:p14="http://schemas.microsoft.com/office/powerpoint/2010/main" val="162544654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2-06 at 2.58.34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227" r="-673"/>
          <a:stretch/>
        </p:blipFill>
        <p:spPr>
          <a:xfrm>
            <a:off x="2658532" y="220663"/>
            <a:ext cx="3843867" cy="5672137"/>
          </a:xfrm>
        </p:spPr>
      </p:pic>
    </p:spTree>
    <p:extLst>
      <p:ext uri="{BB962C8B-B14F-4D97-AF65-F5344CB8AC3E}">
        <p14:creationId xmlns:p14="http://schemas.microsoft.com/office/powerpoint/2010/main" val="137070618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Shot 2017-02-08 at 8.27.49 A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a:stretch/>
        </p:blipFill>
        <p:spPr>
          <a:xfrm>
            <a:off x="1039138" y="149225"/>
            <a:ext cx="7076033" cy="5319725"/>
          </a:xfrm>
        </p:spPr>
      </p:pic>
      <p:sp>
        <p:nvSpPr>
          <p:cNvPr id="4" name="TextBox 3"/>
          <p:cNvSpPr txBox="1"/>
          <p:nvPr/>
        </p:nvSpPr>
        <p:spPr>
          <a:xfrm>
            <a:off x="1352529" y="5468950"/>
            <a:ext cx="6597700" cy="646331"/>
          </a:xfrm>
          <a:prstGeom prst="rect">
            <a:avLst/>
          </a:prstGeom>
          <a:noFill/>
        </p:spPr>
        <p:txBody>
          <a:bodyPr wrap="square" rtlCol="0">
            <a:spAutoFit/>
          </a:bodyPr>
          <a:lstStyle/>
          <a:p>
            <a:r>
              <a:rPr lang="en-US" dirty="0">
                <a:hlinkClick r:id="rId3"/>
              </a:rPr>
              <a:t>http://blog.fagstein.com/2017/02/07/super-bowl-ads-ctv-vs-fox</a:t>
            </a:r>
            <a:r>
              <a:rPr lang="en-US" dirty="0" smtClean="0">
                <a:hlinkClick r:id="rId3"/>
              </a:rPr>
              <a:t>/</a:t>
            </a:r>
            <a:r>
              <a:rPr lang="en-US" dirty="0" smtClean="0"/>
              <a:t> </a:t>
            </a:r>
          </a:p>
          <a:p>
            <a:endParaRPr lang="en-US" dirty="0"/>
          </a:p>
        </p:txBody>
      </p:sp>
    </p:spTree>
    <p:extLst>
      <p:ext uri="{BB962C8B-B14F-4D97-AF65-F5344CB8AC3E}">
        <p14:creationId xmlns:p14="http://schemas.microsoft.com/office/powerpoint/2010/main" val="140180354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391843" y="261938"/>
            <a:ext cx="4360314" cy="5592762"/>
          </a:xfrm>
        </p:spPr>
      </p:pic>
    </p:spTree>
    <p:extLst>
      <p:ext uri="{BB962C8B-B14F-4D97-AF65-F5344CB8AC3E}">
        <p14:creationId xmlns:p14="http://schemas.microsoft.com/office/powerpoint/2010/main" val="193617773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728523" y="201613"/>
            <a:ext cx="5686954" cy="5711825"/>
          </a:xfrm>
        </p:spPr>
      </p:pic>
    </p:spTree>
    <p:extLst>
      <p:ext uri="{BB962C8B-B14F-4D97-AF65-F5344CB8AC3E}">
        <p14:creationId xmlns:p14="http://schemas.microsoft.com/office/powerpoint/2010/main" val="51955638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normAutofit/>
          </a:bodyPr>
          <a:lstStyle/>
          <a:p>
            <a:pPr marL="0" indent="0" algn="ctr">
              <a:buNone/>
            </a:pPr>
            <a:r>
              <a:rPr lang="en-US" sz="8800" dirty="0" smtClean="0">
                <a:solidFill>
                  <a:srgbClr val="FFFF00"/>
                </a:solidFill>
              </a:rPr>
              <a:t>THOUGHTS</a:t>
            </a:r>
            <a:r>
              <a:rPr lang="en-US" sz="8800" dirty="0" smtClean="0">
                <a:solidFill>
                  <a:srgbClr val="CCFFCC"/>
                </a:solidFill>
              </a:rPr>
              <a:t>?</a:t>
            </a:r>
            <a:r>
              <a:rPr lang="en-US" sz="8800" dirty="0" smtClean="0">
                <a:solidFill>
                  <a:srgbClr val="FFFFFF"/>
                </a:solidFill>
              </a:rPr>
              <a:t> DISCUSSION</a:t>
            </a:r>
            <a:r>
              <a:rPr lang="en-US" sz="8800" dirty="0" smtClean="0">
                <a:solidFill>
                  <a:srgbClr val="CCFFCC"/>
                </a:solidFill>
              </a:rPr>
              <a:t>?</a:t>
            </a:r>
            <a:endParaRPr lang="en-US" sz="8800" dirty="0">
              <a:solidFill>
                <a:srgbClr val="CCFFCC"/>
              </a:solidFill>
            </a:endParaRPr>
          </a:p>
        </p:txBody>
      </p:sp>
    </p:spTree>
    <p:extLst>
      <p:ext uri="{BB962C8B-B14F-4D97-AF65-F5344CB8AC3E}">
        <p14:creationId xmlns:p14="http://schemas.microsoft.com/office/powerpoint/2010/main" val="5845531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980852" y="344488"/>
            <a:ext cx="5182296" cy="5521325"/>
          </a:xfrm>
        </p:spPr>
      </p:pic>
    </p:spTree>
    <p:extLst>
      <p:ext uri="{BB962C8B-B14F-4D97-AF65-F5344CB8AC3E}">
        <p14:creationId xmlns:p14="http://schemas.microsoft.com/office/powerpoint/2010/main" val="96074685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b="1" dirty="0" smtClean="0">
                <a:solidFill>
                  <a:srgbClr val="FFFF00"/>
                </a:solidFill>
                <a:latin typeface="+mn-lt"/>
              </a:rPr>
              <a:t>Case Study </a:t>
            </a:r>
            <a:r>
              <a:rPr lang="en-US" sz="4800" b="1" dirty="0" smtClean="0">
                <a:solidFill>
                  <a:schemeClr val="bg1"/>
                </a:solidFill>
                <a:latin typeface="+mn-lt"/>
              </a:rPr>
              <a:t>#</a:t>
            </a:r>
            <a:r>
              <a:rPr lang="en-US" sz="4800" b="1" dirty="0" smtClean="0">
                <a:solidFill>
                  <a:srgbClr val="FF0000"/>
                </a:solidFill>
                <a:latin typeface="+mn-lt"/>
              </a:rPr>
              <a:t>2</a:t>
            </a:r>
            <a:endParaRPr lang="en-US" sz="4800" b="1" dirty="0">
              <a:solidFill>
                <a:srgbClr val="FF0000"/>
              </a:solidFill>
              <a:latin typeface="+mn-lt"/>
            </a:endParaRPr>
          </a:p>
        </p:txBody>
      </p:sp>
      <p:pic>
        <p:nvPicPr>
          <p:cNvPr id="4" name="Content Placeholder 3" descr="Screen Shot 2015-09-29 at 1.24.45 A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607" r="-732"/>
          <a:stretch/>
        </p:blipFill>
        <p:spPr>
          <a:xfrm>
            <a:off x="1774174" y="1408134"/>
            <a:ext cx="5602655" cy="4318000"/>
          </a:xfrm>
        </p:spPr>
      </p:pic>
    </p:spTree>
    <p:extLst>
      <p:ext uri="{BB962C8B-B14F-4D97-AF65-F5344CB8AC3E}">
        <p14:creationId xmlns:p14="http://schemas.microsoft.com/office/powerpoint/2010/main" val="32600961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9-29 at 1.30.58 A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432" r="-569"/>
          <a:stretch/>
        </p:blipFill>
        <p:spPr>
          <a:xfrm>
            <a:off x="1232585" y="298783"/>
            <a:ext cx="6562468" cy="5537665"/>
          </a:xfrm>
        </p:spPr>
      </p:pic>
    </p:spTree>
    <p:extLst>
      <p:ext uri="{BB962C8B-B14F-4D97-AF65-F5344CB8AC3E}">
        <p14:creationId xmlns:p14="http://schemas.microsoft.com/office/powerpoint/2010/main" val="101288303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9142" y="121180"/>
            <a:ext cx="6277658" cy="1016000"/>
          </a:xfrm>
        </p:spPr>
        <p:txBody>
          <a:bodyPr>
            <a:normAutofit/>
          </a:bodyPr>
          <a:lstStyle/>
          <a:p>
            <a:r>
              <a:rPr lang="en-US" sz="4800" b="1" dirty="0">
                <a:solidFill>
                  <a:srgbClr val="FFFF00"/>
                </a:solidFill>
                <a:latin typeface="+mn-lt"/>
              </a:rPr>
              <a:t>Case Study </a:t>
            </a:r>
            <a:r>
              <a:rPr lang="en-US" sz="4800" b="1" dirty="0" smtClean="0">
                <a:solidFill>
                  <a:schemeClr val="bg1"/>
                </a:solidFill>
                <a:latin typeface="+mn-lt"/>
              </a:rPr>
              <a:t>#</a:t>
            </a:r>
            <a:r>
              <a:rPr lang="en-US" sz="4800" b="1" dirty="0" smtClean="0">
                <a:solidFill>
                  <a:srgbClr val="FF0000"/>
                </a:solidFill>
                <a:latin typeface="+mn-lt"/>
              </a:rPr>
              <a:t>3</a:t>
            </a:r>
            <a:endParaRPr lang="en-US" sz="4800" dirty="0">
              <a:solidFill>
                <a:srgbClr val="FF0000"/>
              </a:solidFill>
              <a:latin typeface="+mn-lt"/>
            </a:endParaRPr>
          </a:p>
        </p:txBody>
      </p:sp>
      <p:pic>
        <p:nvPicPr>
          <p:cNvPr id="4" name="Content Placeholder 3" descr="IMG_1973.JP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a:stretch/>
        </p:blipFill>
        <p:spPr>
          <a:xfrm rot="5400000">
            <a:off x="2204135" y="1774092"/>
            <a:ext cx="4743940" cy="3584493"/>
          </a:xfrm>
        </p:spPr>
      </p:pic>
    </p:spTree>
    <p:extLst>
      <p:ext uri="{BB962C8B-B14F-4D97-AF65-F5344CB8AC3E}">
        <p14:creationId xmlns:p14="http://schemas.microsoft.com/office/powerpoint/2010/main" val="111586544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726"/>
            <a:ext cx="9144000" cy="1016000"/>
          </a:xfrm>
        </p:spPr>
        <p:txBody>
          <a:bodyPr>
            <a:normAutofit/>
          </a:bodyPr>
          <a:lstStyle/>
          <a:p>
            <a:pPr algn="ctr"/>
            <a:r>
              <a:rPr lang="en-US" b="1" dirty="0" smtClean="0">
                <a:solidFill>
                  <a:srgbClr val="FFFF00"/>
                </a:solidFill>
              </a:rPr>
              <a:t>CRTC </a:t>
            </a:r>
            <a:r>
              <a:rPr lang="en-US" b="1" dirty="0" smtClean="0">
                <a:solidFill>
                  <a:srgbClr val="FFFFFF"/>
                </a:solidFill>
              </a:rPr>
              <a:t>FM Regulations</a:t>
            </a:r>
            <a:r>
              <a:rPr lang="en-US" b="1" dirty="0" smtClean="0">
                <a:solidFill>
                  <a:srgbClr val="FFFF00"/>
                </a:solidFill>
              </a:rPr>
              <a:t> in the </a:t>
            </a:r>
            <a:r>
              <a:rPr lang="en-US" b="1" dirty="0" smtClean="0">
                <a:solidFill>
                  <a:schemeClr val="bg1"/>
                </a:solidFill>
              </a:rPr>
              <a:t>1980</a:t>
            </a:r>
            <a:r>
              <a:rPr lang="en-US" b="1" dirty="0" smtClean="0">
                <a:solidFill>
                  <a:srgbClr val="FFFF00"/>
                </a:solidFill>
              </a:rPr>
              <a:t>’s</a:t>
            </a:r>
            <a:endParaRPr lang="en-US" b="1" dirty="0">
              <a:solidFill>
                <a:srgbClr val="FFFF00"/>
              </a:solidFill>
            </a:endParaRPr>
          </a:p>
        </p:txBody>
      </p:sp>
      <p:pic>
        <p:nvPicPr>
          <p:cNvPr id="4" name="Content Placeholder 3" descr="Screen Shot 2017-02-07 at 12.57.28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4"/>
          <a:stretch/>
        </p:blipFill>
        <p:spPr>
          <a:xfrm>
            <a:off x="1254905" y="1054726"/>
            <a:ext cx="6697413" cy="4838074"/>
          </a:xfrm>
        </p:spPr>
      </p:pic>
    </p:spTree>
    <p:extLst>
      <p:ext uri="{BB962C8B-B14F-4D97-AF65-F5344CB8AC3E}">
        <p14:creationId xmlns:p14="http://schemas.microsoft.com/office/powerpoint/2010/main" val="37589528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8142" y="185471"/>
            <a:ext cx="7948658" cy="1016000"/>
          </a:xfrm>
        </p:spPr>
        <p:txBody>
          <a:bodyPr/>
          <a:lstStyle/>
          <a:p>
            <a:r>
              <a:rPr lang="en-US" b="1" dirty="0" smtClean="0">
                <a:solidFill>
                  <a:schemeClr val="bg1"/>
                </a:solidFill>
              </a:rPr>
              <a:t>P.D.</a:t>
            </a:r>
            <a:r>
              <a:rPr lang="en-US" b="1" dirty="0" smtClean="0">
                <a:solidFill>
                  <a:srgbClr val="FFFF00"/>
                </a:solidFill>
              </a:rPr>
              <a:t>’</a:t>
            </a:r>
            <a:r>
              <a:rPr lang="en-US" b="1" dirty="0" smtClean="0">
                <a:solidFill>
                  <a:srgbClr val="FFFFFF"/>
                </a:solidFill>
              </a:rPr>
              <a:t>s</a:t>
            </a:r>
            <a:r>
              <a:rPr lang="en-US" b="1" dirty="0" smtClean="0">
                <a:solidFill>
                  <a:srgbClr val="FFFF00"/>
                </a:solidFill>
              </a:rPr>
              <a:t> as accountants</a:t>
            </a:r>
            <a:endParaRPr lang="en-US" b="1" dirty="0">
              <a:solidFill>
                <a:srgbClr val="FFFF00"/>
              </a:solidFill>
            </a:endParaRPr>
          </a:p>
        </p:txBody>
      </p:sp>
      <p:pic>
        <p:nvPicPr>
          <p:cNvPr id="4" name="Content Placeholder 3" descr="f763a086a0286f98c7b2c67e1da6845082c24f831b56fdccc4ab48d451a9a2a8.jp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r="-376"/>
          <a:stretch/>
        </p:blipFill>
        <p:spPr>
          <a:xfrm>
            <a:off x="738142" y="1408134"/>
            <a:ext cx="7707066" cy="4318000"/>
          </a:xfrm>
        </p:spPr>
      </p:pic>
    </p:spTree>
    <p:extLst>
      <p:ext uri="{BB962C8B-B14F-4D97-AF65-F5344CB8AC3E}">
        <p14:creationId xmlns:p14="http://schemas.microsoft.com/office/powerpoint/2010/main" val="192264916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8060"/>
            <a:ext cx="8229600" cy="1016000"/>
          </a:xfrm>
        </p:spPr>
        <p:txBody>
          <a:bodyPr/>
          <a:lstStyle/>
          <a:p>
            <a:r>
              <a:rPr lang="en-US" b="1" dirty="0" smtClean="0">
                <a:solidFill>
                  <a:schemeClr val="bg1"/>
                </a:solidFill>
              </a:rPr>
              <a:t>A. </a:t>
            </a:r>
            <a:r>
              <a:rPr lang="en-US" b="1" dirty="0" smtClean="0">
                <a:solidFill>
                  <a:srgbClr val="FFFF00"/>
                </a:solidFill>
              </a:rPr>
              <a:t>Varied and Comprehensive </a:t>
            </a:r>
            <a:r>
              <a:rPr lang="en-US" b="1" dirty="0" smtClean="0">
                <a:solidFill>
                  <a:srgbClr val="FFFFFF"/>
                </a:solidFill>
              </a:rPr>
              <a:t>FM</a:t>
            </a:r>
            <a:endParaRPr lang="en-US" b="1" dirty="0">
              <a:solidFill>
                <a:srgbClr val="FFFFFF"/>
              </a:solidFill>
            </a:endParaRPr>
          </a:p>
        </p:txBody>
      </p:sp>
      <p:pic>
        <p:nvPicPr>
          <p:cNvPr id="4" name="Content Placeholder 3" descr="Screen Shot 2017-02-07 at 12.59.24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t="-582" b="-50"/>
          <a:stretch/>
        </p:blipFill>
        <p:spPr>
          <a:xfrm>
            <a:off x="457200" y="1555749"/>
            <a:ext cx="8229600" cy="3799417"/>
          </a:xfrm>
          <a:ln>
            <a:solidFill>
              <a:srgbClr val="FFFF00"/>
            </a:solidFill>
          </a:ln>
        </p:spPr>
      </p:pic>
    </p:spTree>
    <p:extLst>
      <p:ext uri="{BB962C8B-B14F-4D97-AF65-F5344CB8AC3E}">
        <p14:creationId xmlns:p14="http://schemas.microsoft.com/office/powerpoint/2010/main" val="77813016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2-07 at 12.59.44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t="-1" b="-1586"/>
          <a:stretch/>
        </p:blipFill>
        <p:spPr>
          <a:xfrm>
            <a:off x="457200" y="1608666"/>
            <a:ext cx="8229600" cy="2912533"/>
          </a:xfrm>
        </p:spPr>
      </p:pic>
    </p:spTree>
    <p:extLst>
      <p:ext uri="{BB962C8B-B14F-4D97-AF65-F5344CB8AC3E}">
        <p14:creationId xmlns:p14="http://schemas.microsoft.com/office/powerpoint/2010/main" val="200579018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732" y="4860"/>
            <a:ext cx="7857067" cy="1016000"/>
          </a:xfrm>
        </p:spPr>
        <p:txBody>
          <a:bodyPr/>
          <a:lstStyle/>
          <a:p>
            <a:r>
              <a:rPr lang="en-US" b="1" dirty="0" smtClean="0">
                <a:solidFill>
                  <a:schemeClr val="bg1"/>
                </a:solidFill>
              </a:rPr>
              <a:t>B. </a:t>
            </a:r>
            <a:r>
              <a:rPr lang="en-US" b="1" dirty="0" smtClean="0">
                <a:solidFill>
                  <a:srgbClr val="FFFF00"/>
                </a:solidFill>
              </a:rPr>
              <a:t>High Standard </a:t>
            </a:r>
            <a:r>
              <a:rPr lang="en-US" b="1" dirty="0" smtClean="0">
                <a:solidFill>
                  <a:srgbClr val="FFFFFF"/>
                </a:solidFill>
              </a:rPr>
              <a:t>FM</a:t>
            </a:r>
            <a:endParaRPr lang="en-US" b="1" dirty="0">
              <a:solidFill>
                <a:srgbClr val="FFFFFF"/>
              </a:solidFill>
            </a:endParaRPr>
          </a:p>
        </p:txBody>
      </p:sp>
      <p:pic>
        <p:nvPicPr>
          <p:cNvPr id="4" name="Content Placeholder 3" descr="Screen Shot 2017-02-07 at 1.04.11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239" r="-239"/>
          <a:stretch/>
        </p:blipFill>
        <p:spPr>
          <a:xfrm>
            <a:off x="829733" y="1020763"/>
            <a:ext cx="7484534" cy="4872037"/>
          </a:xfrm>
        </p:spPr>
      </p:pic>
    </p:spTree>
    <p:extLst>
      <p:ext uri="{BB962C8B-B14F-4D97-AF65-F5344CB8AC3E}">
        <p14:creationId xmlns:p14="http://schemas.microsoft.com/office/powerpoint/2010/main" val="11736549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2860"/>
            <a:ext cx="8229600" cy="1016000"/>
          </a:xfrm>
        </p:spPr>
        <p:txBody>
          <a:bodyPr/>
          <a:lstStyle/>
          <a:p>
            <a:pPr algn="ctr"/>
            <a:r>
              <a:rPr lang="en-US" b="1" dirty="0">
                <a:solidFill>
                  <a:schemeClr val="bg1"/>
                </a:solidFill>
              </a:rPr>
              <a:t>C</a:t>
            </a:r>
            <a:r>
              <a:rPr lang="en-US" b="1" dirty="0" smtClean="0">
                <a:solidFill>
                  <a:schemeClr val="bg1"/>
                </a:solidFill>
              </a:rPr>
              <a:t>. </a:t>
            </a:r>
            <a:r>
              <a:rPr lang="en-US" b="1" dirty="0" smtClean="0">
                <a:solidFill>
                  <a:srgbClr val="FF0000"/>
                </a:solidFill>
              </a:rPr>
              <a:t>Ca</a:t>
            </a:r>
            <a:r>
              <a:rPr lang="en-US" b="1" dirty="0" smtClean="0">
                <a:solidFill>
                  <a:schemeClr val="bg1"/>
                </a:solidFill>
              </a:rPr>
              <a:t>nadi</a:t>
            </a:r>
            <a:r>
              <a:rPr lang="en-US" b="1" dirty="0" smtClean="0">
                <a:solidFill>
                  <a:srgbClr val="FF0000"/>
                </a:solidFill>
              </a:rPr>
              <a:t>an</a:t>
            </a:r>
            <a:r>
              <a:rPr lang="en-US" b="1" dirty="0" smtClean="0">
                <a:solidFill>
                  <a:schemeClr val="bg1"/>
                </a:solidFill>
              </a:rPr>
              <a:t> </a:t>
            </a:r>
            <a:r>
              <a:rPr lang="en-US" b="1" dirty="0" smtClean="0">
                <a:solidFill>
                  <a:srgbClr val="FF0000"/>
                </a:solidFill>
              </a:rPr>
              <a:t>Co</a:t>
            </a:r>
            <a:r>
              <a:rPr lang="en-US" b="1" dirty="0" smtClean="0">
                <a:solidFill>
                  <a:schemeClr val="bg1"/>
                </a:solidFill>
              </a:rPr>
              <a:t>nte</a:t>
            </a:r>
            <a:r>
              <a:rPr lang="en-US" b="1" dirty="0" smtClean="0">
                <a:solidFill>
                  <a:srgbClr val="FF0000"/>
                </a:solidFill>
              </a:rPr>
              <a:t>nt</a:t>
            </a:r>
            <a:r>
              <a:rPr lang="en-US" b="1" dirty="0" smtClean="0">
                <a:solidFill>
                  <a:schemeClr val="bg1"/>
                </a:solidFill>
              </a:rPr>
              <a:t> </a:t>
            </a:r>
            <a:r>
              <a:rPr lang="en-US" b="1" dirty="0" smtClean="0">
                <a:solidFill>
                  <a:srgbClr val="FFFF00"/>
                </a:solidFill>
              </a:rPr>
              <a:t>on </a:t>
            </a:r>
            <a:r>
              <a:rPr lang="en-US" b="1" dirty="0" smtClean="0">
                <a:solidFill>
                  <a:srgbClr val="FFFFFF"/>
                </a:solidFill>
              </a:rPr>
              <a:t>FM</a:t>
            </a:r>
            <a:endParaRPr lang="en-US" b="1" dirty="0">
              <a:solidFill>
                <a:srgbClr val="FFFFFF"/>
              </a:solidFill>
            </a:endParaRPr>
          </a:p>
        </p:txBody>
      </p:sp>
      <p:pic>
        <p:nvPicPr>
          <p:cNvPr id="4" name="Content Placeholder 3" descr="Screen Shot 2017-02-07 at 1.06.38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t="-285"/>
          <a:stretch/>
        </p:blipFill>
        <p:spPr>
          <a:xfrm>
            <a:off x="457200" y="2624668"/>
            <a:ext cx="8229600" cy="1659466"/>
          </a:xfrm>
        </p:spPr>
      </p:pic>
    </p:spTree>
    <p:extLst>
      <p:ext uri="{BB962C8B-B14F-4D97-AF65-F5344CB8AC3E}">
        <p14:creationId xmlns:p14="http://schemas.microsoft.com/office/powerpoint/2010/main" val="117190332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823733"/>
          </a:xfrm>
        </p:spPr>
        <p:txBody>
          <a:bodyPr>
            <a:noAutofit/>
          </a:bodyPr>
          <a:lstStyle/>
          <a:p>
            <a:pPr algn="ctr"/>
            <a:r>
              <a:rPr lang="en-US" sz="9600" dirty="0" smtClean="0">
                <a:solidFill>
                  <a:srgbClr val="FFFF00"/>
                </a:solidFill>
                <a:latin typeface="Apple Chancery"/>
                <a:cs typeface="Apple Chancery"/>
              </a:rPr>
              <a:t>Story time</a:t>
            </a:r>
            <a:r>
              <a:rPr lang="mr-IN" sz="9600" dirty="0" smtClean="0">
                <a:solidFill>
                  <a:schemeClr val="bg1"/>
                </a:solidFill>
                <a:latin typeface="Apple Chancery"/>
                <a:cs typeface="Apple Chancery"/>
              </a:rPr>
              <a:t>…</a:t>
            </a:r>
            <a:endParaRPr lang="en-US" sz="9600" dirty="0">
              <a:solidFill>
                <a:schemeClr val="bg1"/>
              </a:solidFill>
              <a:latin typeface="Apple Chancery"/>
              <a:cs typeface="Apple Chancery"/>
            </a:endParaRPr>
          </a:p>
        </p:txBody>
      </p:sp>
      <p:pic>
        <p:nvPicPr>
          <p:cNvPr id="4" name="Content Placeholder 3" descr="imgres.jp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r="-189"/>
          <a:stretch/>
        </p:blipFill>
        <p:spPr>
          <a:xfrm>
            <a:off x="1964759" y="1954213"/>
            <a:ext cx="5242976" cy="4005262"/>
          </a:xfrm>
        </p:spPr>
      </p:pic>
    </p:spTree>
    <p:extLst>
      <p:ext uri="{BB962C8B-B14F-4D97-AF65-F5344CB8AC3E}">
        <p14:creationId xmlns:p14="http://schemas.microsoft.com/office/powerpoint/2010/main" val="16066734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289995" y="273050"/>
            <a:ext cx="4564010" cy="5605463"/>
          </a:xfrm>
        </p:spPr>
      </p:pic>
    </p:spTree>
    <p:extLst>
      <p:ext uri="{BB962C8B-B14F-4D97-AF65-F5344CB8AC3E}">
        <p14:creationId xmlns:p14="http://schemas.microsoft.com/office/powerpoint/2010/main" val="63695785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res.jp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r="-25"/>
          <a:stretch/>
        </p:blipFill>
        <p:spPr>
          <a:xfrm>
            <a:off x="907184" y="412750"/>
            <a:ext cx="7356435" cy="5492750"/>
          </a:xfrm>
        </p:spPr>
      </p:pic>
    </p:spTree>
    <p:extLst>
      <p:ext uri="{BB962C8B-B14F-4D97-AF65-F5344CB8AC3E}">
        <p14:creationId xmlns:p14="http://schemas.microsoft.com/office/powerpoint/2010/main" val="90121273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9-29 at 1.47.18 A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662" r="-662"/>
          <a:stretch/>
        </p:blipFill>
        <p:spPr>
          <a:xfrm>
            <a:off x="1213156" y="516570"/>
            <a:ext cx="6466560" cy="5209564"/>
          </a:xfrm>
        </p:spPr>
      </p:pic>
    </p:spTree>
    <p:extLst>
      <p:ext uri="{BB962C8B-B14F-4D97-AF65-F5344CB8AC3E}">
        <p14:creationId xmlns:p14="http://schemas.microsoft.com/office/powerpoint/2010/main" val="48030846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9-29 at 1.48.35 A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1" t="2282" r="-583" b="-2282"/>
          <a:stretch/>
        </p:blipFill>
        <p:spPr>
          <a:xfrm>
            <a:off x="374886" y="870039"/>
            <a:ext cx="8436934" cy="4876797"/>
          </a:xfrm>
        </p:spPr>
      </p:pic>
    </p:spTree>
    <p:extLst>
      <p:ext uri="{BB962C8B-B14F-4D97-AF65-F5344CB8AC3E}">
        <p14:creationId xmlns:p14="http://schemas.microsoft.com/office/powerpoint/2010/main" val="153392603"/>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9-29 at 2.10.47 A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572" r="-704"/>
          <a:stretch/>
        </p:blipFill>
        <p:spPr>
          <a:xfrm>
            <a:off x="1904903" y="536518"/>
            <a:ext cx="5341198" cy="4318000"/>
          </a:xfrm>
        </p:spPr>
      </p:pic>
      <p:sp>
        <p:nvSpPr>
          <p:cNvPr id="5" name="Rectangle 4"/>
          <p:cNvSpPr/>
          <p:nvPr/>
        </p:nvSpPr>
        <p:spPr>
          <a:xfrm>
            <a:off x="904722" y="4854518"/>
            <a:ext cx="7565665" cy="707886"/>
          </a:xfrm>
          <a:prstGeom prst="rect">
            <a:avLst/>
          </a:prstGeom>
        </p:spPr>
        <p:txBody>
          <a:bodyPr wrap="square">
            <a:spAutoFit/>
          </a:bodyPr>
          <a:lstStyle/>
          <a:p>
            <a:r>
              <a:rPr lang="en-US" sz="4000" dirty="0" smtClean="0">
                <a:solidFill>
                  <a:srgbClr val="FFFFFF"/>
                </a:solidFill>
                <a:hlinkClick r:id="rId3"/>
              </a:rPr>
              <a:t>https</a:t>
            </a:r>
            <a:r>
              <a:rPr lang="en-US" sz="4000" dirty="0">
                <a:solidFill>
                  <a:srgbClr val="FFFFFF"/>
                </a:solidFill>
                <a:hlinkClick r:id="rId3"/>
              </a:rPr>
              <a:t>://youtu.be/</a:t>
            </a:r>
            <a:r>
              <a:rPr lang="en-US" sz="4000" dirty="0" smtClean="0">
                <a:solidFill>
                  <a:srgbClr val="FFFFFF"/>
                </a:solidFill>
                <a:hlinkClick r:id="rId3"/>
              </a:rPr>
              <a:t>9Q7Vr3yQYWQ</a:t>
            </a:r>
            <a:r>
              <a:rPr lang="en-US" dirty="0" smtClean="0">
                <a:solidFill>
                  <a:srgbClr val="FFFFFF"/>
                </a:solidFill>
              </a:rPr>
              <a:t> </a:t>
            </a:r>
            <a:endParaRPr lang="en-US" dirty="0">
              <a:solidFill>
                <a:srgbClr val="FFFFFF"/>
              </a:solidFill>
            </a:endParaRPr>
          </a:p>
        </p:txBody>
      </p:sp>
      <p:sp>
        <p:nvSpPr>
          <p:cNvPr id="6" name="TextBox 5"/>
          <p:cNvSpPr txBox="1"/>
          <p:nvPr/>
        </p:nvSpPr>
        <p:spPr>
          <a:xfrm>
            <a:off x="4687555" y="5720617"/>
            <a:ext cx="2036134" cy="584776"/>
          </a:xfrm>
          <a:prstGeom prst="rect">
            <a:avLst/>
          </a:prstGeom>
          <a:noFill/>
        </p:spPr>
        <p:txBody>
          <a:bodyPr wrap="none" rtlCol="0">
            <a:spAutoFit/>
          </a:bodyPr>
          <a:lstStyle/>
          <a:p>
            <a:r>
              <a:rPr lang="en-US" sz="3200" b="1" dirty="0" smtClean="0">
                <a:solidFill>
                  <a:srgbClr val="FFFF00"/>
                </a:solidFill>
              </a:rPr>
              <a:t>@ </a:t>
            </a:r>
            <a:r>
              <a:rPr lang="en-US" sz="3200" b="1" dirty="0">
                <a:solidFill>
                  <a:srgbClr val="FFFF00"/>
                </a:solidFill>
              </a:rPr>
              <a:t>6</a:t>
            </a:r>
            <a:r>
              <a:rPr lang="en-US" sz="3200" b="1" dirty="0" smtClean="0">
                <a:solidFill>
                  <a:srgbClr val="FFFF00"/>
                </a:solidFill>
              </a:rPr>
              <a:t>:09 </a:t>
            </a:r>
            <a:r>
              <a:rPr lang="en-US" sz="3200" b="1" dirty="0" smtClean="0">
                <a:solidFill>
                  <a:srgbClr val="FFFF00"/>
                </a:solidFill>
                <a:sym typeface="Wingdings"/>
              </a:rPr>
              <a:t></a:t>
            </a:r>
            <a:endParaRPr lang="en-US" sz="3200" b="1" dirty="0">
              <a:solidFill>
                <a:srgbClr val="FFFF00"/>
              </a:solidFill>
            </a:endParaRPr>
          </a:p>
        </p:txBody>
      </p:sp>
    </p:spTree>
    <p:extLst>
      <p:ext uri="{BB962C8B-B14F-4D97-AF65-F5344CB8AC3E}">
        <p14:creationId xmlns:p14="http://schemas.microsoft.com/office/powerpoint/2010/main" val="1089102221"/>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824924"/>
          </a:xfrm>
        </p:spPr>
        <p:txBody>
          <a:bodyPr>
            <a:normAutofit/>
          </a:bodyPr>
          <a:lstStyle/>
          <a:p>
            <a:r>
              <a:rPr lang="en-US" b="1" i="1" dirty="0" smtClean="0">
                <a:solidFill>
                  <a:srgbClr val="FFFF00"/>
                </a:solidFill>
              </a:rPr>
              <a:t>Re C.F.R.B. </a:t>
            </a:r>
            <a:r>
              <a:rPr lang="en-US" dirty="0" smtClean="0">
                <a:solidFill>
                  <a:schemeClr val="bg1"/>
                </a:solidFill>
              </a:rPr>
              <a:t>[1973] 3 O.R. 819 (Ont. CA)</a:t>
            </a:r>
            <a:endParaRPr lang="en-US" dirty="0">
              <a:solidFill>
                <a:schemeClr val="bg1"/>
              </a:solidFill>
            </a:endParaRPr>
          </a:p>
        </p:txBody>
      </p:sp>
      <p:sp>
        <p:nvSpPr>
          <p:cNvPr id="3" name="Content Placeholder 2"/>
          <p:cNvSpPr>
            <a:spLocks noGrp="1"/>
          </p:cNvSpPr>
          <p:nvPr>
            <p:ph sz="quarter" idx="10"/>
          </p:nvPr>
        </p:nvSpPr>
        <p:spPr>
          <a:xfrm>
            <a:off x="457200" y="824925"/>
            <a:ext cx="8686800" cy="5512588"/>
          </a:xfrm>
        </p:spPr>
        <p:txBody>
          <a:bodyPr>
            <a:normAutofit/>
          </a:bodyPr>
          <a:lstStyle/>
          <a:p>
            <a:pPr marL="0" indent="0">
              <a:buNone/>
            </a:pPr>
            <a:r>
              <a:rPr lang="en-US" dirty="0" smtClean="0">
                <a:solidFill>
                  <a:srgbClr val="FFFF00"/>
                </a:solidFill>
              </a:rPr>
              <a:t>Issue was Broadcasting Act prohibition of partisan comment on the day of and the day before a provincial election:</a:t>
            </a:r>
          </a:p>
          <a:p>
            <a:pPr marL="0" indent="0">
              <a:buNone/>
            </a:pPr>
            <a:r>
              <a:rPr lang="en-US" dirty="0" smtClean="0">
                <a:solidFill>
                  <a:srgbClr val="CCFFCC"/>
                </a:solidFill>
              </a:rPr>
              <a:t>Kelly, J.A.</a:t>
            </a:r>
            <a:r>
              <a:rPr lang="en-US" dirty="0" smtClean="0">
                <a:solidFill>
                  <a:srgbClr val="FFFFFF"/>
                </a:solidFill>
              </a:rPr>
              <a:t>: </a:t>
            </a:r>
            <a:r>
              <a:rPr lang="en-US" i="1" dirty="0" smtClean="0">
                <a:solidFill>
                  <a:srgbClr val="FFFFFF"/>
                </a:solidFill>
              </a:rPr>
              <a:t>“</a:t>
            </a:r>
            <a:r>
              <a:rPr lang="en-CA" i="1" dirty="0">
                <a:solidFill>
                  <a:srgbClr val="FFFF00"/>
                </a:solidFill>
              </a:rPr>
              <a:t>Even if it be assumed that the decision in the Radio Reference case was intended to declare only the carrier system to be exclusively a subject for the legislative jurisdiction of Parliament</a:t>
            </a:r>
            <a:r>
              <a:rPr lang="en-CA" i="1" dirty="0">
                <a:solidFill>
                  <a:srgbClr val="FFFFFF"/>
                </a:solidFill>
              </a:rPr>
              <a:t>, then the decision </a:t>
            </a:r>
            <a:r>
              <a:rPr lang="en-CA" i="1" dirty="0">
                <a:solidFill>
                  <a:srgbClr val="FF0000"/>
                </a:solidFill>
              </a:rPr>
              <a:t>in that case at best is silent as to the right of Parliament to control and regulate the intellectual content of the material disseminated </a:t>
            </a:r>
            <a:r>
              <a:rPr lang="en-CA" i="1" dirty="0">
                <a:solidFill>
                  <a:srgbClr val="FFFFFF"/>
                </a:solidFill>
              </a:rPr>
              <a:t>by the operation of the carrier system. Since there is no binding precedent holding that the control and regulation of the intellectual content is beyond the competence of Parliament, it would </a:t>
            </a:r>
            <a:r>
              <a:rPr lang="en-CA" i="1" dirty="0">
                <a:solidFill>
                  <a:srgbClr val="FFFF00"/>
                </a:solidFill>
              </a:rPr>
              <a:t>be </a:t>
            </a:r>
            <a:r>
              <a:rPr lang="en-CA" i="1" dirty="0">
                <a:solidFill>
                  <a:srgbClr val="FF0000"/>
                </a:solidFill>
              </a:rPr>
              <a:t>flying in the face of all practical considerations and logic</a:t>
            </a:r>
            <a:r>
              <a:rPr lang="en-CA" i="1" dirty="0">
                <a:solidFill>
                  <a:srgbClr val="FFFF00"/>
                </a:solidFill>
              </a:rPr>
              <a:t> </a:t>
            </a:r>
            <a:r>
              <a:rPr lang="en-CA" i="1" dirty="0">
                <a:solidFill>
                  <a:schemeClr val="accent5"/>
                </a:solidFill>
              </a:rPr>
              <a:t>to charge Parliament with the responsibility for the regulation and control of the carrier system and to deny it the right to exercise legislative control over what is the only reason for the existence of the carrier system, i.e., the transmission and reception of intellectual </a:t>
            </a:r>
            <a:r>
              <a:rPr lang="en-CA" i="1" dirty="0" smtClean="0">
                <a:solidFill>
                  <a:schemeClr val="accent5"/>
                </a:solidFill>
              </a:rPr>
              <a:t>material</a:t>
            </a:r>
            <a:r>
              <a:rPr lang="mr-IN" i="1" dirty="0" smtClean="0">
                <a:solidFill>
                  <a:srgbClr val="FFFFFF"/>
                </a:solidFill>
              </a:rPr>
              <a:t>…</a:t>
            </a:r>
            <a:r>
              <a:rPr lang="en-CA" i="1" dirty="0" smtClean="0">
                <a:solidFill>
                  <a:srgbClr val="FFFFFF"/>
                </a:solidFill>
              </a:rPr>
              <a:t>”</a:t>
            </a:r>
            <a:endParaRPr lang="en-CA" i="1" dirty="0">
              <a:solidFill>
                <a:srgbClr val="FFFFFF"/>
              </a:solidFill>
            </a:endParaRPr>
          </a:p>
          <a:p>
            <a:pPr marL="0" indent="0">
              <a:buNone/>
            </a:pPr>
            <a:endParaRPr lang="en-US" dirty="0"/>
          </a:p>
        </p:txBody>
      </p:sp>
    </p:spTree>
    <p:extLst>
      <p:ext uri="{BB962C8B-B14F-4D97-AF65-F5344CB8AC3E}">
        <p14:creationId xmlns:p14="http://schemas.microsoft.com/office/powerpoint/2010/main" val="150373729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77301"/>
          </a:xfrm>
        </p:spPr>
        <p:txBody>
          <a:bodyPr>
            <a:normAutofit/>
          </a:bodyPr>
          <a:lstStyle/>
          <a:p>
            <a:r>
              <a:rPr lang="en-US" sz="4400" b="1" dirty="0" smtClean="0">
                <a:solidFill>
                  <a:srgbClr val="FFFF00"/>
                </a:solidFill>
              </a:rPr>
              <a:t>Therefor</a:t>
            </a:r>
            <a:r>
              <a:rPr lang="mr-IN" sz="4400" b="1" dirty="0" smtClean="0">
                <a:solidFill>
                  <a:srgbClr val="FFFF00"/>
                </a:solidFill>
              </a:rPr>
              <a:t>…</a:t>
            </a:r>
            <a:endParaRPr lang="en-US" sz="4400" b="1" dirty="0">
              <a:solidFill>
                <a:srgbClr val="FFFF00"/>
              </a:solidFill>
            </a:endParaRPr>
          </a:p>
        </p:txBody>
      </p:sp>
      <p:sp>
        <p:nvSpPr>
          <p:cNvPr id="3" name="Content Placeholder 2"/>
          <p:cNvSpPr>
            <a:spLocks noGrp="1"/>
          </p:cNvSpPr>
          <p:nvPr>
            <p:ph sz="quarter" idx="10"/>
          </p:nvPr>
        </p:nvSpPr>
        <p:spPr>
          <a:xfrm>
            <a:off x="327331" y="877301"/>
            <a:ext cx="8816669" cy="5329272"/>
          </a:xfrm>
        </p:spPr>
        <p:txBody>
          <a:bodyPr>
            <a:normAutofit lnSpcReduction="10000"/>
          </a:bodyPr>
          <a:lstStyle/>
          <a:p>
            <a:pPr marL="0" indent="0">
              <a:lnSpc>
                <a:spcPct val="90000"/>
              </a:lnSpc>
              <a:buNone/>
            </a:pPr>
            <a:r>
              <a:rPr lang="en-CA" sz="3600" i="1" dirty="0" smtClean="0">
                <a:solidFill>
                  <a:srgbClr val="FFFFFF"/>
                </a:solidFill>
              </a:rPr>
              <a:t>“I </a:t>
            </a:r>
            <a:r>
              <a:rPr lang="en-CA" sz="3600" i="1" dirty="0">
                <a:solidFill>
                  <a:srgbClr val="FFFFFF"/>
                </a:solidFill>
              </a:rPr>
              <a:t>am of the opinion that the </a:t>
            </a:r>
            <a:r>
              <a:rPr lang="en-CA" sz="3600" i="1" dirty="0">
                <a:solidFill>
                  <a:srgbClr val="FFFF00"/>
                </a:solidFill>
              </a:rPr>
              <a:t>exclusive </a:t>
            </a:r>
            <a:r>
              <a:rPr lang="en-CA" sz="3600" i="1" dirty="0" smtClean="0">
                <a:solidFill>
                  <a:srgbClr val="FFFF00"/>
                </a:solidFill>
              </a:rPr>
              <a:t>legislative </a:t>
            </a:r>
            <a:r>
              <a:rPr lang="en-CA" sz="3600" i="1" dirty="0">
                <a:solidFill>
                  <a:srgbClr val="FFFF00"/>
                </a:solidFill>
              </a:rPr>
              <a:t>authority of Parliament with respect to radio communication extends to the control and regulation of the intellectual content of radio communication</a:t>
            </a:r>
            <a:r>
              <a:rPr lang="en-CA" sz="3600" i="1" dirty="0">
                <a:solidFill>
                  <a:srgbClr val="FFFFFF"/>
                </a:solidFill>
              </a:rPr>
              <a:t>. If the Broadcasting Act comes within the </a:t>
            </a:r>
            <a:r>
              <a:rPr lang="en-CA" sz="3600" i="1" dirty="0" smtClean="0">
                <a:solidFill>
                  <a:srgbClr val="FFFFFF"/>
                </a:solidFill>
              </a:rPr>
              <a:t>classes </a:t>
            </a:r>
            <a:r>
              <a:rPr lang="en-CA" sz="3600" i="1" dirty="0">
                <a:solidFill>
                  <a:srgbClr val="FFFFFF"/>
                </a:solidFill>
              </a:rPr>
              <a:t>of subjects assigned to Parliament, the scope of Parliament's powers is not affected by the fact that its enactments affect some of the classes of subjects reserved to the provincial Legislatures</a:t>
            </a:r>
            <a:r>
              <a:rPr lang="en-CA" sz="3600" i="1" dirty="0" smtClean="0">
                <a:solidFill>
                  <a:srgbClr val="FFFFFF"/>
                </a:solidFill>
              </a:rPr>
              <a:t>.”</a:t>
            </a:r>
            <a:endParaRPr lang="en-CA" sz="3600" i="1" dirty="0">
              <a:solidFill>
                <a:srgbClr val="FFFFFF"/>
              </a:solidFill>
            </a:endParaRPr>
          </a:p>
          <a:p>
            <a:pPr marL="0" indent="0">
              <a:buNone/>
            </a:pPr>
            <a:endParaRPr lang="en-US" dirty="0"/>
          </a:p>
        </p:txBody>
      </p:sp>
    </p:spTree>
    <p:extLst>
      <p:ext uri="{BB962C8B-B14F-4D97-AF65-F5344CB8AC3E}">
        <p14:creationId xmlns:p14="http://schemas.microsoft.com/office/powerpoint/2010/main" val="172510874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908" y="0"/>
            <a:ext cx="8422892" cy="1016000"/>
          </a:xfrm>
        </p:spPr>
        <p:txBody>
          <a:bodyPr/>
          <a:lstStyle/>
          <a:p>
            <a:r>
              <a:rPr lang="en-US" b="1" i="1" dirty="0" smtClean="0">
                <a:solidFill>
                  <a:srgbClr val="FFFF00"/>
                </a:solidFill>
              </a:rPr>
              <a:t>R. v. CKOY Ltd.</a:t>
            </a:r>
            <a:r>
              <a:rPr lang="en-US" i="1" dirty="0" smtClean="0">
                <a:solidFill>
                  <a:srgbClr val="FFFF00"/>
                </a:solidFill>
              </a:rPr>
              <a:t> </a:t>
            </a:r>
            <a:r>
              <a:rPr lang="en-US" dirty="0" smtClean="0">
                <a:solidFill>
                  <a:schemeClr val="bg1"/>
                </a:solidFill>
              </a:rPr>
              <a:t>[1979] 1 SCR 2</a:t>
            </a:r>
            <a:endParaRPr lang="en-US" dirty="0">
              <a:solidFill>
                <a:schemeClr val="bg1"/>
              </a:solidFill>
            </a:endParaRPr>
          </a:p>
        </p:txBody>
      </p:sp>
      <p:sp>
        <p:nvSpPr>
          <p:cNvPr id="3" name="Content Placeholder 2"/>
          <p:cNvSpPr>
            <a:spLocks noGrp="1"/>
          </p:cNvSpPr>
          <p:nvPr>
            <p:ph sz="quarter" idx="10"/>
          </p:nvPr>
        </p:nvSpPr>
        <p:spPr>
          <a:xfrm>
            <a:off x="263908" y="1015999"/>
            <a:ext cx="8880092" cy="5583394"/>
          </a:xfrm>
        </p:spPr>
        <p:txBody>
          <a:bodyPr>
            <a:normAutofit/>
          </a:bodyPr>
          <a:lstStyle/>
          <a:p>
            <a:pPr marL="0" indent="0">
              <a:buNone/>
            </a:pPr>
            <a:r>
              <a:rPr lang="en-US" sz="4300" dirty="0" smtClean="0">
                <a:solidFill>
                  <a:srgbClr val="FFFFFF"/>
                </a:solidFill>
              </a:rPr>
              <a:t>CKOY </a:t>
            </a:r>
            <a:r>
              <a:rPr lang="en-US" sz="4300" dirty="0" smtClean="0">
                <a:solidFill>
                  <a:srgbClr val="FFFF00"/>
                </a:solidFill>
              </a:rPr>
              <a:t>broadcast a telephone interview without the interviewee’s consent</a:t>
            </a:r>
            <a:r>
              <a:rPr lang="en-US" sz="4300" dirty="0" smtClean="0">
                <a:solidFill>
                  <a:srgbClr val="FFFFFF"/>
                </a:solidFill>
              </a:rPr>
              <a:t> contrary to a CRTC regulation prohibiting the  broadcast of such interviews. Remember </a:t>
            </a:r>
            <a:r>
              <a:rPr lang="en-US" sz="4300" dirty="0" smtClean="0">
                <a:solidFill>
                  <a:srgbClr val="FF0000"/>
                </a:solidFill>
              </a:rPr>
              <a:t>S. 3 </a:t>
            </a:r>
            <a:r>
              <a:rPr lang="en-US" sz="4300" dirty="0" smtClean="0">
                <a:solidFill>
                  <a:srgbClr val="FFFFFF"/>
                </a:solidFill>
              </a:rPr>
              <a:t>of the Broadcasting Act states that “the </a:t>
            </a:r>
            <a:r>
              <a:rPr lang="en-US" sz="4300" dirty="0" smtClean="0">
                <a:solidFill>
                  <a:srgbClr val="FFFF00"/>
                </a:solidFill>
              </a:rPr>
              <a:t>programming provided by each broadcaster should be of </a:t>
            </a:r>
            <a:r>
              <a:rPr lang="en-US" sz="4300" dirty="0" smtClean="0">
                <a:solidFill>
                  <a:srgbClr val="FF0000"/>
                </a:solidFill>
              </a:rPr>
              <a:t>high standard</a:t>
            </a:r>
            <a:r>
              <a:rPr lang="mr-IN" sz="4300" dirty="0" smtClean="0">
                <a:solidFill>
                  <a:srgbClr val="FFFFFF"/>
                </a:solidFill>
              </a:rPr>
              <a:t>…</a:t>
            </a:r>
            <a:r>
              <a:rPr lang="en-US" sz="4300" dirty="0" smtClean="0">
                <a:solidFill>
                  <a:srgbClr val="FFFFFF"/>
                </a:solidFill>
              </a:rPr>
              <a:t>”</a:t>
            </a:r>
          </a:p>
          <a:p>
            <a:pPr marL="0" indent="0">
              <a:buNone/>
            </a:pPr>
            <a:endParaRPr lang="en-US" dirty="0">
              <a:solidFill>
                <a:srgbClr val="FFFFFF"/>
              </a:solidFill>
            </a:endParaRPr>
          </a:p>
        </p:txBody>
      </p:sp>
    </p:spTree>
    <p:extLst>
      <p:ext uri="{BB962C8B-B14F-4D97-AF65-F5344CB8AC3E}">
        <p14:creationId xmlns:p14="http://schemas.microsoft.com/office/powerpoint/2010/main" val="726009489"/>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288052" y="235693"/>
            <a:ext cx="8855948" cy="6272042"/>
          </a:xfrm>
        </p:spPr>
        <p:txBody>
          <a:bodyPr>
            <a:normAutofit lnSpcReduction="10000"/>
          </a:bodyPr>
          <a:lstStyle/>
          <a:p>
            <a:pPr marL="0" indent="0">
              <a:lnSpc>
                <a:spcPct val="90000"/>
              </a:lnSpc>
              <a:buNone/>
            </a:pPr>
            <a:r>
              <a:rPr lang="en-US" sz="3700" dirty="0">
                <a:solidFill>
                  <a:srgbClr val="FFFF00"/>
                </a:solidFill>
              </a:rPr>
              <a:t>Spence J.</a:t>
            </a:r>
            <a:r>
              <a:rPr lang="en-US" sz="3700" dirty="0">
                <a:solidFill>
                  <a:srgbClr val="FFFFFF"/>
                </a:solidFill>
              </a:rPr>
              <a:t>: </a:t>
            </a:r>
            <a:r>
              <a:rPr lang="en-US" sz="3700" i="1" dirty="0">
                <a:solidFill>
                  <a:srgbClr val="FFFFFF"/>
                </a:solidFill>
              </a:rPr>
              <a:t>“</a:t>
            </a:r>
            <a:r>
              <a:rPr lang="en-CA" sz="3700" i="1" dirty="0">
                <a:solidFill>
                  <a:srgbClr val="FFFF00"/>
                </a:solidFill>
              </a:rPr>
              <a:t>That “an undesirable broadcasting technique” may well affect the high standard of programming is, I think, self-evident</a:t>
            </a:r>
            <a:r>
              <a:rPr lang="en-CA" sz="3700" i="1" dirty="0">
                <a:solidFill>
                  <a:srgbClr val="FFFFFF"/>
                </a:solidFill>
              </a:rPr>
              <a:t>. I am in agreement with counsel for the respondent that the word “</a:t>
            </a:r>
            <a:r>
              <a:rPr lang="en-CA" sz="3700" i="1" dirty="0">
                <a:solidFill>
                  <a:srgbClr val="FF0000"/>
                </a:solidFill>
              </a:rPr>
              <a:t>programming</a:t>
            </a:r>
            <a:r>
              <a:rPr lang="en-CA" sz="3700" i="1" dirty="0">
                <a:solidFill>
                  <a:srgbClr val="FFFFFF"/>
                </a:solidFill>
              </a:rPr>
              <a:t>” </a:t>
            </a:r>
            <a:r>
              <a:rPr lang="en-CA" sz="3700" i="1" dirty="0">
                <a:solidFill>
                  <a:srgbClr val="CCFFCC"/>
                </a:solidFill>
              </a:rPr>
              <a:t>extends to more than the mere words which go out over the air but the total process of gathering, assembling and putting out the programmes </a:t>
            </a:r>
            <a:r>
              <a:rPr lang="en-CA" sz="3700" i="1" dirty="0">
                <a:solidFill>
                  <a:srgbClr val="FFFFFF"/>
                </a:solidFill>
              </a:rPr>
              <a:t>generally which is covered by the requirement of a high standard of programming.</a:t>
            </a:r>
            <a:r>
              <a:rPr lang="en-CA" sz="3700" i="1" dirty="0" smtClean="0">
                <a:solidFill>
                  <a:srgbClr val="FFFFFF"/>
                </a:solidFill>
              </a:rPr>
              <a:t>”</a:t>
            </a:r>
          </a:p>
          <a:p>
            <a:pPr marL="0" indent="0">
              <a:lnSpc>
                <a:spcPct val="90000"/>
              </a:lnSpc>
              <a:buNone/>
            </a:pPr>
            <a:r>
              <a:rPr lang="en-CA" sz="3700" dirty="0" smtClean="0">
                <a:solidFill>
                  <a:srgbClr val="FF0000"/>
                </a:solidFill>
              </a:rPr>
              <a:t>* </a:t>
            </a:r>
            <a:r>
              <a:rPr lang="en-CA" sz="3700" dirty="0" smtClean="0">
                <a:solidFill>
                  <a:srgbClr val="FFFF00"/>
                </a:solidFill>
              </a:rPr>
              <a:t>Note </a:t>
            </a:r>
            <a:r>
              <a:rPr lang="en-CA" sz="3700" dirty="0" err="1" smtClean="0">
                <a:solidFill>
                  <a:srgbClr val="FFFF00"/>
                </a:solidFill>
              </a:rPr>
              <a:t>Laskin</a:t>
            </a:r>
            <a:r>
              <a:rPr lang="en-CA" sz="3700" dirty="0" smtClean="0">
                <a:solidFill>
                  <a:srgbClr val="FFFF00"/>
                </a:solidFill>
              </a:rPr>
              <a:t>, C.J. dissenting</a:t>
            </a:r>
            <a:endParaRPr lang="en-CA" sz="3700" dirty="0">
              <a:solidFill>
                <a:srgbClr val="FFFF00"/>
              </a:solidFill>
            </a:endParaRPr>
          </a:p>
          <a:p>
            <a:pPr marL="0" indent="0">
              <a:buNone/>
            </a:pPr>
            <a:endParaRPr lang="en-US" dirty="0"/>
          </a:p>
        </p:txBody>
      </p:sp>
    </p:spTree>
    <p:extLst>
      <p:ext uri="{BB962C8B-B14F-4D97-AF65-F5344CB8AC3E}">
        <p14:creationId xmlns:p14="http://schemas.microsoft.com/office/powerpoint/2010/main" val="3939936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686800" cy="1322496"/>
          </a:xfrm>
        </p:spPr>
        <p:txBody>
          <a:bodyPr>
            <a:normAutofit fontScale="90000"/>
          </a:bodyPr>
          <a:lstStyle/>
          <a:p>
            <a:r>
              <a:rPr lang="en-US" b="1" i="1" dirty="0" smtClean="0">
                <a:solidFill>
                  <a:srgbClr val="FFFF00"/>
                </a:solidFill>
              </a:rPr>
              <a:t>Canada (CRTC) v. CTV Television Network Ltd. </a:t>
            </a:r>
            <a:r>
              <a:rPr lang="en-US" dirty="0" smtClean="0">
                <a:solidFill>
                  <a:schemeClr val="bg1"/>
                </a:solidFill>
              </a:rPr>
              <a:t>[1982] 1 SCR 530</a:t>
            </a:r>
            <a:endParaRPr lang="en-US" dirty="0">
              <a:solidFill>
                <a:schemeClr val="bg1"/>
              </a:solidFill>
            </a:endParaRPr>
          </a:p>
        </p:txBody>
      </p:sp>
      <p:sp>
        <p:nvSpPr>
          <p:cNvPr id="3" name="Content Placeholder 2"/>
          <p:cNvSpPr>
            <a:spLocks noGrp="1"/>
          </p:cNvSpPr>
          <p:nvPr>
            <p:ph sz="quarter" idx="10"/>
          </p:nvPr>
        </p:nvSpPr>
        <p:spPr>
          <a:xfrm>
            <a:off x="457199" y="1322498"/>
            <a:ext cx="8686801" cy="4609100"/>
          </a:xfrm>
        </p:spPr>
        <p:txBody>
          <a:bodyPr>
            <a:normAutofit/>
          </a:bodyPr>
          <a:lstStyle/>
          <a:p>
            <a:pPr marL="0" indent="0">
              <a:buNone/>
            </a:pPr>
            <a:r>
              <a:rPr lang="en-CA" sz="2900" dirty="0" smtClean="0">
                <a:solidFill>
                  <a:srgbClr val="FFFFFF"/>
                </a:solidFill>
              </a:rPr>
              <a:t>CTV </a:t>
            </a:r>
            <a:r>
              <a:rPr lang="en-CA" sz="2900" dirty="0">
                <a:solidFill>
                  <a:srgbClr val="FFFFFF"/>
                </a:solidFill>
              </a:rPr>
              <a:t>applied to the CRTC for the renewal of its broadcasting </a:t>
            </a:r>
            <a:r>
              <a:rPr lang="en-CA" sz="2900" dirty="0" smtClean="0">
                <a:solidFill>
                  <a:srgbClr val="FFFFFF"/>
                </a:solidFill>
              </a:rPr>
              <a:t>licence. CRTC </a:t>
            </a:r>
            <a:r>
              <a:rPr lang="en-CA" sz="2900" dirty="0">
                <a:solidFill>
                  <a:srgbClr val="FFFFFF"/>
                </a:solidFill>
              </a:rPr>
              <a:t>granted the licence on </a:t>
            </a:r>
            <a:r>
              <a:rPr lang="en-CA" sz="2900" dirty="0" smtClean="0">
                <a:solidFill>
                  <a:srgbClr val="FF0000"/>
                </a:solidFill>
              </a:rPr>
              <a:t>condition</a:t>
            </a:r>
            <a:r>
              <a:rPr lang="en-CA" sz="2900" dirty="0" smtClean="0">
                <a:solidFill>
                  <a:srgbClr val="FFFFFF"/>
                </a:solidFill>
              </a:rPr>
              <a:t> “</a:t>
            </a:r>
            <a:r>
              <a:rPr lang="en-CA" sz="2900" dirty="0" smtClean="0">
                <a:solidFill>
                  <a:srgbClr val="CCFFCC"/>
                </a:solidFill>
              </a:rPr>
              <a:t>that </a:t>
            </a:r>
            <a:r>
              <a:rPr lang="en-CA" sz="2900" dirty="0">
                <a:solidFill>
                  <a:srgbClr val="CCFFCC"/>
                </a:solidFill>
              </a:rPr>
              <a:t>26 hours of original new Canadian drama be presented during the 1980-81 broadcasting year</a:t>
            </a:r>
            <a:r>
              <a:rPr lang="en-CA" sz="2900" dirty="0">
                <a:solidFill>
                  <a:srgbClr val="FFFFFF"/>
                </a:solidFill>
              </a:rPr>
              <a:t>, and 39 hours of original new Canadian drama be presented during the 1981-82 season”. </a:t>
            </a:r>
          </a:p>
          <a:p>
            <a:pPr marL="0" indent="0">
              <a:buNone/>
            </a:pPr>
            <a:r>
              <a:rPr lang="en-CA" sz="2900" dirty="0" smtClean="0">
                <a:solidFill>
                  <a:srgbClr val="FFFF00"/>
                </a:solidFill>
              </a:rPr>
              <a:t>Fed. C.A. found the </a:t>
            </a:r>
            <a:r>
              <a:rPr lang="en-CA" sz="2900" dirty="0">
                <a:solidFill>
                  <a:srgbClr val="FFFF00"/>
                </a:solidFill>
              </a:rPr>
              <a:t>CRTC had jurisdiction </a:t>
            </a:r>
            <a:r>
              <a:rPr lang="en-CA" sz="2900" dirty="0">
                <a:solidFill>
                  <a:srgbClr val="FFFFFF"/>
                </a:solidFill>
              </a:rPr>
              <a:t>to impose the condition but </a:t>
            </a:r>
            <a:r>
              <a:rPr lang="en-CA" sz="2900" dirty="0">
                <a:solidFill>
                  <a:srgbClr val="FFFF00"/>
                </a:solidFill>
              </a:rPr>
              <a:t>set aside the CRTC’s decision because of a breach of natural justice </a:t>
            </a:r>
            <a:r>
              <a:rPr lang="en-CA" sz="2900" dirty="0">
                <a:solidFill>
                  <a:srgbClr val="CCFFCC"/>
                </a:solidFill>
              </a:rPr>
              <a:t>since CTV </a:t>
            </a:r>
            <a:r>
              <a:rPr lang="en-CA" sz="2900" dirty="0" smtClean="0">
                <a:solidFill>
                  <a:srgbClr val="CCFFCC"/>
                </a:solidFill>
              </a:rPr>
              <a:t>was not provided details at the hearing of </a:t>
            </a:r>
            <a:r>
              <a:rPr lang="en-CA" sz="2900" dirty="0">
                <a:solidFill>
                  <a:srgbClr val="CCFFCC"/>
                </a:solidFill>
              </a:rPr>
              <a:t>the particular condition being </a:t>
            </a:r>
            <a:r>
              <a:rPr lang="en-CA" sz="2900" dirty="0" smtClean="0">
                <a:solidFill>
                  <a:srgbClr val="CCFFCC"/>
                </a:solidFill>
              </a:rPr>
              <a:t>considered</a:t>
            </a:r>
            <a:r>
              <a:rPr lang="en-CA" sz="2900" dirty="0" smtClean="0">
                <a:solidFill>
                  <a:srgbClr val="FFFFFF"/>
                </a:solidFill>
              </a:rPr>
              <a:t>. </a:t>
            </a:r>
            <a:endParaRPr lang="en-US" sz="2900" dirty="0">
              <a:solidFill>
                <a:srgbClr val="FFFFFF"/>
              </a:solidFill>
            </a:endParaRPr>
          </a:p>
        </p:txBody>
      </p:sp>
    </p:spTree>
    <p:extLst>
      <p:ext uri="{BB962C8B-B14F-4D97-AF65-F5344CB8AC3E}">
        <p14:creationId xmlns:p14="http://schemas.microsoft.com/office/powerpoint/2010/main" val="76023150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235679" y="196411"/>
            <a:ext cx="8908321" cy="6285136"/>
          </a:xfrm>
        </p:spPr>
        <p:txBody>
          <a:bodyPr>
            <a:normAutofit fontScale="92500" lnSpcReduction="10000"/>
          </a:bodyPr>
          <a:lstStyle/>
          <a:p>
            <a:pPr marL="0" indent="0">
              <a:lnSpc>
                <a:spcPct val="100000"/>
              </a:lnSpc>
              <a:buNone/>
            </a:pPr>
            <a:r>
              <a:rPr lang="en-CA" sz="2600" dirty="0" err="1">
                <a:solidFill>
                  <a:srgbClr val="FFFF00"/>
                </a:solidFill>
              </a:rPr>
              <a:t>Laskin</a:t>
            </a:r>
            <a:r>
              <a:rPr lang="en-CA" sz="2600" dirty="0">
                <a:solidFill>
                  <a:srgbClr val="FFFF00"/>
                </a:solidFill>
              </a:rPr>
              <a:t>, C.J</a:t>
            </a:r>
            <a:r>
              <a:rPr lang="en-CA" sz="2600" dirty="0" smtClean="0">
                <a:solidFill>
                  <a:srgbClr val="FFFF00"/>
                </a:solidFill>
              </a:rPr>
              <a:t>.</a:t>
            </a:r>
            <a:r>
              <a:rPr lang="en-CA" sz="2600" dirty="0" smtClean="0">
                <a:solidFill>
                  <a:srgbClr val="FFFFFF"/>
                </a:solidFill>
              </a:rPr>
              <a:t>: </a:t>
            </a:r>
            <a:r>
              <a:rPr lang="en-CA" sz="2600" i="1" dirty="0" smtClean="0">
                <a:solidFill>
                  <a:srgbClr val="FFFFFF"/>
                </a:solidFill>
              </a:rPr>
              <a:t>“</a:t>
            </a:r>
            <a:r>
              <a:rPr lang="en-CA" sz="2600" i="1" dirty="0">
                <a:solidFill>
                  <a:srgbClr val="FFFF00"/>
                </a:solidFill>
              </a:rPr>
              <a:t>I do not see therefore how CTV can </a:t>
            </a:r>
            <a:r>
              <a:rPr lang="en-CA" sz="2600" i="1" dirty="0" smtClean="0">
                <a:solidFill>
                  <a:srgbClr val="FFFF00"/>
                </a:solidFill>
              </a:rPr>
              <a:t>assert</a:t>
            </a:r>
            <a:r>
              <a:rPr lang="mr-IN" sz="2600" i="1" dirty="0" smtClean="0">
                <a:solidFill>
                  <a:srgbClr val="FFFF00"/>
                </a:solidFill>
              </a:rPr>
              <a:t>…</a:t>
            </a:r>
            <a:r>
              <a:rPr lang="en-CA" sz="2600" i="1" dirty="0" smtClean="0">
                <a:solidFill>
                  <a:srgbClr val="FFFF00"/>
                </a:solidFill>
              </a:rPr>
              <a:t>a </a:t>
            </a:r>
            <a:r>
              <a:rPr lang="en-CA" sz="2600" i="1" dirty="0">
                <a:solidFill>
                  <a:srgbClr val="FFFF00"/>
                </a:solidFill>
              </a:rPr>
              <a:t>failure of natural justice in the specification of the particular condition </a:t>
            </a:r>
            <a:r>
              <a:rPr lang="en-CA" sz="2600" i="1" dirty="0">
                <a:solidFill>
                  <a:srgbClr val="FFFFFF"/>
                </a:solidFill>
              </a:rPr>
              <a:t>that was in fact included as a term of licence renewal. </a:t>
            </a:r>
            <a:r>
              <a:rPr lang="en-CA" sz="2600" i="1" dirty="0">
                <a:solidFill>
                  <a:srgbClr val="FFFF00"/>
                </a:solidFill>
              </a:rPr>
              <a:t>This is not a case where CTV was being required to answer a criminal or penal charge </a:t>
            </a:r>
            <a:r>
              <a:rPr lang="en-CA" sz="2600" i="1" dirty="0">
                <a:solidFill>
                  <a:srgbClr val="FFFFFF"/>
                </a:solidFill>
              </a:rPr>
              <a:t>or where some property right was in </a:t>
            </a:r>
            <a:r>
              <a:rPr lang="en-CA" sz="2600" i="1" dirty="0" smtClean="0">
                <a:solidFill>
                  <a:srgbClr val="FFFFFF"/>
                </a:solidFill>
              </a:rPr>
              <a:t>jeopardy</a:t>
            </a:r>
            <a:r>
              <a:rPr lang="mr-IN" sz="2600" i="1" dirty="0" smtClean="0">
                <a:solidFill>
                  <a:srgbClr val="FFFFFF"/>
                </a:solidFill>
              </a:rPr>
              <a:t>…</a:t>
            </a:r>
            <a:r>
              <a:rPr lang="en-CA" sz="2600" i="1" dirty="0" smtClean="0">
                <a:solidFill>
                  <a:srgbClr val="FFFF00"/>
                </a:solidFill>
              </a:rPr>
              <a:t>The </a:t>
            </a:r>
            <a:r>
              <a:rPr lang="en-CA" sz="2600" i="1" dirty="0">
                <a:solidFill>
                  <a:srgbClr val="FFFF00"/>
                </a:solidFill>
              </a:rPr>
              <a:t>line is too narrow between notice that increased Canadian drama offerings would be discussed (such notice having been amply given) and notice of what in particular would be required in that respect as a condition of licence renewal</a:t>
            </a:r>
            <a:r>
              <a:rPr lang="en-CA" sz="2600" i="1" dirty="0">
                <a:solidFill>
                  <a:srgbClr val="FFFFFF"/>
                </a:solidFill>
              </a:rPr>
              <a:t>. Even if such a line could properly be drawn, I do not think that there is a duty on CRTC to give an advance indication of its probable decision in the particularity stated by the Federal Court of Appeal</a:t>
            </a:r>
            <a:r>
              <a:rPr lang="en-CA" sz="2600" i="1" dirty="0">
                <a:solidFill>
                  <a:srgbClr val="FF0000"/>
                </a:solidFill>
              </a:rPr>
              <a:t>. An applicant seeking a statutory privilege has no right to know in advance of a probable decision unless the statute commands it or the administering tribunal wishes to disclose it</a:t>
            </a:r>
            <a:r>
              <a:rPr lang="en-CA" sz="2600" i="1" dirty="0">
                <a:solidFill>
                  <a:srgbClr val="FFFFFF"/>
                </a:solidFill>
              </a:rPr>
              <a:t>. It cannot be said that CTV was being misled here or had not the slightest reason to apprehend the likelihood of a condition such as that attached here to the licence renewal. </a:t>
            </a:r>
            <a:r>
              <a:rPr lang="en-CA" sz="2600" i="1" dirty="0">
                <a:solidFill>
                  <a:srgbClr val="CCFFCC"/>
                </a:solidFill>
              </a:rPr>
              <a:t>Conditions had been attached before, although not relating to </a:t>
            </a:r>
            <a:r>
              <a:rPr lang="en-CA" sz="2600" i="1" dirty="0" smtClean="0">
                <a:solidFill>
                  <a:srgbClr val="CCFFCC"/>
                </a:solidFill>
              </a:rPr>
              <a:t>content</a:t>
            </a:r>
            <a:r>
              <a:rPr lang="en-CA" sz="2600" i="1" dirty="0" smtClean="0">
                <a:solidFill>
                  <a:srgbClr val="FFFFFF"/>
                </a:solidFill>
              </a:rPr>
              <a:t>...”</a:t>
            </a:r>
            <a:r>
              <a:rPr lang="en-CA" sz="2600" i="1" dirty="0"/>
              <a:t> </a:t>
            </a:r>
          </a:p>
          <a:p>
            <a:pPr marL="0" indent="0">
              <a:buNone/>
            </a:pPr>
            <a:endParaRPr lang="en-CA" dirty="0"/>
          </a:p>
          <a:p>
            <a:pPr marL="0" indent="0">
              <a:buNone/>
            </a:pPr>
            <a:endParaRPr lang="en-US" dirty="0"/>
          </a:p>
        </p:txBody>
      </p:sp>
    </p:spTree>
    <p:extLst>
      <p:ext uri="{BB962C8B-B14F-4D97-AF65-F5344CB8AC3E}">
        <p14:creationId xmlns:p14="http://schemas.microsoft.com/office/powerpoint/2010/main" val="18307221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867467" y="403225"/>
            <a:ext cx="3409065" cy="5510213"/>
          </a:xfrm>
        </p:spPr>
      </p:pic>
    </p:spTree>
    <p:extLst>
      <p:ext uri="{BB962C8B-B14F-4D97-AF65-F5344CB8AC3E}">
        <p14:creationId xmlns:p14="http://schemas.microsoft.com/office/powerpoint/2010/main" val="34281657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399" y="1"/>
            <a:ext cx="8947601" cy="838018"/>
          </a:xfrm>
        </p:spPr>
        <p:txBody>
          <a:bodyPr>
            <a:normAutofit fontScale="90000"/>
          </a:bodyPr>
          <a:lstStyle/>
          <a:p>
            <a:r>
              <a:rPr lang="en-CA" dirty="0" smtClean="0"/>
              <a:t/>
            </a:r>
            <a:br>
              <a:rPr lang="en-CA" dirty="0" smtClean="0"/>
            </a:br>
            <a:r>
              <a:rPr lang="en-CA" sz="2700" b="1" i="1" dirty="0" err="1" smtClean="0">
                <a:solidFill>
                  <a:srgbClr val="FFFF00"/>
                </a:solidFill>
              </a:rPr>
              <a:t>Genex</a:t>
            </a:r>
            <a:r>
              <a:rPr lang="en-CA" sz="2700" b="1" i="1" dirty="0" smtClean="0">
                <a:solidFill>
                  <a:srgbClr val="FFFF00"/>
                </a:solidFill>
              </a:rPr>
              <a:t> </a:t>
            </a:r>
            <a:r>
              <a:rPr lang="en-CA" sz="2700" b="1" i="1" dirty="0">
                <a:solidFill>
                  <a:srgbClr val="FFFF00"/>
                </a:solidFill>
              </a:rPr>
              <a:t>Communications Inc. v. Canada (</a:t>
            </a:r>
            <a:r>
              <a:rPr lang="en-CA" sz="2700" b="1" i="1" dirty="0" smtClean="0">
                <a:solidFill>
                  <a:srgbClr val="FFFF00"/>
                </a:solidFill>
              </a:rPr>
              <a:t>AG) </a:t>
            </a:r>
            <a:r>
              <a:rPr lang="en-CA" sz="2700" dirty="0">
                <a:solidFill>
                  <a:schemeClr val="bg1"/>
                </a:solidFill>
              </a:rPr>
              <a:t>2005 FCA 283</a:t>
            </a:r>
            <a:br>
              <a:rPr lang="en-CA" sz="2700" dirty="0">
                <a:solidFill>
                  <a:schemeClr val="bg1"/>
                </a:solidFill>
              </a:rPr>
            </a:br>
            <a:endParaRPr lang="en-US" sz="2700" dirty="0">
              <a:solidFill>
                <a:schemeClr val="bg1"/>
              </a:solidFill>
            </a:endParaRPr>
          </a:p>
        </p:txBody>
      </p:sp>
      <p:sp>
        <p:nvSpPr>
          <p:cNvPr id="3" name="Content Placeholder 2"/>
          <p:cNvSpPr>
            <a:spLocks noGrp="1"/>
          </p:cNvSpPr>
          <p:nvPr>
            <p:ph sz="quarter" idx="10"/>
          </p:nvPr>
        </p:nvSpPr>
        <p:spPr>
          <a:xfrm>
            <a:off x="196399" y="838019"/>
            <a:ext cx="8947601" cy="5551869"/>
          </a:xfrm>
        </p:spPr>
        <p:txBody>
          <a:bodyPr>
            <a:normAutofit/>
          </a:bodyPr>
          <a:lstStyle/>
          <a:p>
            <a:pPr marL="0" indent="0">
              <a:lnSpc>
                <a:spcPct val="90000"/>
              </a:lnSpc>
              <a:buNone/>
            </a:pPr>
            <a:r>
              <a:rPr lang="en-CA" dirty="0">
                <a:solidFill>
                  <a:srgbClr val="FFFFFF"/>
                </a:solidFill>
              </a:rPr>
              <a:t>A</a:t>
            </a:r>
            <a:r>
              <a:rPr lang="en-CA" dirty="0" smtClean="0">
                <a:solidFill>
                  <a:srgbClr val="FFFFFF"/>
                </a:solidFill>
              </a:rPr>
              <a:t>ppeal </a:t>
            </a:r>
            <a:r>
              <a:rPr lang="en-CA" dirty="0">
                <a:solidFill>
                  <a:srgbClr val="FFFFFF"/>
                </a:solidFill>
              </a:rPr>
              <a:t>from a </a:t>
            </a:r>
            <a:r>
              <a:rPr lang="en-CA" dirty="0">
                <a:solidFill>
                  <a:srgbClr val="FFFF00"/>
                </a:solidFill>
              </a:rPr>
              <a:t>decision of the </a:t>
            </a:r>
            <a:r>
              <a:rPr lang="en-CA" dirty="0" smtClean="0">
                <a:solidFill>
                  <a:srgbClr val="FFFF00"/>
                </a:solidFill>
              </a:rPr>
              <a:t>CRTC not </a:t>
            </a:r>
            <a:r>
              <a:rPr lang="en-CA" dirty="0">
                <a:solidFill>
                  <a:srgbClr val="FFFF00"/>
                </a:solidFill>
              </a:rPr>
              <a:t>to renew </a:t>
            </a:r>
            <a:r>
              <a:rPr lang="en-CA" dirty="0" smtClean="0">
                <a:solidFill>
                  <a:srgbClr val="FFFF00"/>
                </a:solidFill>
              </a:rPr>
              <a:t>the </a:t>
            </a:r>
            <a:r>
              <a:rPr lang="en-CA" dirty="0">
                <a:solidFill>
                  <a:srgbClr val="FFFF00"/>
                </a:solidFill>
              </a:rPr>
              <a:t>broadcasting licence</a:t>
            </a:r>
            <a:r>
              <a:rPr lang="en-CA" dirty="0">
                <a:solidFill>
                  <a:srgbClr val="FFFFFF"/>
                </a:solidFill>
              </a:rPr>
              <a:t> for a</a:t>
            </a:r>
            <a:r>
              <a:rPr lang="en-CA" dirty="0" smtClean="0">
                <a:solidFill>
                  <a:srgbClr val="FFFFFF"/>
                </a:solidFill>
              </a:rPr>
              <a:t> </a:t>
            </a:r>
            <a:r>
              <a:rPr lang="en-CA" dirty="0">
                <a:solidFill>
                  <a:srgbClr val="FFFFFF"/>
                </a:solidFill>
              </a:rPr>
              <a:t>French-language commercial radio station CHOI-</a:t>
            </a:r>
            <a:r>
              <a:rPr lang="en-CA" dirty="0" smtClean="0">
                <a:solidFill>
                  <a:srgbClr val="FFFFFF"/>
                </a:solidFill>
              </a:rPr>
              <a:t>FM. </a:t>
            </a:r>
            <a:r>
              <a:rPr lang="en-CA" dirty="0">
                <a:solidFill>
                  <a:srgbClr val="FFFFFF"/>
                </a:solidFill>
              </a:rPr>
              <a:t>In February 1997, </a:t>
            </a:r>
            <a:r>
              <a:rPr lang="en-CA" dirty="0" smtClean="0">
                <a:solidFill>
                  <a:srgbClr val="FFFFFF"/>
                </a:solidFill>
              </a:rPr>
              <a:t>CHOI </a:t>
            </a:r>
            <a:r>
              <a:rPr lang="en-CA" dirty="0">
                <a:solidFill>
                  <a:srgbClr val="FFFFFF"/>
                </a:solidFill>
              </a:rPr>
              <a:t>was awarded </a:t>
            </a:r>
            <a:r>
              <a:rPr lang="en-CA" dirty="0" smtClean="0">
                <a:solidFill>
                  <a:srgbClr val="FFFFFF"/>
                </a:solidFill>
              </a:rPr>
              <a:t>a licence </a:t>
            </a:r>
            <a:r>
              <a:rPr lang="en-CA" dirty="0">
                <a:solidFill>
                  <a:srgbClr val="FFFFFF"/>
                </a:solidFill>
              </a:rPr>
              <a:t>on FM frequency </a:t>
            </a:r>
            <a:r>
              <a:rPr lang="en-CA" dirty="0" smtClean="0">
                <a:solidFill>
                  <a:srgbClr val="FFFFFF"/>
                </a:solidFill>
              </a:rPr>
              <a:t>98.1</a:t>
            </a:r>
            <a:r>
              <a:rPr lang="en-CA" dirty="0">
                <a:solidFill>
                  <a:srgbClr val="FFFFFF"/>
                </a:solidFill>
              </a:rPr>
              <a:t> </a:t>
            </a:r>
            <a:r>
              <a:rPr lang="en-CA" dirty="0" smtClean="0">
                <a:solidFill>
                  <a:srgbClr val="FFFFFF"/>
                </a:solidFill>
              </a:rPr>
              <a:t>expiring </a:t>
            </a:r>
            <a:r>
              <a:rPr lang="en-CA" dirty="0">
                <a:solidFill>
                  <a:srgbClr val="FFFFFF"/>
                </a:solidFill>
              </a:rPr>
              <a:t>on August 31, </a:t>
            </a:r>
            <a:r>
              <a:rPr lang="en-CA" dirty="0" smtClean="0">
                <a:solidFill>
                  <a:srgbClr val="FFFFFF"/>
                </a:solidFill>
              </a:rPr>
              <a:t>2002. </a:t>
            </a:r>
            <a:r>
              <a:rPr lang="en-CA" dirty="0">
                <a:solidFill>
                  <a:srgbClr val="FFFFFF"/>
                </a:solidFill>
              </a:rPr>
              <a:t>That licence was subject to conditions, including compliance with guidelines on non-sexist representation of individuals. </a:t>
            </a:r>
            <a:r>
              <a:rPr lang="en-CA" dirty="0" smtClean="0">
                <a:solidFill>
                  <a:srgbClr val="FFFFFF"/>
                </a:solidFill>
              </a:rPr>
              <a:t>CHOI’s operations resulted </a:t>
            </a:r>
            <a:r>
              <a:rPr lang="en-CA" dirty="0">
                <a:solidFill>
                  <a:srgbClr val="FFFFFF"/>
                </a:solidFill>
              </a:rPr>
              <a:t>in numerous </a:t>
            </a:r>
            <a:r>
              <a:rPr lang="en-CA" dirty="0">
                <a:solidFill>
                  <a:srgbClr val="FFFF00"/>
                </a:solidFill>
              </a:rPr>
              <a:t>public complaints that offensive, sexist, aggressive, discriminatory and degrading comments were made on </a:t>
            </a:r>
            <a:r>
              <a:rPr lang="en-CA" dirty="0" smtClean="0">
                <a:solidFill>
                  <a:srgbClr val="FFFF00"/>
                </a:solidFill>
              </a:rPr>
              <a:t>air</a:t>
            </a:r>
            <a:r>
              <a:rPr lang="en-CA" dirty="0" smtClean="0">
                <a:solidFill>
                  <a:srgbClr val="FFFFFF"/>
                </a:solidFill>
              </a:rPr>
              <a:t>. </a:t>
            </a:r>
            <a:r>
              <a:rPr lang="en-CA" dirty="0">
                <a:solidFill>
                  <a:srgbClr val="FFFFFF"/>
                </a:solidFill>
              </a:rPr>
              <a:t>In </a:t>
            </a:r>
            <a:r>
              <a:rPr lang="en-CA" dirty="0" smtClean="0">
                <a:solidFill>
                  <a:srgbClr val="FFFFFF"/>
                </a:solidFill>
              </a:rPr>
              <a:t>2002</a:t>
            </a:r>
            <a:r>
              <a:rPr lang="en-CA" dirty="0">
                <a:solidFill>
                  <a:srgbClr val="FFFFFF"/>
                </a:solidFill>
              </a:rPr>
              <a:t> </a:t>
            </a:r>
            <a:r>
              <a:rPr lang="en-CA" dirty="0" smtClean="0">
                <a:solidFill>
                  <a:srgbClr val="FFFFFF"/>
                </a:solidFill>
              </a:rPr>
              <a:t>CHOI applied </a:t>
            </a:r>
            <a:r>
              <a:rPr lang="en-CA" dirty="0">
                <a:solidFill>
                  <a:srgbClr val="FFFFFF"/>
                </a:solidFill>
              </a:rPr>
              <a:t>for a </a:t>
            </a:r>
            <a:r>
              <a:rPr lang="en-CA" dirty="0" smtClean="0">
                <a:solidFill>
                  <a:srgbClr val="FFFFFF"/>
                </a:solidFill>
              </a:rPr>
              <a:t>licence renewal. The </a:t>
            </a:r>
            <a:r>
              <a:rPr lang="en-CA" dirty="0">
                <a:solidFill>
                  <a:srgbClr val="FFFFFF"/>
                </a:solidFill>
              </a:rPr>
              <a:t>CRTC held a public hearing </a:t>
            </a:r>
            <a:r>
              <a:rPr lang="en-CA" dirty="0" smtClean="0">
                <a:solidFill>
                  <a:srgbClr val="FFFFFF"/>
                </a:solidFill>
              </a:rPr>
              <a:t>and despite </a:t>
            </a:r>
            <a:r>
              <a:rPr lang="en-CA" dirty="0">
                <a:solidFill>
                  <a:srgbClr val="FFFFFF"/>
                </a:solidFill>
              </a:rPr>
              <a:t>serious </a:t>
            </a:r>
            <a:r>
              <a:rPr lang="en-CA" dirty="0" smtClean="0">
                <a:solidFill>
                  <a:srgbClr val="FFFFFF"/>
                </a:solidFill>
              </a:rPr>
              <a:t>reservations regarding </a:t>
            </a:r>
            <a:r>
              <a:rPr lang="en-CA" dirty="0" smtClean="0">
                <a:solidFill>
                  <a:srgbClr val="FF0000"/>
                </a:solidFill>
              </a:rPr>
              <a:t>“high standard” </a:t>
            </a:r>
            <a:r>
              <a:rPr lang="en-CA" dirty="0">
                <a:solidFill>
                  <a:srgbClr val="FF0000"/>
                </a:solidFill>
              </a:rPr>
              <a:t>programming</a:t>
            </a:r>
            <a:r>
              <a:rPr lang="en-CA" dirty="0">
                <a:solidFill>
                  <a:srgbClr val="FFFFFF"/>
                </a:solidFill>
              </a:rPr>
              <a:t>, </a:t>
            </a:r>
            <a:r>
              <a:rPr lang="en-CA" dirty="0" smtClean="0">
                <a:solidFill>
                  <a:srgbClr val="FFFFFF"/>
                </a:solidFill>
              </a:rPr>
              <a:t>the licence was renewed for 2 years under “special conditions” including that such </a:t>
            </a:r>
            <a:r>
              <a:rPr lang="en-CA" dirty="0">
                <a:solidFill>
                  <a:srgbClr val="FFFFFF"/>
                </a:solidFill>
              </a:rPr>
              <a:t>condition was that </a:t>
            </a:r>
            <a:r>
              <a:rPr lang="en-CA" dirty="0" smtClean="0">
                <a:solidFill>
                  <a:srgbClr val="FFFFFF"/>
                </a:solidFill>
              </a:rPr>
              <a:t>CHOI comply </a:t>
            </a:r>
            <a:r>
              <a:rPr lang="en-CA" dirty="0">
                <a:solidFill>
                  <a:srgbClr val="FFFFFF"/>
                </a:solidFill>
              </a:rPr>
              <a:t>with a</a:t>
            </a:r>
            <a:r>
              <a:rPr lang="en-CA" dirty="0" smtClean="0">
                <a:solidFill>
                  <a:srgbClr val="FFFFFF"/>
                </a:solidFill>
              </a:rPr>
              <a:t> </a:t>
            </a:r>
            <a:r>
              <a:rPr lang="en-CA" dirty="0">
                <a:solidFill>
                  <a:srgbClr val="FFFFFF"/>
                </a:solidFill>
              </a:rPr>
              <a:t>Code of Ethics </a:t>
            </a:r>
            <a:r>
              <a:rPr lang="en-CA" dirty="0" smtClean="0">
                <a:solidFill>
                  <a:srgbClr val="FFFFFF"/>
                </a:solidFill>
              </a:rPr>
              <a:t>it  </a:t>
            </a:r>
            <a:r>
              <a:rPr lang="en-CA" dirty="0">
                <a:solidFill>
                  <a:srgbClr val="FFFFFF"/>
                </a:solidFill>
              </a:rPr>
              <a:t>proposed. </a:t>
            </a:r>
            <a:r>
              <a:rPr lang="en-CA" dirty="0" smtClean="0">
                <a:solidFill>
                  <a:srgbClr val="FFFFFF"/>
                </a:solidFill>
              </a:rPr>
              <a:t>After </a:t>
            </a:r>
            <a:r>
              <a:rPr lang="en-CA" dirty="0">
                <a:solidFill>
                  <a:srgbClr val="FFFFFF"/>
                </a:solidFill>
              </a:rPr>
              <a:t>the </a:t>
            </a:r>
            <a:r>
              <a:rPr lang="en-CA" dirty="0" smtClean="0">
                <a:solidFill>
                  <a:srgbClr val="FFFFFF"/>
                </a:solidFill>
              </a:rPr>
              <a:t>renewal</a:t>
            </a:r>
            <a:r>
              <a:rPr lang="en-CA" dirty="0" smtClean="0">
                <a:solidFill>
                  <a:srgbClr val="FFFF00"/>
                </a:solidFill>
              </a:rPr>
              <a:t>, </a:t>
            </a:r>
            <a:r>
              <a:rPr lang="en-CA" dirty="0">
                <a:solidFill>
                  <a:srgbClr val="FFFF00"/>
                </a:solidFill>
              </a:rPr>
              <a:t>new complaints about the spoken-word content by the station's </a:t>
            </a:r>
            <a:r>
              <a:rPr lang="en-CA" dirty="0" smtClean="0">
                <a:solidFill>
                  <a:srgbClr val="FFFF00"/>
                </a:solidFill>
              </a:rPr>
              <a:t>hosts </a:t>
            </a:r>
            <a:r>
              <a:rPr lang="en-CA" dirty="0">
                <a:solidFill>
                  <a:srgbClr val="FFFFFF"/>
                </a:solidFill>
              </a:rPr>
              <a:t>were </a:t>
            </a:r>
            <a:r>
              <a:rPr lang="en-CA" dirty="0" smtClean="0">
                <a:solidFill>
                  <a:srgbClr val="FFFFFF"/>
                </a:solidFill>
              </a:rPr>
              <a:t>made and were considered </a:t>
            </a:r>
            <a:r>
              <a:rPr lang="en-CA" dirty="0">
                <a:solidFill>
                  <a:srgbClr val="FFFFFF"/>
                </a:solidFill>
              </a:rPr>
              <a:t>at a</a:t>
            </a:r>
            <a:r>
              <a:rPr lang="en-CA" dirty="0" smtClean="0">
                <a:solidFill>
                  <a:srgbClr val="FFFFFF"/>
                </a:solidFill>
              </a:rPr>
              <a:t> further public hearing. </a:t>
            </a:r>
            <a:r>
              <a:rPr lang="en-CA" dirty="0" smtClean="0">
                <a:solidFill>
                  <a:srgbClr val="FF0000"/>
                </a:solidFill>
              </a:rPr>
              <a:t>The </a:t>
            </a:r>
            <a:r>
              <a:rPr lang="en-CA" dirty="0">
                <a:solidFill>
                  <a:srgbClr val="FF0000"/>
                </a:solidFill>
              </a:rPr>
              <a:t>CRTC decided not to renew </a:t>
            </a:r>
            <a:r>
              <a:rPr lang="en-CA" dirty="0" smtClean="0">
                <a:solidFill>
                  <a:srgbClr val="FF0000"/>
                </a:solidFill>
              </a:rPr>
              <a:t>CHOI's licence</a:t>
            </a:r>
            <a:r>
              <a:rPr lang="en-CA" dirty="0" smtClean="0">
                <a:solidFill>
                  <a:srgbClr val="FFFFFF"/>
                </a:solidFill>
              </a:rPr>
              <a:t>.</a:t>
            </a:r>
            <a:endParaRPr lang="en-CA" dirty="0">
              <a:solidFill>
                <a:srgbClr val="FFFFFF"/>
              </a:solidFill>
            </a:endParaRPr>
          </a:p>
          <a:p>
            <a:pPr marL="0" indent="0">
              <a:buNone/>
            </a:pPr>
            <a:endParaRPr lang="en-US" dirty="0"/>
          </a:p>
        </p:txBody>
      </p:sp>
    </p:spTree>
    <p:extLst>
      <p:ext uri="{BB962C8B-B14F-4D97-AF65-F5344CB8AC3E}">
        <p14:creationId xmlns:p14="http://schemas.microsoft.com/office/powerpoint/2010/main" val="194889725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704200" y="1543200"/>
            <a:ext cx="6982599" cy="4182933"/>
          </a:xfrm>
        </p:spPr>
        <p:txBody>
          <a:bodyPr>
            <a:normAutofit/>
          </a:bodyPr>
          <a:lstStyle/>
          <a:p>
            <a:pPr marL="0" indent="0">
              <a:buNone/>
            </a:pPr>
            <a:r>
              <a:rPr lang="en-US" sz="9600" dirty="0" smtClean="0">
                <a:solidFill>
                  <a:srgbClr val="FFFF00"/>
                </a:solidFill>
                <a:latin typeface="Apple Chancery"/>
                <a:cs typeface="Apple Chancery"/>
              </a:rPr>
              <a:t>Thoughts?</a:t>
            </a:r>
          </a:p>
          <a:p>
            <a:pPr marL="0" indent="0">
              <a:buNone/>
            </a:pPr>
            <a:endParaRPr lang="en-US" sz="6000" dirty="0" smtClean="0">
              <a:solidFill>
                <a:schemeClr val="bg1"/>
              </a:solidFill>
              <a:latin typeface="+mn-lt"/>
            </a:endParaRPr>
          </a:p>
        </p:txBody>
      </p:sp>
    </p:spTree>
    <p:extLst>
      <p:ext uri="{BB962C8B-B14F-4D97-AF65-F5344CB8AC3E}">
        <p14:creationId xmlns:p14="http://schemas.microsoft.com/office/powerpoint/2010/main" val="101470947"/>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9142" y="0"/>
            <a:ext cx="6277658" cy="1016000"/>
          </a:xfrm>
        </p:spPr>
        <p:txBody>
          <a:bodyPr>
            <a:normAutofit/>
          </a:bodyPr>
          <a:lstStyle/>
          <a:p>
            <a:r>
              <a:rPr lang="en-US" sz="4800" b="1" dirty="0">
                <a:solidFill>
                  <a:srgbClr val="FFFF00"/>
                </a:solidFill>
                <a:latin typeface="+mn-lt"/>
              </a:rPr>
              <a:t>Case Study </a:t>
            </a:r>
            <a:r>
              <a:rPr lang="en-US" sz="4800" b="1" dirty="0" smtClean="0">
                <a:solidFill>
                  <a:schemeClr val="bg1"/>
                </a:solidFill>
                <a:latin typeface="+mn-lt"/>
              </a:rPr>
              <a:t>#</a:t>
            </a:r>
            <a:r>
              <a:rPr lang="en-US" sz="4800" b="1" dirty="0">
                <a:solidFill>
                  <a:srgbClr val="FF0000"/>
                </a:solidFill>
                <a:latin typeface="+mn-lt"/>
              </a:rPr>
              <a:t>4</a:t>
            </a:r>
            <a:endParaRPr lang="en-US" sz="4800" dirty="0">
              <a:solidFill>
                <a:srgbClr val="FF0000"/>
              </a:solidFill>
              <a:latin typeface="+mn-lt"/>
            </a:endParaRPr>
          </a:p>
        </p:txBody>
      </p:sp>
      <p:pic>
        <p:nvPicPr>
          <p:cNvPr id="5" name="Content Placeholder 3" descr="Screen Shot 2016-11-12 at 12.23.59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620" r="-868"/>
          <a:stretch/>
        </p:blipFill>
        <p:spPr>
          <a:xfrm>
            <a:off x="2284016" y="1016000"/>
            <a:ext cx="4575967" cy="4862513"/>
          </a:xfrm>
        </p:spPr>
      </p:pic>
    </p:spTree>
    <p:extLst>
      <p:ext uri="{BB962C8B-B14F-4D97-AF65-F5344CB8AC3E}">
        <p14:creationId xmlns:p14="http://schemas.microsoft.com/office/powerpoint/2010/main" val="682903414"/>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741389"/>
          </a:xfrm>
        </p:spPr>
        <p:txBody>
          <a:bodyPr>
            <a:normAutofit/>
          </a:bodyPr>
          <a:lstStyle/>
          <a:p>
            <a:pPr algn="ctr"/>
            <a:r>
              <a:rPr lang="en-US" sz="4800" b="1" dirty="0" smtClean="0">
                <a:solidFill>
                  <a:srgbClr val="FFFF00"/>
                </a:solidFill>
              </a:rPr>
              <a:t>Impact of SCC fee for </a:t>
            </a:r>
            <a:br>
              <a:rPr lang="en-US" sz="4800" b="1" dirty="0" smtClean="0">
                <a:solidFill>
                  <a:srgbClr val="FFFF00"/>
                </a:solidFill>
              </a:rPr>
            </a:br>
            <a:r>
              <a:rPr lang="en-US" sz="4800" b="1" dirty="0" smtClean="0">
                <a:solidFill>
                  <a:srgbClr val="FFFF00"/>
                </a:solidFill>
              </a:rPr>
              <a:t>carriage decision</a:t>
            </a:r>
            <a:endParaRPr lang="en-US" sz="4800" b="1" dirty="0">
              <a:solidFill>
                <a:srgbClr val="FFFF00"/>
              </a:solidFill>
            </a:endParaRPr>
          </a:p>
        </p:txBody>
      </p:sp>
      <p:pic>
        <p:nvPicPr>
          <p:cNvPr id="4" name="Content Placeholder 3" descr="Screen Shot 2016-11-12 at 12.22.15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522" r="-407"/>
          <a:stretch/>
        </p:blipFill>
        <p:spPr>
          <a:xfrm>
            <a:off x="1229101" y="1741488"/>
            <a:ext cx="6678116" cy="4159250"/>
          </a:xfrm>
        </p:spPr>
      </p:pic>
    </p:spTree>
    <p:extLst>
      <p:ext uri="{BB962C8B-B14F-4D97-AF65-F5344CB8AC3E}">
        <p14:creationId xmlns:p14="http://schemas.microsoft.com/office/powerpoint/2010/main" val="159689480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11-17 at 12.16.21 A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332"/>
          <a:stretch/>
        </p:blipFill>
        <p:spPr>
          <a:xfrm>
            <a:off x="1230446" y="415925"/>
            <a:ext cx="6628532" cy="5497513"/>
          </a:xfrm>
        </p:spPr>
      </p:pic>
    </p:spTree>
    <p:extLst>
      <p:ext uri="{BB962C8B-B14F-4D97-AF65-F5344CB8AC3E}">
        <p14:creationId xmlns:p14="http://schemas.microsoft.com/office/powerpoint/2010/main" val="190788469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3377"/>
          </a:xfrm>
        </p:spPr>
        <p:txBody>
          <a:bodyPr/>
          <a:lstStyle/>
          <a:p>
            <a:r>
              <a:rPr lang="en-US" dirty="0" smtClean="0">
                <a:solidFill>
                  <a:srgbClr val="FFFF00"/>
                </a:solidFill>
              </a:rPr>
              <a:t>Majority</a:t>
            </a:r>
            <a:endParaRPr lang="en-US" dirty="0">
              <a:solidFill>
                <a:srgbClr val="FFFF00"/>
              </a:solidFill>
            </a:endParaRPr>
          </a:p>
        </p:txBody>
      </p:sp>
      <p:sp>
        <p:nvSpPr>
          <p:cNvPr id="3" name="Content Placeholder 2"/>
          <p:cNvSpPr>
            <a:spLocks noGrp="1"/>
          </p:cNvSpPr>
          <p:nvPr>
            <p:ph sz="quarter" idx="10"/>
          </p:nvPr>
        </p:nvSpPr>
        <p:spPr>
          <a:xfrm>
            <a:off x="457200" y="833377"/>
            <a:ext cx="8686800" cy="5119317"/>
          </a:xfrm>
        </p:spPr>
        <p:txBody>
          <a:bodyPr/>
          <a:lstStyle/>
          <a:p>
            <a:pPr marL="0" indent="0">
              <a:lnSpc>
                <a:spcPct val="90000"/>
              </a:lnSpc>
              <a:buNone/>
            </a:pPr>
            <a:r>
              <a:rPr lang="en-US" sz="2500" i="1" dirty="0" smtClean="0">
                <a:solidFill>
                  <a:schemeClr val="bg1"/>
                </a:solidFill>
              </a:rPr>
              <a:t>“</a:t>
            </a:r>
            <a:r>
              <a:rPr lang="mr-IN" sz="2500" i="1" dirty="0" smtClean="0">
                <a:solidFill>
                  <a:schemeClr val="bg1"/>
                </a:solidFill>
              </a:rPr>
              <a:t>…</a:t>
            </a:r>
            <a:r>
              <a:rPr lang="en-CA" sz="2500" i="1" dirty="0">
                <a:solidFill>
                  <a:schemeClr val="bg1"/>
                </a:solidFill>
              </a:rPr>
              <a:t>the CRTC seeks to implement what it terms a </a:t>
            </a:r>
            <a:r>
              <a:rPr lang="en-CA" sz="2500" i="1" dirty="0">
                <a:solidFill>
                  <a:srgbClr val="FFFF00"/>
                </a:solidFill>
              </a:rPr>
              <a:t>“value for signal regime”</a:t>
            </a:r>
            <a:r>
              <a:rPr lang="en-CA" sz="2500" i="1" dirty="0">
                <a:solidFill>
                  <a:schemeClr val="bg1"/>
                </a:solidFill>
              </a:rPr>
              <a:t>.  This regime would </a:t>
            </a:r>
            <a:r>
              <a:rPr lang="en-CA" sz="2500" i="1" dirty="0">
                <a:solidFill>
                  <a:srgbClr val="FFFF00"/>
                </a:solidFill>
              </a:rPr>
              <a:t>permit broadcasters to negotiate with BDUs the terms upon which the BDUs may redistribute their </a:t>
            </a:r>
            <a:r>
              <a:rPr lang="en-CA" sz="2500" i="1" dirty="0" smtClean="0">
                <a:solidFill>
                  <a:srgbClr val="FFFF00"/>
                </a:solidFill>
              </a:rPr>
              <a:t>signals</a:t>
            </a:r>
            <a:r>
              <a:rPr lang="mr-IN" sz="2500" i="1" dirty="0" smtClean="0">
                <a:solidFill>
                  <a:schemeClr val="bg1"/>
                </a:solidFill>
              </a:rPr>
              <a:t>…</a:t>
            </a:r>
            <a:endParaRPr lang="en-CA" sz="2500" i="1" dirty="0" smtClean="0">
              <a:solidFill>
                <a:schemeClr val="bg1"/>
              </a:solidFill>
            </a:endParaRPr>
          </a:p>
          <a:p>
            <a:pPr marL="0" lvl="0" indent="0">
              <a:lnSpc>
                <a:spcPct val="90000"/>
              </a:lnSpc>
              <a:buNone/>
            </a:pPr>
            <a:r>
              <a:rPr lang="en-CA" sz="2500" i="1" dirty="0">
                <a:solidFill>
                  <a:schemeClr val="bg1"/>
                </a:solidFill>
              </a:rPr>
              <a:t>In my respectful opinion, </a:t>
            </a:r>
            <a:r>
              <a:rPr lang="en-CA" sz="2500" i="1" dirty="0">
                <a:solidFill>
                  <a:srgbClr val="FFFF00"/>
                </a:solidFill>
              </a:rPr>
              <a:t>for two reasons</a:t>
            </a:r>
            <a:r>
              <a:rPr lang="en-CA" sz="2500" i="1" dirty="0">
                <a:solidFill>
                  <a:schemeClr val="bg1"/>
                </a:solidFill>
              </a:rPr>
              <a:t>, the provisions of the </a:t>
            </a:r>
            <a:r>
              <a:rPr lang="en-CA" sz="2500" i="1" dirty="0">
                <a:solidFill>
                  <a:srgbClr val="FFFF00"/>
                </a:solidFill>
              </a:rPr>
              <a:t>Broadcasting Act, </a:t>
            </a:r>
            <a:r>
              <a:rPr lang="en-CA" sz="2500" i="1" dirty="0">
                <a:solidFill>
                  <a:schemeClr val="bg1"/>
                </a:solidFill>
              </a:rPr>
              <a:t>considered in their entire context, </a:t>
            </a:r>
            <a:r>
              <a:rPr lang="en-CA" sz="2500" i="1" dirty="0">
                <a:solidFill>
                  <a:srgbClr val="FFFF00"/>
                </a:solidFill>
              </a:rPr>
              <a:t>may not be interpreted as authorizing the CRTC to implement </a:t>
            </a:r>
            <a:r>
              <a:rPr lang="en-CA" sz="2500" i="1" dirty="0">
                <a:solidFill>
                  <a:schemeClr val="bg1"/>
                </a:solidFill>
              </a:rPr>
              <a:t>the proposed value for signal regime.  </a:t>
            </a:r>
            <a:r>
              <a:rPr lang="en-CA" sz="2500" i="1" dirty="0">
                <a:solidFill>
                  <a:srgbClr val="CCFFCC"/>
                </a:solidFill>
              </a:rPr>
              <a:t>First, </a:t>
            </a:r>
            <a:r>
              <a:rPr lang="en-CA" sz="2500" i="1" dirty="0">
                <a:solidFill>
                  <a:schemeClr val="bg1"/>
                </a:solidFill>
              </a:rPr>
              <a:t>a contextual reading of the </a:t>
            </a:r>
            <a:r>
              <a:rPr lang="en-CA" sz="2500" i="1" dirty="0">
                <a:solidFill>
                  <a:srgbClr val="CCFFCC"/>
                </a:solidFill>
              </a:rPr>
              <a:t>provisions of the Broadcasting Act </a:t>
            </a:r>
            <a:r>
              <a:rPr lang="en-CA" sz="2500" i="1" dirty="0">
                <a:solidFill>
                  <a:schemeClr val="bg1"/>
                </a:solidFill>
              </a:rPr>
              <a:t>themselves </a:t>
            </a:r>
            <a:r>
              <a:rPr lang="en-CA" sz="2500" i="1" dirty="0">
                <a:solidFill>
                  <a:srgbClr val="CCFFCC"/>
                </a:solidFill>
              </a:rPr>
              <a:t>reveals that they were not meant to authorize the CRTC </a:t>
            </a:r>
            <a:r>
              <a:rPr lang="en-CA" sz="2500" i="1" dirty="0">
                <a:solidFill>
                  <a:schemeClr val="bg1"/>
                </a:solidFill>
              </a:rPr>
              <a:t>to create exclusive rights for broadcasters to control the exploitation of their signals or works by retransmission. </a:t>
            </a:r>
            <a:r>
              <a:rPr lang="en-CA" sz="2500" i="1" dirty="0">
                <a:solidFill>
                  <a:schemeClr val="accent5"/>
                </a:solidFill>
              </a:rPr>
              <a:t>Second</a:t>
            </a:r>
            <a:r>
              <a:rPr lang="en-CA" sz="2500" i="1" dirty="0">
                <a:solidFill>
                  <a:schemeClr val="bg1"/>
                </a:solidFill>
              </a:rPr>
              <a:t>, the proposed regime </a:t>
            </a:r>
            <a:r>
              <a:rPr lang="en-CA" sz="2500" i="1" dirty="0">
                <a:solidFill>
                  <a:srgbClr val="4BACC6"/>
                </a:solidFill>
              </a:rPr>
              <a:t>would conflict with </a:t>
            </a:r>
            <a:r>
              <a:rPr lang="en-CA" sz="2500" i="1" dirty="0">
                <a:solidFill>
                  <a:schemeClr val="bg1"/>
                </a:solidFill>
              </a:rPr>
              <a:t>specific provisions enacted by Parliament in the </a:t>
            </a:r>
            <a:r>
              <a:rPr lang="en-CA" sz="2500" i="1" dirty="0">
                <a:solidFill>
                  <a:srgbClr val="4BACC6"/>
                </a:solidFill>
              </a:rPr>
              <a:t>Copyright Act</a:t>
            </a:r>
            <a:r>
              <a:rPr lang="en-CA" sz="2500" i="1" dirty="0" smtClean="0">
                <a:solidFill>
                  <a:srgbClr val="4BACC6"/>
                </a:solidFill>
              </a:rPr>
              <a:t>.</a:t>
            </a:r>
            <a:r>
              <a:rPr lang="en-CA" sz="2500" i="1" dirty="0" smtClean="0">
                <a:solidFill>
                  <a:schemeClr val="bg1"/>
                </a:solidFill>
              </a:rPr>
              <a:t>”</a:t>
            </a:r>
            <a:endParaRPr lang="en-CA" sz="2500" i="1" dirty="0">
              <a:solidFill>
                <a:schemeClr val="bg1"/>
              </a:solidFill>
            </a:endParaRPr>
          </a:p>
          <a:p>
            <a:pPr marL="0" indent="0">
              <a:buNone/>
            </a:pPr>
            <a:endParaRPr lang="en-US" dirty="0"/>
          </a:p>
        </p:txBody>
      </p:sp>
    </p:spTree>
    <p:extLst>
      <p:ext uri="{BB962C8B-B14F-4D97-AF65-F5344CB8AC3E}">
        <p14:creationId xmlns:p14="http://schemas.microsoft.com/office/powerpoint/2010/main" val="804172733"/>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98459" y="178581"/>
            <a:ext cx="8752043" cy="6071748"/>
          </a:xfrm>
        </p:spPr>
        <p:txBody>
          <a:bodyPr>
            <a:normAutofit lnSpcReduction="10000"/>
          </a:bodyPr>
          <a:lstStyle/>
          <a:p>
            <a:pPr marL="0" lvl="0" indent="0">
              <a:lnSpc>
                <a:spcPct val="90000"/>
              </a:lnSpc>
              <a:buNone/>
            </a:pPr>
            <a:r>
              <a:rPr lang="en-CA" sz="3800" i="1" dirty="0" smtClean="0">
                <a:solidFill>
                  <a:schemeClr val="bg1"/>
                </a:solidFill>
              </a:rPr>
              <a:t>“</a:t>
            </a:r>
            <a:r>
              <a:rPr lang="en-CA" sz="3800" i="1" dirty="0" smtClean="0">
                <a:solidFill>
                  <a:srgbClr val="FFFF00"/>
                </a:solidFill>
              </a:rPr>
              <a:t>Policy </a:t>
            </a:r>
            <a:r>
              <a:rPr lang="en-CA" sz="3800" i="1" dirty="0">
                <a:solidFill>
                  <a:srgbClr val="FFFF00"/>
                </a:solidFill>
              </a:rPr>
              <a:t>statements, such as </a:t>
            </a:r>
            <a:r>
              <a:rPr lang="en-CA" sz="3800" i="1" dirty="0">
                <a:solidFill>
                  <a:schemeClr val="bg1"/>
                </a:solidFill>
              </a:rPr>
              <a:t>the declaration of Canadian broadcasting policy found in </a:t>
            </a:r>
            <a:r>
              <a:rPr lang="en-CA" sz="3800" i="1" dirty="0">
                <a:solidFill>
                  <a:srgbClr val="FFFF00"/>
                </a:solidFill>
              </a:rPr>
              <a:t>s. 3(1) of the Broadcasting Act, are not jurisdiction-conferring provisions</a:t>
            </a:r>
            <a:r>
              <a:rPr lang="en-CA" sz="3800" i="1" dirty="0">
                <a:solidFill>
                  <a:schemeClr val="bg1"/>
                </a:solidFill>
              </a:rPr>
              <a:t>.  They describe the objectives of Parliament in enacting the legislation and, thus</a:t>
            </a:r>
            <a:r>
              <a:rPr lang="en-CA" sz="3800" i="1" dirty="0">
                <a:solidFill>
                  <a:srgbClr val="FFFF00"/>
                </a:solidFill>
              </a:rPr>
              <a:t>, they circumscribe the discretion granted to a subordinate legislative </a:t>
            </a:r>
            <a:r>
              <a:rPr lang="en-CA" sz="3800" i="1" dirty="0" smtClean="0">
                <a:solidFill>
                  <a:srgbClr val="FFFF00"/>
                </a:solidFill>
              </a:rPr>
              <a:t>body</a:t>
            </a:r>
            <a:r>
              <a:rPr lang="en-CA" sz="3800" i="1" dirty="0" smtClean="0">
                <a:solidFill>
                  <a:schemeClr val="bg1"/>
                </a:solidFill>
              </a:rPr>
              <a:t>...  </a:t>
            </a:r>
            <a:r>
              <a:rPr lang="en-CA" sz="3800" i="1" dirty="0">
                <a:solidFill>
                  <a:schemeClr val="bg1"/>
                </a:solidFill>
              </a:rPr>
              <a:t>As such, declarations of policy cannot serve to extend the powers of the subordinate body to spheres not granted by Parliament in jurisdiction-conferring provisions</a:t>
            </a:r>
            <a:r>
              <a:rPr lang="en-CA" sz="3800" i="1" dirty="0" smtClean="0">
                <a:solidFill>
                  <a:schemeClr val="bg1"/>
                </a:solidFill>
              </a:rPr>
              <a:t>.”  </a:t>
            </a:r>
            <a:endParaRPr lang="en-CA" sz="3800" i="1" dirty="0">
              <a:solidFill>
                <a:schemeClr val="bg1"/>
              </a:solidFill>
            </a:endParaRPr>
          </a:p>
          <a:p>
            <a:endParaRPr lang="en-US" dirty="0"/>
          </a:p>
        </p:txBody>
      </p:sp>
    </p:spTree>
    <p:extLst>
      <p:ext uri="{BB962C8B-B14F-4D97-AF65-F5344CB8AC3E}">
        <p14:creationId xmlns:p14="http://schemas.microsoft.com/office/powerpoint/2010/main" val="1616532960"/>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297689" y="178581"/>
            <a:ext cx="8692505" cy="5932852"/>
          </a:xfrm>
        </p:spPr>
        <p:txBody>
          <a:bodyPr>
            <a:normAutofit/>
          </a:bodyPr>
          <a:lstStyle/>
          <a:p>
            <a:pPr marL="0" lvl="0" indent="0">
              <a:buNone/>
            </a:pPr>
            <a:r>
              <a:rPr lang="en-CA" sz="2700" i="1" dirty="0" smtClean="0">
                <a:solidFill>
                  <a:srgbClr val="FFFFFF"/>
                </a:solidFill>
              </a:rPr>
              <a:t>“The </a:t>
            </a:r>
            <a:r>
              <a:rPr lang="en-CA" sz="2700" i="1" dirty="0">
                <a:solidFill>
                  <a:srgbClr val="FFFF00"/>
                </a:solidFill>
              </a:rPr>
              <a:t>difference between general regulation making or licensing provisions and true jurisdiction-conferring provisions</a:t>
            </a:r>
            <a:r>
              <a:rPr lang="en-CA" sz="2700" i="1" dirty="0">
                <a:solidFill>
                  <a:srgbClr val="FFFFFF"/>
                </a:solidFill>
              </a:rPr>
              <a:t> is evident when this case is compared with </a:t>
            </a:r>
            <a:r>
              <a:rPr lang="en-CA" sz="2700" i="1" dirty="0">
                <a:solidFill>
                  <a:srgbClr val="CCFFCC"/>
                </a:solidFill>
              </a:rPr>
              <a:t>Bell Canada v. Bell Aliant</a:t>
            </a:r>
            <a:r>
              <a:rPr lang="en-CA" sz="2700" i="1" dirty="0">
                <a:solidFill>
                  <a:srgbClr val="FFFFFF"/>
                </a:solidFill>
              </a:rPr>
              <a:t> Regional Communications, 2009 SCC 40, [2009] 2 S.C.R. 764.  In Bell Aliant, this Court was asked to determine whether the creation and use of certain deferral accounts lay within the scope of the CRTC’s express power to determine whether rates set by telecommunication companies are just and reasonable</a:t>
            </a:r>
            <a:r>
              <a:rPr lang="en-CA" sz="2700" i="1" dirty="0">
                <a:solidFill>
                  <a:srgbClr val="FFFF00"/>
                </a:solidFill>
              </a:rPr>
              <a:t>.  The CRTC’s jurisdiction over the setting of rates under s. 27 of the Telecommunications Act, S.C. 1993, c. 38, provides that rates must be just and reasonable. Under that section, the CRTC is specifically empowered to determine compliance with that requirement and is conferred the express authority to “adopt any method or technique that it considers appropriate” for that purpose</a:t>
            </a:r>
            <a:r>
              <a:rPr lang="en-CA" sz="2700" i="1" dirty="0">
                <a:solidFill>
                  <a:srgbClr val="FFFFFF"/>
                </a:solidFill>
              </a:rPr>
              <a:t> (s. 27(5))</a:t>
            </a:r>
            <a:r>
              <a:rPr lang="en-CA" sz="2700" i="1" dirty="0" smtClean="0">
                <a:solidFill>
                  <a:srgbClr val="FFFFFF"/>
                </a:solidFill>
              </a:rPr>
              <a:t>.” </a:t>
            </a:r>
            <a:endParaRPr lang="en-CA" sz="2700" i="1" dirty="0">
              <a:solidFill>
                <a:srgbClr val="FFFFFF"/>
              </a:solidFill>
            </a:endParaRPr>
          </a:p>
          <a:p>
            <a:pPr marL="0" indent="0">
              <a:buNone/>
            </a:pPr>
            <a:endParaRPr lang="en-US" dirty="0"/>
          </a:p>
        </p:txBody>
      </p:sp>
    </p:spTree>
    <p:extLst>
      <p:ext uri="{BB962C8B-B14F-4D97-AF65-F5344CB8AC3E}">
        <p14:creationId xmlns:p14="http://schemas.microsoft.com/office/powerpoint/2010/main" val="1253840523"/>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lstStyle/>
          <a:p>
            <a:pPr algn="ctr"/>
            <a:r>
              <a:rPr lang="en-US" b="1" dirty="0" smtClean="0">
                <a:solidFill>
                  <a:schemeClr val="accent5"/>
                </a:solidFill>
              </a:rPr>
              <a:t>Conclusion</a:t>
            </a:r>
            <a:r>
              <a:rPr lang="en-US" b="1" dirty="0" smtClean="0">
                <a:solidFill>
                  <a:srgbClr val="FF0000"/>
                </a:solidFill>
              </a:rPr>
              <a:t>:</a:t>
            </a:r>
            <a:r>
              <a:rPr lang="en-US" b="1" dirty="0" smtClean="0">
                <a:solidFill>
                  <a:schemeClr val="bg1"/>
                </a:solidFill>
              </a:rPr>
              <a:t> Suggested </a:t>
            </a:r>
            <a:r>
              <a:rPr lang="en-US" b="1" dirty="0" smtClean="0">
                <a:solidFill>
                  <a:srgbClr val="FFFF00"/>
                </a:solidFill>
              </a:rPr>
              <a:t>Rules</a:t>
            </a:r>
            <a:r>
              <a:rPr lang="en-US" b="1" dirty="0" smtClean="0">
                <a:solidFill>
                  <a:srgbClr val="FF0000"/>
                </a:solidFill>
              </a:rPr>
              <a:t>?</a:t>
            </a:r>
            <a:endParaRPr lang="en-US" b="1" dirty="0">
              <a:solidFill>
                <a:srgbClr val="FF0000"/>
              </a:solidFill>
            </a:endParaRPr>
          </a:p>
        </p:txBody>
      </p:sp>
      <p:pic>
        <p:nvPicPr>
          <p:cNvPr id="4" name="Content Placeholder 3" descr="Screen Shot 2017-03-07 at 2.57.24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a:stretch/>
        </p:blipFill>
        <p:spPr>
          <a:xfrm>
            <a:off x="1533770" y="1085783"/>
            <a:ext cx="6287264" cy="4824602"/>
          </a:xfrm>
        </p:spPr>
      </p:pic>
    </p:spTree>
    <p:extLst>
      <p:ext uri="{BB962C8B-B14F-4D97-AF65-F5344CB8AC3E}">
        <p14:creationId xmlns:p14="http://schemas.microsoft.com/office/powerpoint/2010/main" val="40642050"/>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1-10 at 11.39.25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483" r="245"/>
          <a:stretch/>
        </p:blipFill>
        <p:spPr>
          <a:xfrm>
            <a:off x="1083845" y="315913"/>
            <a:ext cx="6976310" cy="5594350"/>
          </a:xfrm>
          <a:prstGeom prst="rect">
            <a:avLst/>
          </a:prstGeom>
        </p:spPr>
      </p:pic>
    </p:spTree>
    <p:extLst>
      <p:ext uri="{BB962C8B-B14F-4D97-AF65-F5344CB8AC3E}">
        <p14:creationId xmlns:p14="http://schemas.microsoft.com/office/powerpoint/2010/main" val="16708734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45325" y="688768"/>
            <a:ext cx="8229600" cy="5260769"/>
          </a:xfrm>
        </p:spPr>
        <p:txBody>
          <a:bodyPr>
            <a:noAutofit/>
          </a:bodyPr>
          <a:lstStyle/>
          <a:p>
            <a:pPr marL="0" lvl="0" indent="0" algn="ctr" defTabSz="914400">
              <a:lnSpc>
                <a:spcPct val="100000"/>
              </a:lnSpc>
              <a:spcBef>
                <a:spcPts val="0"/>
              </a:spcBef>
              <a:buNone/>
            </a:pPr>
            <a:r>
              <a:rPr lang="en-US" sz="5400" b="1" i="1" dirty="0">
                <a:solidFill>
                  <a:srgbClr val="92D050"/>
                </a:solidFill>
              </a:rPr>
              <a:t>Digital Geography</a:t>
            </a:r>
            <a:r>
              <a:rPr lang="en-US" sz="5400" b="1" i="1" dirty="0">
                <a:solidFill>
                  <a:srgbClr val="FF0000"/>
                </a:solidFill>
              </a:rPr>
              <a:t>:</a:t>
            </a:r>
            <a:r>
              <a:rPr lang="en-US" sz="5400" b="1" i="1" dirty="0">
                <a:solidFill>
                  <a:srgbClr val="92D050"/>
                </a:solidFill>
              </a:rPr>
              <a:t> </a:t>
            </a:r>
            <a:r>
              <a:rPr lang="en-US" sz="5400" b="1" i="1" dirty="0">
                <a:solidFill>
                  <a:srgbClr val="FFFF00"/>
                </a:solidFill>
              </a:rPr>
              <a:t>Roles of </a:t>
            </a:r>
            <a:r>
              <a:rPr lang="en-US" sz="5400" b="1" i="1" dirty="0">
                <a:solidFill>
                  <a:srgbClr val="00B0F0"/>
                </a:solidFill>
              </a:rPr>
              <a:t>Sovereignty, Culture &amp; Community</a:t>
            </a:r>
            <a:r>
              <a:rPr lang="en-US" sz="5400" b="1" i="1" dirty="0">
                <a:solidFill>
                  <a:srgbClr val="FFFF00"/>
                </a:solidFill>
              </a:rPr>
              <a:t> in the Digital Media </a:t>
            </a:r>
            <a:r>
              <a:rPr lang="en-US" sz="5400" b="1" i="1" dirty="0">
                <a:solidFill>
                  <a:srgbClr val="FF0000"/>
                </a:solidFill>
              </a:rPr>
              <a:t>&amp; </a:t>
            </a:r>
            <a:r>
              <a:rPr lang="en-US" sz="5400" b="1" i="1" dirty="0">
                <a:solidFill>
                  <a:srgbClr val="FFFF00"/>
                </a:solidFill>
              </a:rPr>
              <a:t>Communications </a:t>
            </a:r>
            <a:r>
              <a:rPr lang="en-US" sz="5400" b="1" i="1" dirty="0">
                <a:solidFill>
                  <a:schemeClr val="accent4">
                    <a:lumMod val="60000"/>
                    <a:lumOff val="40000"/>
                  </a:schemeClr>
                </a:solidFill>
              </a:rPr>
              <a:t>Landscape</a:t>
            </a:r>
            <a:endParaRPr lang="en-US" sz="5400" dirty="0">
              <a:solidFill>
                <a:schemeClr val="accent4">
                  <a:lumMod val="60000"/>
                  <a:lumOff val="40000"/>
                </a:schemeClr>
              </a:solidFill>
            </a:endParaRPr>
          </a:p>
        </p:txBody>
      </p:sp>
    </p:spTree>
    <p:extLst>
      <p:ext uri="{BB962C8B-B14F-4D97-AF65-F5344CB8AC3E}">
        <p14:creationId xmlns:p14="http://schemas.microsoft.com/office/powerpoint/2010/main" val="72514170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585304"/>
            <a:ext cx="8609496" cy="5389218"/>
          </a:xfrm>
        </p:spPr>
        <p:txBody>
          <a:bodyPr>
            <a:normAutofit/>
          </a:bodyPr>
          <a:lstStyle/>
          <a:p>
            <a:pPr marL="0" indent="0">
              <a:buNone/>
            </a:pPr>
            <a:r>
              <a:rPr lang="en-CA" dirty="0">
                <a:solidFill>
                  <a:srgbClr val="FFFFFF"/>
                </a:solidFill>
                <a:latin typeface="+mn-lt"/>
              </a:rPr>
              <a:t>“For Books are not absolutely dead things, but </a:t>
            </a:r>
            <a:r>
              <a:rPr lang="en-CA" dirty="0">
                <a:solidFill>
                  <a:srgbClr val="FFFF00"/>
                </a:solidFill>
                <a:latin typeface="+mn-lt"/>
              </a:rPr>
              <a:t>doe contain a </a:t>
            </a:r>
            <a:r>
              <a:rPr lang="en-CA" dirty="0" err="1">
                <a:solidFill>
                  <a:srgbClr val="FFFF00"/>
                </a:solidFill>
                <a:latin typeface="+mn-lt"/>
              </a:rPr>
              <a:t>potencie</a:t>
            </a:r>
            <a:r>
              <a:rPr lang="en-CA" dirty="0">
                <a:solidFill>
                  <a:srgbClr val="FFFF00"/>
                </a:solidFill>
                <a:latin typeface="+mn-lt"/>
              </a:rPr>
              <a:t> of life in them to be as active as that </a:t>
            </a:r>
            <a:r>
              <a:rPr lang="en-CA" dirty="0" err="1">
                <a:solidFill>
                  <a:srgbClr val="FFFF00"/>
                </a:solidFill>
                <a:latin typeface="+mn-lt"/>
              </a:rPr>
              <a:t>soule</a:t>
            </a:r>
            <a:r>
              <a:rPr lang="en-CA" dirty="0">
                <a:solidFill>
                  <a:srgbClr val="FFFF00"/>
                </a:solidFill>
                <a:latin typeface="+mn-lt"/>
              </a:rPr>
              <a:t> was whose progeny they are</a:t>
            </a:r>
            <a:r>
              <a:rPr lang="en-CA" dirty="0">
                <a:solidFill>
                  <a:srgbClr val="FFFFFF"/>
                </a:solidFill>
                <a:latin typeface="+mn-lt"/>
              </a:rPr>
              <a:t>; nay they do preserve as in a </a:t>
            </a:r>
            <a:r>
              <a:rPr lang="en-CA" dirty="0" err="1">
                <a:solidFill>
                  <a:srgbClr val="FFFFFF"/>
                </a:solidFill>
                <a:latin typeface="+mn-lt"/>
              </a:rPr>
              <a:t>violl</a:t>
            </a:r>
            <a:r>
              <a:rPr lang="en-CA" dirty="0">
                <a:solidFill>
                  <a:srgbClr val="FFFFFF"/>
                </a:solidFill>
                <a:latin typeface="+mn-lt"/>
              </a:rPr>
              <a:t> the purest </a:t>
            </a:r>
            <a:r>
              <a:rPr lang="en-CA" dirty="0" err="1">
                <a:solidFill>
                  <a:srgbClr val="FFFFFF"/>
                </a:solidFill>
                <a:latin typeface="+mn-lt"/>
              </a:rPr>
              <a:t>efficacie</a:t>
            </a:r>
            <a:r>
              <a:rPr lang="en-CA" dirty="0">
                <a:solidFill>
                  <a:srgbClr val="FFFFFF"/>
                </a:solidFill>
                <a:latin typeface="+mn-lt"/>
              </a:rPr>
              <a:t> and extraction of that living intellect that bred them…</a:t>
            </a:r>
          </a:p>
          <a:p>
            <a:pPr marL="0" indent="0">
              <a:buNone/>
            </a:pPr>
            <a:r>
              <a:rPr lang="en-CA" dirty="0">
                <a:solidFill>
                  <a:srgbClr val="FFFFFF"/>
                </a:solidFill>
                <a:latin typeface="+mn-lt"/>
              </a:rPr>
              <a:t>And though all the </a:t>
            </a:r>
            <a:r>
              <a:rPr lang="en-CA" dirty="0" err="1">
                <a:solidFill>
                  <a:srgbClr val="FFFFFF"/>
                </a:solidFill>
                <a:latin typeface="+mn-lt"/>
              </a:rPr>
              <a:t>windes</a:t>
            </a:r>
            <a:r>
              <a:rPr lang="en-CA" dirty="0">
                <a:solidFill>
                  <a:srgbClr val="FFFFFF"/>
                </a:solidFill>
                <a:latin typeface="+mn-lt"/>
              </a:rPr>
              <a:t> of </a:t>
            </a:r>
            <a:r>
              <a:rPr lang="en-CA" dirty="0" err="1">
                <a:solidFill>
                  <a:srgbClr val="FFFFFF"/>
                </a:solidFill>
                <a:latin typeface="+mn-lt"/>
              </a:rPr>
              <a:t>doctrin</a:t>
            </a:r>
            <a:r>
              <a:rPr lang="en-CA" dirty="0">
                <a:solidFill>
                  <a:srgbClr val="FFFFFF"/>
                </a:solidFill>
                <a:latin typeface="+mn-lt"/>
              </a:rPr>
              <a:t> were let loose to play upon the earth, so Truth be in the field, we do injuriously, by licencing and prohibiting to misdoubt her strength</a:t>
            </a:r>
            <a:r>
              <a:rPr lang="en-CA" dirty="0">
                <a:solidFill>
                  <a:srgbClr val="FFFF00"/>
                </a:solidFill>
                <a:latin typeface="+mn-lt"/>
              </a:rPr>
              <a:t>. Let her and </a:t>
            </a:r>
            <a:r>
              <a:rPr lang="en-CA" dirty="0" err="1">
                <a:solidFill>
                  <a:srgbClr val="FFFF00"/>
                </a:solidFill>
                <a:latin typeface="+mn-lt"/>
              </a:rPr>
              <a:t>Falshood</a:t>
            </a:r>
            <a:r>
              <a:rPr lang="en-CA" dirty="0">
                <a:solidFill>
                  <a:srgbClr val="FFFF00"/>
                </a:solidFill>
                <a:latin typeface="+mn-lt"/>
              </a:rPr>
              <a:t> grapple; who ever knew Truth put to the </a:t>
            </a:r>
            <a:r>
              <a:rPr lang="en-CA" dirty="0" err="1">
                <a:solidFill>
                  <a:srgbClr val="FFFF00"/>
                </a:solidFill>
                <a:latin typeface="+mn-lt"/>
              </a:rPr>
              <a:t>wors</a:t>
            </a:r>
            <a:r>
              <a:rPr lang="en-CA" dirty="0">
                <a:solidFill>
                  <a:srgbClr val="FFFF00"/>
                </a:solidFill>
                <a:latin typeface="+mn-lt"/>
              </a:rPr>
              <a:t>, in a free and open encounter</a:t>
            </a:r>
          </a:p>
          <a:p>
            <a:pPr marL="0" indent="0">
              <a:buNone/>
            </a:pPr>
            <a:r>
              <a:rPr lang="en-CA" dirty="0">
                <a:solidFill>
                  <a:srgbClr val="FFFFFF"/>
                </a:solidFill>
                <a:latin typeface="+mn-lt"/>
              </a:rPr>
              <a:t>Lords and Commons of England, consider what Nation it is whereof ye are, and whereof ye are the </a:t>
            </a:r>
            <a:r>
              <a:rPr lang="en-CA" dirty="0" err="1">
                <a:solidFill>
                  <a:srgbClr val="FFFFFF"/>
                </a:solidFill>
                <a:latin typeface="+mn-lt"/>
              </a:rPr>
              <a:t>governours</a:t>
            </a:r>
            <a:r>
              <a:rPr lang="en-CA" dirty="0">
                <a:solidFill>
                  <a:srgbClr val="FFFFFF"/>
                </a:solidFill>
                <a:latin typeface="+mn-lt"/>
              </a:rPr>
              <a:t>: </a:t>
            </a:r>
            <a:r>
              <a:rPr lang="en-CA" dirty="0">
                <a:solidFill>
                  <a:srgbClr val="FFFF00"/>
                </a:solidFill>
                <a:latin typeface="+mn-lt"/>
              </a:rPr>
              <a:t>a Nation not slow and dull</a:t>
            </a:r>
            <a:r>
              <a:rPr lang="en-CA" dirty="0">
                <a:solidFill>
                  <a:srgbClr val="FFFFFF"/>
                </a:solidFill>
                <a:latin typeface="+mn-lt"/>
              </a:rPr>
              <a:t>, but of a quick, ingenious, and piercing spirit, </a:t>
            </a:r>
            <a:r>
              <a:rPr lang="en-CA" dirty="0">
                <a:solidFill>
                  <a:srgbClr val="FFFF00"/>
                </a:solidFill>
                <a:latin typeface="+mn-lt"/>
              </a:rPr>
              <a:t>acute to invent, </a:t>
            </a:r>
            <a:r>
              <a:rPr lang="en-CA" dirty="0" err="1">
                <a:solidFill>
                  <a:srgbClr val="FFFF00"/>
                </a:solidFill>
                <a:latin typeface="+mn-lt"/>
              </a:rPr>
              <a:t>suttle</a:t>
            </a:r>
            <a:r>
              <a:rPr lang="en-CA" dirty="0">
                <a:solidFill>
                  <a:srgbClr val="FFFF00"/>
                </a:solidFill>
                <a:latin typeface="+mn-lt"/>
              </a:rPr>
              <a:t> and sinewy to </a:t>
            </a:r>
            <a:r>
              <a:rPr lang="en-CA" dirty="0" err="1">
                <a:solidFill>
                  <a:srgbClr val="FFFF00"/>
                </a:solidFill>
                <a:latin typeface="+mn-lt"/>
              </a:rPr>
              <a:t>discours</a:t>
            </a:r>
            <a:r>
              <a:rPr lang="en-CA" dirty="0">
                <a:solidFill>
                  <a:srgbClr val="FFFFFF"/>
                </a:solidFill>
                <a:latin typeface="+mn-lt"/>
              </a:rPr>
              <a:t>, not beneath the </a:t>
            </a:r>
            <a:r>
              <a:rPr lang="en-CA" dirty="0">
                <a:solidFill>
                  <a:schemeClr val="bg1"/>
                </a:solidFill>
                <a:latin typeface="+mn-lt"/>
              </a:rPr>
              <a:t>reach of any point the highest that human capacity can soar to.”</a:t>
            </a:r>
          </a:p>
          <a:p>
            <a:pPr marL="0" indent="0">
              <a:buNone/>
            </a:pPr>
            <a:endParaRPr lang="en-US" dirty="0"/>
          </a:p>
        </p:txBody>
      </p:sp>
    </p:spTree>
    <p:extLst>
      <p:ext uri="{BB962C8B-B14F-4D97-AF65-F5344CB8AC3E}">
        <p14:creationId xmlns:p14="http://schemas.microsoft.com/office/powerpoint/2010/main" val="1625552053"/>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8006" y="31747"/>
            <a:ext cx="7465994" cy="1016000"/>
          </a:xfrm>
        </p:spPr>
        <p:txBody>
          <a:bodyPr>
            <a:normAutofit/>
          </a:bodyPr>
          <a:lstStyle/>
          <a:p>
            <a:r>
              <a:rPr lang="en-US" sz="4800" b="1" dirty="0" smtClean="0">
                <a:solidFill>
                  <a:srgbClr val="FFFFFF"/>
                </a:solidFill>
              </a:rPr>
              <a:t>Second</a:t>
            </a:r>
            <a:r>
              <a:rPr lang="en-US" sz="4800" b="1" dirty="0" smtClean="0">
                <a:solidFill>
                  <a:srgbClr val="FFFF00"/>
                </a:solidFill>
              </a:rPr>
              <a:t> Thoughts?</a:t>
            </a:r>
            <a:endParaRPr lang="en-US" sz="4800" b="1" dirty="0">
              <a:solidFill>
                <a:srgbClr val="FFFF00"/>
              </a:solidFill>
            </a:endParaRPr>
          </a:p>
        </p:txBody>
      </p:sp>
      <p:pic>
        <p:nvPicPr>
          <p:cNvPr id="4" name="Content Placeholder 3" descr="Screen Shot 2016-09-16 at 11.05.15 A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744" r="-249"/>
          <a:stretch/>
        </p:blipFill>
        <p:spPr>
          <a:xfrm>
            <a:off x="1678006" y="1047750"/>
            <a:ext cx="5759643" cy="4872038"/>
          </a:xfrm>
        </p:spPr>
      </p:pic>
    </p:spTree>
    <p:extLst>
      <p:ext uri="{BB962C8B-B14F-4D97-AF65-F5344CB8AC3E}">
        <p14:creationId xmlns:p14="http://schemas.microsoft.com/office/powerpoint/2010/main" val="546219183"/>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0" y="1781299"/>
            <a:ext cx="9144000" cy="3944834"/>
          </a:xfrm>
        </p:spPr>
        <p:txBody>
          <a:bodyPr>
            <a:normAutofit/>
          </a:bodyPr>
          <a:lstStyle/>
          <a:p>
            <a:pPr marL="0" indent="0" algn="ctr">
              <a:buNone/>
            </a:pPr>
            <a:r>
              <a:rPr lang="en-US" sz="8800" dirty="0" smtClean="0">
                <a:solidFill>
                  <a:srgbClr val="FFFF00"/>
                </a:solidFill>
                <a:latin typeface="American Typewriter" charset="0"/>
                <a:ea typeface="American Typewriter" charset="0"/>
                <a:cs typeface="American Typewriter" charset="0"/>
              </a:rPr>
              <a:t>DISCUSSION</a:t>
            </a:r>
            <a:r>
              <a:rPr lang="en-US" sz="8800" dirty="0" smtClean="0">
                <a:solidFill>
                  <a:schemeClr val="bg1"/>
                </a:solidFill>
                <a:latin typeface="American Typewriter" charset="0"/>
                <a:ea typeface="American Typewriter" charset="0"/>
                <a:cs typeface="American Typewriter" charset="0"/>
              </a:rPr>
              <a:t>?</a:t>
            </a:r>
          </a:p>
          <a:p>
            <a:pPr marL="0" indent="0">
              <a:buNone/>
            </a:pPr>
            <a:endParaRPr lang="en-US" sz="6000" dirty="0" smtClean="0">
              <a:solidFill>
                <a:schemeClr val="bg1"/>
              </a:solidFill>
              <a:latin typeface="+mn-lt"/>
            </a:endParaRPr>
          </a:p>
        </p:txBody>
      </p:sp>
    </p:spTree>
    <p:extLst>
      <p:ext uri="{BB962C8B-B14F-4D97-AF65-F5344CB8AC3E}">
        <p14:creationId xmlns:p14="http://schemas.microsoft.com/office/powerpoint/2010/main" val="832109652"/>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859797"/>
            <a:ext cx="8229600" cy="3866337"/>
          </a:xfrm>
        </p:spPr>
        <p:txBody>
          <a:bodyP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3600" dirty="0" smtClean="0">
                <a:solidFill>
                  <a:srgbClr val="FFFF00"/>
                </a:solidFill>
              </a:rPr>
              <a:t>Questions</a:t>
            </a:r>
            <a:r>
              <a:rPr lang="en-US" sz="13600" dirty="0" smtClean="0">
                <a:solidFill>
                  <a:srgbClr val="FF0000"/>
                </a:solidFill>
              </a:rPr>
              <a:t>?</a:t>
            </a:r>
            <a:endParaRPr lang="en-US" sz="13600" dirty="0">
              <a:solidFill>
                <a:srgbClr val="FF0000"/>
              </a:solidFill>
            </a:endParaRPr>
          </a:p>
        </p:txBody>
      </p:sp>
    </p:spTree>
    <p:extLst>
      <p:ext uri="{BB962C8B-B14F-4D97-AF65-F5344CB8AC3E}">
        <p14:creationId xmlns:p14="http://schemas.microsoft.com/office/powerpoint/2010/main" val="625192273"/>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23" y="326593"/>
            <a:ext cx="8990077" cy="1016000"/>
          </a:xfrm>
        </p:spPr>
        <p:txBody>
          <a:bodyPr/>
          <a:lstStyle/>
          <a:p>
            <a:pPr algn="ctr"/>
            <a:r>
              <a:rPr lang="en-US" dirty="0" smtClean="0"/>
              <a:t> </a:t>
            </a:r>
            <a:r>
              <a:rPr lang="en-US" b="1" dirty="0" smtClean="0">
                <a:solidFill>
                  <a:srgbClr val="FFFF00"/>
                </a:solidFill>
                <a:latin typeface="+mn-lt"/>
              </a:rPr>
              <a:t>A MATTER OF PERSPECTIVE</a:t>
            </a:r>
            <a:endParaRPr lang="en-US" b="1" dirty="0">
              <a:solidFill>
                <a:srgbClr val="FFFF00"/>
              </a:solidFill>
              <a:latin typeface="+mn-lt"/>
            </a:endParaRPr>
          </a:p>
        </p:txBody>
      </p:sp>
      <p:pic>
        <p:nvPicPr>
          <p:cNvPr id="4" name="Content Placeholder 3" descr="691px-M&amp;M's_Plain.jp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841" r="-745"/>
          <a:stretch/>
        </p:blipFill>
        <p:spPr>
          <a:xfrm>
            <a:off x="5467077" y="2234088"/>
            <a:ext cx="3676923" cy="3017934"/>
          </a:xfrm>
        </p:spPr>
      </p:pic>
      <p:pic>
        <p:nvPicPr>
          <p:cNvPr id="5" name="Content Placeholder 3" descr="800px-Smarties-UK-Candies.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925334"/>
            <a:ext cx="5467078" cy="2326688"/>
          </a:xfrm>
          <a:prstGeom prst="rect">
            <a:avLst/>
          </a:prstGeom>
        </p:spPr>
      </p:pic>
    </p:spTree>
    <p:extLst>
      <p:ext uri="{BB962C8B-B14F-4D97-AF65-F5344CB8AC3E}">
        <p14:creationId xmlns:p14="http://schemas.microsoft.com/office/powerpoint/2010/main" val="211653118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42593"/>
          </a:xfrm>
        </p:spPr>
        <p:txBody>
          <a:bodyPr>
            <a:normAutofit fontScale="90000"/>
          </a:bodyPr>
          <a:lstStyle/>
          <a:p>
            <a:r>
              <a:rPr lang="en-US" b="1" i="1" dirty="0" smtClean="0"/>
              <a:t/>
            </a:r>
            <a:br>
              <a:rPr lang="en-US" b="1" i="1" dirty="0" smtClean="0"/>
            </a:br>
            <a:r>
              <a:rPr lang="en-US" b="1" i="1" dirty="0" smtClean="0">
                <a:solidFill>
                  <a:srgbClr val="FFFF00"/>
                </a:solidFill>
              </a:rPr>
              <a:t>Collaborative </a:t>
            </a:r>
            <a:r>
              <a:rPr lang="en-US" b="1" i="1" dirty="0">
                <a:solidFill>
                  <a:srgbClr val="FFFF00"/>
                </a:solidFill>
              </a:rPr>
              <a:t>Event: Pick a challenge that humanity is facing </a:t>
            </a:r>
            <a:r>
              <a:rPr lang="en-US" dirty="0"/>
              <a:t/>
            </a:r>
            <a:br>
              <a:rPr lang="en-US" dirty="0"/>
            </a:br>
            <a:endParaRPr lang="en-US" dirty="0"/>
          </a:p>
        </p:txBody>
      </p:sp>
      <p:sp>
        <p:nvSpPr>
          <p:cNvPr id="3" name="Content Placeholder 2"/>
          <p:cNvSpPr>
            <a:spLocks noGrp="1"/>
          </p:cNvSpPr>
          <p:nvPr>
            <p:ph sz="quarter" idx="10"/>
          </p:nvPr>
        </p:nvSpPr>
        <p:spPr>
          <a:xfrm>
            <a:off x="457199" y="1408134"/>
            <a:ext cx="8520545" cy="4318000"/>
          </a:xfrm>
        </p:spPr>
        <p:txBody>
          <a:bodyPr>
            <a:noAutofit/>
          </a:bodyPr>
          <a:lstStyle/>
          <a:p>
            <a:pPr marL="0" indent="0">
              <a:buNone/>
            </a:pPr>
            <a:r>
              <a:rPr lang="en-US" sz="2800" i="1" dirty="0" smtClean="0">
                <a:solidFill>
                  <a:schemeClr val="bg1"/>
                </a:solidFill>
              </a:rPr>
              <a:t>Challenges </a:t>
            </a:r>
            <a:r>
              <a:rPr lang="en-US" sz="2800" i="1" dirty="0">
                <a:solidFill>
                  <a:schemeClr val="bg1"/>
                </a:solidFill>
              </a:rPr>
              <a:t>facing humanity might include: environmental degradation, climate change, species extinction, racial inequality, gender inequality, income inequality, food security, freedom of speech (including artistic freedom), freedom of movement, and animal rights.</a:t>
            </a:r>
            <a:endParaRPr lang="en-US" sz="2800" dirty="0">
              <a:solidFill>
                <a:schemeClr val="bg1"/>
              </a:solidFill>
            </a:endParaRPr>
          </a:p>
          <a:p>
            <a:pPr marL="0" indent="0">
              <a:buNone/>
            </a:pPr>
            <a:r>
              <a:rPr lang="en-US" sz="2800" dirty="0">
                <a:solidFill>
                  <a:schemeClr val="bg1"/>
                </a:solidFill>
              </a:rPr>
              <a:t>– Half of the class tries to identify as many ways in which information technology (digital media, communication and computing technology and networks) is making the situation </a:t>
            </a:r>
            <a:r>
              <a:rPr lang="en-US" sz="2800" dirty="0" smtClean="0">
                <a:solidFill>
                  <a:schemeClr val="bg1"/>
                </a:solidFill>
              </a:rPr>
              <a:t>worse.</a:t>
            </a:r>
            <a:endParaRPr lang="en-US" sz="2800" dirty="0">
              <a:solidFill>
                <a:schemeClr val="bg1"/>
              </a:solidFill>
            </a:endParaRPr>
          </a:p>
          <a:p>
            <a:pPr marL="0" indent="0">
              <a:buNone/>
            </a:pPr>
            <a:r>
              <a:rPr lang="en-US" sz="2800" dirty="0">
                <a:solidFill>
                  <a:schemeClr val="bg1"/>
                </a:solidFill>
              </a:rPr>
              <a:t>– The other half of </a:t>
            </a:r>
            <a:r>
              <a:rPr lang="en-US" sz="2800" dirty="0" smtClean="0">
                <a:solidFill>
                  <a:schemeClr val="bg1"/>
                </a:solidFill>
              </a:rPr>
              <a:t>the class </a:t>
            </a:r>
            <a:r>
              <a:rPr lang="en-US" sz="2800" dirty="0">
                <a:solidFill>
                  <a:schemeClr val="bg1"/>
                </a:solidFill>
              </a:rPr>
              <a:t>should try to identify ways in which it is making things better (or could make things better</a:t>
            </a:r>
            <a:r>
              <a:rPr lang="en-US" sz="2800" dirty="0" smtClean="0">
                <a:solidFill>
                  <a:schemeClr val="bg1"/>
                </a:solidFill>
              </a:rPr>
              <a:t>).</a:t>
            </a:r>
            <a:endParaRPr lang="en-US" sz="2800" dirty="0">
              <a:solidFill>
                <a:schemeClr val="bg1"/>
              </a:solidFill>
            </a:endParaRPr>
          </a:p>
        </p:txBody>
      </p:sp>
    </p:spTree>
    <p:extLst>
      <p:ext uri="{BB962C8B-B14F-4D97-AF65-F5344CB8AC3E}">
        <p14:creationId xmlns:p14="http://schemas.microsoft.com/office/powerpoint/2010/main" val="51012928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3393"/>
            <a:ext cx="8229600" cy="1016000"/>
          </a:xfrm>
        </p:spPr>
        <p:txBody>
          <a:bodyPr>
            <a:normAutofit/>
          </a:bodyPr>
          <a:lstStyle/>
          <a:p>
            <a:pPr algn="ctr"/>
            <a:r>
              <a:rPr lang="en-US" sz="4800" b="1" dirty="0" smtClean="0">
                <a:solidFill>
                  <a:srgbClr val="FFFF00"/>
                </a:solidFill>
              </a:rPr>
              <a:t>Coming Attractions</a:t>
            </a:r>
            <a:endParaRPr lang="en-US" sz="4800" b="1" dirty="0">
              <a:solidFill>
                <a:srgbClr val="FFFF00"/>
              </a:solidFill>
            </a:endParaRPr>
          </a:p>
        </p:txBody>
      </p:sp>
      <p:sp>
        <p:nvSpPr>
          <p:cNvPr id="3" name="Content Placeholder 2"/>
          <p:cNvSpPr>
            <a:spLocks noGrp="1"/>
          </p:cNvSpPr>
          <p:nvPr>
            <p:ph sz="quarter" idx="10"/>
          </p:nvPr>
        </p:nvSpPr>
        <p:spPr>
          <a:xfrm>
            <a:off x="457199" y="1389413"/>
            <a:ext cx="8501063" cy="4401787"/>
          </a:xfrm>
        </p:spPr>
        <p:txBody>
          <a:bodyPr>
            <a:normAutofit/>
          </a:bodyPr>
          <a:lstStyle/>
          <a:p>
            <a:pPr marL="0" indent="0" algn="ctr">
              <a:buNone/>
            </a:pPr>
            <a:r>
              <a:rPr lang="en-US" sz="4400" b="1" i="1" dirty="0"/>
              <a:t> </a:t>
            </a:r>
            <a:r>
              <a:rPr lang="en-US" sz="4400" i="1" dirty="0">
                <a:solidFill>
                  <a:srgbClr val="FF0000"/>
                </a:solidFill>
              </a:rPr>
              <a:t>“</a:t>
            </a:r>
            <a:r>
              <a:rPr lang="en-US" sz="4400" i="1" dirty="0">
                <a:solidFill>
                  <a:schemeClr val="accent2">
                    <a:lumMod val="60000"/>
                    <a:lumOff val="40000"/>
                  </a:schemeClr>
                </a:solidFill>
              </a:rPr>
              <a:t>Digital Utopias &amp; Commercial Realities</a:t>
            </a:r>
            <a:r>
              <a:rPr lang="en-US" sz="4400" i="1" dirty="0">
                <a:solidFill>
                  <a:srgbClr val="FF0000"/>
                </a:solidFill>
              </a:rPr>
              <a:t>:</a:t>
            </a:r>
            <a:r>
              <a:rPr lang="en-US" sz="4400" i="1" dirty="0">
                <a:solidFill>
                  <a:schemeClr val="accent2">
                    <a:lumMod val="60000"/>
                    <a:lumOff val="40000"/>
                  </a:schemeClr>
                </a:solidFill>
              </a:rPr>
              <a:t> The Strange Case of Net Neutrality</a:t>
            </a:r>
            <a:r>
              <a:rPr lang="en-US" sz="4400" i="1" dirty="0">
                <a:solidFill>
                  <a:srgbClr val="FF0000"/>
                </a:solidFill>
              </a:rPr>
              <a:t>”</a:t>
            </a:r>
            <a:r>
              <a:rPr lang="en-US" sz="4400" dirty="0">
                <a:solidFill>
                  <a:srgbClr val="FF0000"/>
                </a:solidFill>
              </a:rPr>
              <a:t> </a:t>
            </a:r>
          </a:p>
        </p:txBody>
      </p:sp>
      <p:pic>
        <p:nvPicPr>
          <p:cNvPr id="5" name="Picture 4"/>
          <p:cNvPicPr>
            <a:picLocks noChangeAspect="1"/>
          </p:cNvPicPr>
          <p:nvPr/>
        </p:nvPicPr>
        <p:blipFill>
          <a:blip r:embed="rId2"/>
          <a:stretch>
            <a:fillRect/>
          </a:stretch>
        </p:blipFill>
        <p:spPr>
          <a:xfrm>
            <a:off x="3292269" y="3326741"/>
            <a:ext cx="2559462" cy="2559462"/>
          </a:xfrm>
          <a:prstGeom prst="rect">
            <a:avLst/>
          </a:prstGeom>
        </p:spPr>
      </p:pic>
    </p:spTree>
    <p:extLst>
      <p:ext uri="{BB962C8B-B14F-4D97-AF65-F5344CB8AC3E}">
        <p14:creationId xmlns:p14="http://schemas.microsoft.com/office/powerpoint/2010/main" val="109814057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132"/>
            <a:ext cx="9144000" cy="1250982"/>
          </a:xfrm>
        </p:spPr>
        <p:txBody>
          <a:bodyPr>
            <a:noAutofit/>
          </a:bodyPr>
          <a:lstStyle/>
          <a:p>
            <a:r>
              <a:rPr lang="en-US" sz="4800" b="1" dirty="0" smtClean="0">
                <a:solidFill>
                  <a:srgbClr val="FFFF00"/>
                </a:solidFill>
                <a:latin typeface="+mn-lt"/>
                <a:cs typeface="Times New Roman"/>
              </a:rPr>
              <a:t>  Always </a:t>
            </a:r>
            <a:r>
              <a:rPr lang="en-US" sz="4800" b="1" dirty="0">
                <a:solidFill>
                  <a:srgbClr val="FFFF00"/>
                </a:solidFill>
                <a:latin typeface="+mn-lt"/>
                <a:cs typeface="Times New Roman"/>
              </a:rPr>
              <a:t>include a cat </a:t>
            </a:r>
            <a:r>
              <a:rPr lang="en-US" sz="4800" b="1" dirty="0" smtClean="0">
                <a:solidFill>
                  <a:srgbClr val="FFFF00"/>
                </a:solidFill>
                <a:latin typeface="+mn-lt"/>
                <a:cs typeface="Times New Roman"/>
              </a:rPr>
              <a:t>picture</a:t>
            </a:r>
            <a:endParaRPr lang="en-US" sz="4800" b="1" dirty="0">
              <a:solidFill>
                <a:srgbClr val="FFFF00"/>
              </a:solidFill>
              <a:latin typeface="+mn-lt"/>
              <a:cs typeface="Times New Roman"/>
            </a:endParaRPr>
          </a:p>
        </p:txBody>
      </p:sp>
      <p:sp>
        <p:nvSpPr>
          <p:cNvPr id="3" name="Content Placeholder 2"/>
          <p:cNvSpPr>
            <a:spLocks noGrp="1"/>
          </p:cNvSpPr>
          <p:nvPr>
            <p:ph sz="quarter" idx="10"/>
          </p:nvPr>
        </p:nvSpPr>
        <p:spPr>
          <a:xfrm>
            <a:off x="457200" y="1257114"/>
            <a:ext cx="8229600" cy="4469020"/>
          </a:xfrm>
        </p:spPr>
        <p:txBody>
          <a:bodyPr/>
          <a:lstStyle/>
          <a:p>
            <a:pPr marL="0" indent="0">
              <a:buNone/>
            </a:pPr>
            <a:r>
              <a:rPr lang="en-US" sz="3200" b="1" dirty="0" smtClean="0">
                <a:solidFill>
                  <a:schemeClr val="bg1"/>
                </a:solidFill>
                <a:latin typeface="+mn-lt"/>
                <a:cs typeface="Times New Roman"/>
              </a:rPr>
              <a:t>          </a:t>
            </a:r>
            <a:endParaRPr lang="en-US" sz="3200" dirty="0" smtClean="0">
              <a:solidFill>
                <a:schemeClr val="bg1"/>
              </a:solidFill>
              <a:latin typeface="+mn-lt"/>
              <a:cs typeface="Times New Roman"/>
            </a:endParaRPr>
          </a:p>
          <a:p>
            <a:pPr marL="0" indent="0">
              <a:buNone/>
            </a:pPr>
            <a:r>
              <a:rPr lang="en-US" dirty="0" smtClean="0"/>
              <a:t> </a:t>
            </a:r>
            <a:endParaRPr lang="en-US" dirty="0"/>
          </a:p>
        </p:txBody>
      </p:sp>
      <p:pic>
        <p:nvPicPr>
          <p:cNvPr id="6" name="Content Placeholder 3" descr="cat-1382015906Wuw.jpg"/>
          <p:cNvPicPr>
            <a:picLocks noChangeAspect="1"/>
          </p:cNvPicPr>
          <p:nvPr/>
        </p:nvPicPr>
        <p:blipFill rotWithShape="1">
          <a:blip r:embed="rId2" cstate="email">
            <a:extLst>
              <a:ext uri="{28A0092B-C50C-407E-A947-70E740481C1C}">
                <a14:useLocalDpi xmlns:a14="http://schemas.microsoft.com/office/drawing/2010/main"/>
              </a:ext>
            </a:extLst>
          </a:blip>
          <a:srcRect l="-99" r="-270"/>
          <a:stretch/>
        </p:blipFill>
        <p:spPr>
          <a:xfrm>
            <a:off x="1303130" y="1408134"/>
            <a:ext cx="6548783" cy="4318000"/>
          </a:xfrm>
          <a:prstGeom prst="rect">
            <a:avLst/>
          </a:prstGeom>
        </p:spPr>
      </p:pic>
    </p:spTree>
    <p:extLst>
      <p:ext uri="{BB962C8B-B14F-4D97-AF65-F5344CB8AC3E}">
        <p14:creationId xmlns:p14="http://schemas.microsoft.com/office/powerpoint/2010/main" val="324405620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00"/>
                </a:solidFill>
                <a:latin typeface="Arial"/>
                <a:cs typeface="Arial"/>
              </a:rPr>
              <a:t>Our Academic Partners</a:t>
            </a:r>
            <a:endParaRPr lang="en-US" b="1" dirty="0">
              <a:solidFill>
                <a:srgbClr val="FFFF00"/>
              </a:solidFill>
              <a:latin typeface="Arial"/>
              <a:cs typeface="Arial"/>
            </a:endParaRPr>
          </a:p>
        </p:txBody>
      </p:sp>
      <p:pic>
        <p:nvPicPr>
          <p:cNvPr id="10" name="Picture 9"/>
          <p:cNvPicPr>
            <a:picLocks noChangeAspect="1"/>
          </p:cNvPicPr>
          <p:nvPr/>
        </p:nvPicPr>
        <p:blipFill>
          <a:blip r:embed="rId2"/>
          <a:stretch>
            <a:fillRect/>
          </a:stretch>
        </p:blipFill>
        <p:spPr>
          <a:xfrm>
            <a:off x="1280391" y="2771403"/>
            <a:ext cx="6570518" cy="980674"/>
          </a:xfrm>
          <a:prstGeom prst="rect">
            <a:avLst/>
          </a:prstGeom>
        </p:spPr>
      </p:pic>
    </p:spTree>
    <p:extLst>
      <p:ext uri="{BB962C8B-B14F-4D97-AF65-F5344CB8AC3E}">
        <p14:creationId xmlns:p14="http://schemas.microsoft.com/office/powerpoint/2010/main" val="32568449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170"/>
            <a:ext cx="8229600" cy="1016000"/>
          </a:xfrm>
        </p:spPr>
        <p:txBody>
          <a:bodyPr>
            <a:noAutofit/>
          </a:bodyPr>
          <a:lstStyle/>
          <a:p>
            <a:pPr algn="ctr"/>
            <a:r>
              <a:rPr lang="en-US" sz="9600" b="1" dirty="0" smtClean="0">
                <a:solidFill>
                  <a:srgbClr val="FF0000"/>
                </a:solidFill>
              </a:rPr>
              <a:t>Start</a:t>
            </a:r>
            <a:endParaRPr lang="en-US" sz="9600" b="1" dirty="0">
              <a:solidFill>
                <a:srgbClr val="FF0000"/>
              </a:solidFill>
            </a:endParaRPr>
          </a:p>
        </p:txBody>
      </p:sp>
      <p:pic>
        <p:nvPicPr>
          <p:cNvPr id="4" name="Content Placeholder 3" descr="F1_start_light_sequence_animation.gif"/>
          <p:cNvPicPr>
            <a:picLocks noGrp="1" noChangeAspect="1"/>
          </p:cNvPicPr>
          <p:nvPr>
            <p:ph sz="quarter" idx="10"/>
          </p:nvPr>
        </p:nvPicPr>
        <p:blipFill>
          <a:blip r:embed="rId2" cstate="email">
            <a:extLst>
              <a:ext uri="{28A0092B-C50C-407E-A947-70E740481C1C}">
                <a14:useLocalDpi xmlns:a14="http://schemas.microsoft.com/office/drawing/2010/main"/>
              </a:ext>
            </a:extLst>
          </a:blip>
          <a:srcRect l="-31953" r="-31953"/>
          <a:stretch>
            <a:fillRect/>
          </a:stretch>
        </p:blipFill>
        <p:spPr/>
      </p:pic>
    </p:spTree>
    <p:extLst>
      <p:ext uri="{BB962C8B-B14F-4D97-AF65-F5344CB8AC3E}">
        <p14:creationId xmlns:p14="http://schemas.microsoft.com/office/powerpoint/2010/main" val="12843173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40048"/>
          </a:xfrm>
        </p:spPr>
        <p:txBody>
          <a:bodyPr>
            <a:noAutofit/>
          </a:bodyPr>
          <a:lstStyle/>
          <a:p>
            <a:pPr algn="ctr"/>
            <a:r>
              <a:rPr lang="en-US" b="1" dirty="0" smtClean="0">
                <a:solidFill>
                  <a:schemeClr val="bg1"/>
                </a:solidFill>
                <a:latin typeface="+mn-lt"/>
              </a:rPr>
              <a:t>Different rules for different screens </a:t>
            </a:r>
            <a:r>
              <a:rPr lang="en-US" b="1" dirty="0" smtClean="0">
                <a:solidFill>
                  <a:srgbClr val="FFFF00"/>
                </a:solidFill>
                <a:latin typeface="+mn-lt"/>
              </a:rPr>
              <a:t>(</a:t>
            </a:r>
            <a:r>
              <a:rPr lang="en-US" b="1" dirty="0" smtClean="0">
                <a:solidFill>
                  <a:schemeClr val="accent5"/>
                </a:solidFill>
                <a:latin typeface="+mn-lt"/>
              </a:rPr>
              <a:t>&amp; boxes</a:t>
            </a:r>
            <a:r>
              <a:rPr lang="en-US" b="1" dirty="0" smtClean="0">
                <a:solidFill>
                  <a:srgbClr val="FFFF00"/>
                </a:solidFill>
                <a:latin typeface="+mn-lt"/>
              </a:rPr>
              <a:t>)</a:t>
            </a:r>
            <a:endParaRPr lang="en-US" b="1" dirty="0">
              <a:solidFill>
                <a:srgbClr val="FFFF00"/>
              </a:solidFill>
              <a:latin typeface="+mn-lt"/>
            </a:endParaRPr>
          </a:p>
        </p:txBody>
      </p:sp>
      <p:pic>
        <p:nvPicPr>
          <p:cNvPr id="4" name="Content Placeholder 3" descr="IMG_0008.jp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r="-682"/>
          <a:stretch/>
        </p:blipFill>
        <p:spPr>
          <a:xfrm>
            <a:off x="2379133" y="1446926"/>
            <a:ext cx="4385734" cy="4417285"/>
          </a:xfrm>
        </p:spPr>
      </p:pic>
    </p:spTree>
    <p:extLst>
      <p:ext uri="{BB962C8B-B14F-4D97-AF65-F5344CB8AC3E}">
        <p14:creationId xmlns:p14="http://schemas.microsoft.com/office/powerpoint/2010/main" val="15207756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7259"/>
            <a:ext cx="8229600" cy="1016000"/>
          </a:xfrm>
        </p:spPr>
        <p:txBody>
          <a:bodyPr>
            <a:normAutofit/>
          </a:bodyPr>
          <a:lstStyle/>
          <a:p>
            <a:pPr algn="ctr"/>
            <a:r>
              <a:rPr lang="en-US" sz="4400" b="1" dirty="0" smtClean="0">
                <a:solidFill>
                  <a:srgbClr val="FFFFFF"/>
                </a:solidFill>
              </a:rPr>
              <a:t>“</a:t>
            </a:r>
            <a:r>
              <a:rPr lang="en-US" sz="4400" b="1" dirty="0" smtClean="0">
                <a:solidFill>
                  <a:srgbClr val="CCFFCC"/>
                </a:solidFill>
              </a:rPr>
              <a:t>Regulate</a:t>
            </a:r>
            <a:r>
              <a:rPr lang="en-US" sz="4400" b="1" dirty="0" smtClean="0">
                <a:solidFill>
                  <a:schemeClr val="bg1"/>
                </a:solidFill>
              </a:rPr>
              <a:t>” </a:t>
            </a:r>
            <a:r>
              <a:rPr lang="en-US" sz="4400" dirty="0" smtClean="0">
                <a:solidFill>
                  <a:srgbClr val="FFFF00"/>
                </a:solidFill>
              </a:rPr>
              <a:t>=</a:t>
            </a:r>
            <a:r>
              <a:rPr lang="en-US" sz="4400" b="1" dirty="0" smtClean="0">
                <a:solidFill>
                  <a:srgbClr val="FFFF00"/>
                </a:solidFill>
              </a:rPr>
              <a:t> </a:t>
            </a:r>
            <a:r>
              <a:rPr lang="en-US" sz="4400" b="1" dirty="0" smtClean="0">
                <a:solidFill>
                  <a:schemeClr val="bg1"/>
                </a:solidFill>
              </a:rPr>
              <a:t>make regular</a:t>
            </a:r>
            <a:endParaRPr lang="en-US" sz="4400" b="1" dirty="0">
              <a:solidFill>
                <a:schemeClr val="bg1"/>
              </a:solidFill>
            </a:endParaRPr>
          </a:p>
        </p:txBody>
      </p:sp>
      <p:pic>
        <p:nvPicPr>
          <p:cNvPr id="4" name="Content Placeholder 3" descr="Screen Shot 2017-01-17 at 9.36.18 PM.png"/>
          <p:cNvPicPr>
            <a:picLocks noGrp="1" noChangeAspect="1"/>
          </p:cNvPicPr>
          <p:nvPr>
            <p:ph sz="quarter" idx="10"/>
          </p:nvPr>
        </p:nvPicPr>
        <p:blipFill>
          <a:blip r:embed="rId2" cstate="email">
            <a:extLst>
              <a:ext uri="{28A0092B-C50C-407E-A947-70E740481C1C}">
                <a14:useLocalDpi xmlns:a14="http://schemas.microsoft.com/office/drawing/2010/main"/>
              </a:ext>
            </a:extLst>
          </a:blip>
          <a:srcRect l="-423" r="-423"/>
          <a:stretch>
            <a:fillRect/>
          </a:stretch>
        </p:blipFill>
        <p:spPr/>
      </p:pic>
    </p:spTree>
    <p:extLst>
      <p:ext uri="{BB962C8B-B14F-4D97-AF65-F5344CB8AC3E}">
        <p14:creationId xmlns:p14="http://schemas.microsoft.com/office/powerpoint/2010/main" val="3732465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229811"/>
            <a:ext cx="8590038" cy="5842000"/>
          </a:xfrm>
        </p:spPr>
        <p:txBody>
          <a:bodyPr>
            <a:normAutofit/>
          </a:bodyPr>
          <a:lstStyle/>
          <a:p>
            <a:pPr marL="0" indent="0">
              <a:buNone/>
            </a:pPr>
            <a:r>
              <a:rPr lang="en-US" b="1" dirty="0" smtClean="0">
                <a:solidFill>
                  <a:schemeClr val="bg1"/>
                </a:solidFill>
                <a:latin typeface="+mn-lt"/>
                <a:cs typeface="Lucida Console"/>
              </a:rPr>
              <a:t>D.L </a:t>
            </a:r>
            <a:r>
              <a:rPr lang="en-US" b="1" dirty="0">
                <a:solidFill>
                  <a:schemeClr val="bg1"/>
                </a:solidFill>
                <a:latin typeface="+mn-lt"/>
                <a:cs typeface="Lucida Console"/>
              </a:rPr>
              <a:t>Shaw, “The Rise and Fall of American Mass </a:t>
            </a:r>
          </a:p>
          <a:p>
            <a:pPr marL="0" indent="0">
              <a:buNone/>
            </a:pPr>
            <a:r>
              <a:rPr lang="en-US" b="1" dirty="0" smtClean="0">
                <a:solidFill>
                  <a:schemeClr val="bg1"/>
                </a:solidFill>
                <a:latin typeface="+mn-lt"/>
                <a:cs typeface="Lucida Console"/>
              </a:rPr>
              <a:t>Media</a:t>
            </a:r>
            <a:r>
              <a:rPr lang="en-US" b="1" dirty="0">
                <a:solidFill>
                  <a:schemeClr val="bg1"/>
                </a:solidFill>
                <a:latin typeface="+mn-lt"/>
                <a:cs typeface="Lucida Console"/>
              </a:rPr>
              <a:t>: Roles of Technology and Leadership”, April 1991 “Roy W. Howard Lecture” Indiana University</a:t>
            </a:r>
            <a:r>
              <a:rPr lang="en-US" b="1" dirty="0" smtClean="0">
                <a:solidFill>
                  <a:schemeClr val="bg1"/>
                </a:solidFill>
                <a:latin typeface="+mn-lt"/>
                <a:cs typeface="Lucida Console"/>
              </a:rPr>
              <a:t>.</a:t>
            </a:r>
          </a:p>
          <a:p>
            <a:pPr marL="0" indent="0">
              <a:buNone/>
            </a:pPr>
            <a:endParaRPr lang="en-US" b="1" dirty="0">
              <a:solidFill>
                <a:schemeClr val="bg1"/>
              </a:solidFill>
              <a:latin typeface="+mn-lt"/>
              <a:cs typeface="Lucida Console"/>
            </a:endParaRPr>
          </a:p>
          <a:p>
            <a:pPr>
              <a:lnSpc>
                <a:spcPct val="90000"/>
              </a:lnSpc>
            </a:pPr>
            <a:r>
              <a:rPr lang="en-US" dirty="0" smtClean="0">
                <a:solidFill>
                  <a:srgbClr val="FFFF00"/>
                </a:solidFill>
                <a:latin typeface="+mn-lt"/>
                <a:cs typeface="Lucida Console"/>
              </a:rPr>
              <a:t>“</a:t>
            </a:r>
            <a:r>
              <a:rPr lang="en-US" i="1" u="sng" dirty="0">
                <a:solidFill>
                  <a:srgbClr val="FFFF00"/>
                </a:solidFill>
                <a:latin typeface="+mn-lt"/>
                <a:cs typeface="Lucida Console"/>
              </a:rPr>
              <a:t>No medium, once it has lost it’s dominant position has ever returned to the top”</a:t>
            </a:r>
          </a:p>
          <a:p>
            <a:pPr>
              <a:lnSpc>
                <a:spcPct val="90000"/>
              </a:lnSpc>
            </a:pPr>
            <a:r>
              <a:rPr lang="en-US" dirty="0" smtClean="0">
                <a:solidFill>
                  <a:schemeClr val="bg1"/>
                </a:solidFill>
                <a:latin typeface="+mn-lt"/>
                <a:cs typeface="Lucida Console"/>
              </a:rPr>
              <a:t>“</a:t>
            </a:r>
            <a:r>
              <a:rPr lang="en-US" i="1" dirty="0" smtClean="0">
                <a:solidFill>
                  <a:schemeClr val="bg1"/>
                </a:solidFill>
                <a:latin typeface="+mn-lt"/>
                <a:cs typeface="Lucida Console"/>
              </a:rPr>
              <a:t>Audience </a:t>
            </a:r>
            <a:r>
              <a:rPr lang="en-US" i="1" dirty="0">
                <a:solidFill>
                  <a:schemeClr val="bg1"/>
                </a:solidFill>
                <a:latin typeface="+mn-lt"/>
                <a:cs typeface="Lucida Console"/>
              </a:rPr>
              <a:t>choice, made possible by modern technologies, has made the concept of “mass media” obsolete; and </a:t>
            </a:r>
            <a:r>
              <a:rPr lang="en-US" i="1" dirty="0">
                <a:solidFill>
                  <a:srgbClr val="FF0000"/>
                </a:solidFill>
                <a:latin typeface="+mn-lt"/>
                <a:cs typeface="Lucida Console"/>
              </a:rPr>
              <a:t>audiences are not necessarily loyal</a:t>
            </a:r>
            <a:r>
              <a:rPr lang="en-US" i="1" dirty="0">
                <a:solidFill>
                  <a:srgbClr val="CCFFCC"/>
                </a:solidFill>
                <a:latin typeface="+mn-lt"/>
                <a:cs typeface="Lucida Console"/>
              </a:rPr>
              <a:t>, exercising choices when available to </a:t>
            </a:r>
            <a:r>
              <a:rPr lang="en-US" b="1" i="1" dirty="0">
                <a:solidFill>
                  <a:srgbClr val="CCFFCC"/>
                </a:solidFill>
                <a:latin typeface="+mn-lt"/>
                <a:cs typeface="Lucida Console"/>
              </a:rPr>
              <a:t>obtain information and entertainment in the most efficient way </a:t>
            </a:r>
            <a:r>
              <a:rPr lang="en-US" b="1" i="1" dirty="0">
                <a:solidFill>
                  <a:schemeClr val="bg1"/>
                </a:solidFill>
                <a:latin typeface="+mn-lt"/>
                <a:cs typeface="Lucida Console"/>
              </a:rPr>
              <a:t>possible</a:t>
            </a:r>
            <a:r>
              <a:rPr lang="en-US" dirty="0">
                <a:solidFill>
                  <a:schemeClr val="bg1"/>
                </a:solidFill>
                <a:latin typeface="+mn-lt"/>
                <a:cs typeface="Lucida Console"/>
              </a:rPr>
              <a:t>.”</a:t>
            </a:r>
          </a:p>
          <a:p>
            <a:pPr>
              <a:lnSpc>
                <a:spcPct val="90000"/>
              </a:lnSpc>
            </a:pPr>
            <a:r>
              <a:rPr lang="en-US" dirty="0">
                <a:solidFill>
                  <a:schemeClr val="tx2">
                    <a:lumMod val="20000"/>
                    <a:lumOff val="80000"/>
                  </a:schemeClr>
                </a:solidFill>
                <a:latin typeface="+mn-lt"/>
                <a:cs typeface="Lucida Console"/>
              </a:rPr>
              <a:t>“Historically mass media seem to play the role of </a:t>
            </a:r>
            <a:r>
              <a:rPr lang="en-US" b="1" u="sng" dirty="0">
                <a:solidFill>
                  <a:schemeClr val="tx2">
                    <a:lumMod val="20000"/>
                    <a:lumOff val="80000"/>
                  </a:schemeClr>
                </a:solidFill>
                <a:latin typeface="+mn-lt"/>
                <a:cs typeface="Lucida Console"/>
              </a:rPr>
              <a:t>Trojan Horse to social change</a:t>
            </a:r>
            <a:r>
              <a:rPr lang="en-US" dirty="0">
                <a:solidFill>
                  <a:schemeClr val="tx2">
                    <a:lumMod val="20000"/>
                    <a:lumOff val="80000"/>
                  </a:schemeClr>
                </a:solidFill>
                <a:latin typeface="+mn-lt"/>
                <a:cs typeface="Lucida Console"/>
              </a:rPr>
              <a:t>. That seems to be an effect of evolving communication technologies.</a:t>
            </a:r>
            <a:r>
              <a:rPr lang="en-US" dirty="0" smtClean="0">
                <a:solidFill>
                  <a:schemeClr val="tx2">
                    <a:lumMod val="40000"/>
                    <a:lumOff val="60000"/>
                  </a:schemeClr>
                </a:solidFill>
                <a:latin typeface="+mn-lt"/>
                <a:cs typeface="Lucida Console"/>
              </a:rPr>
              <a:t>”</a:t>
            </a:r>
          </a:p>
          <a:p>
            <a:pPr>
              <a:lnSpc>
                <a:spcPct val="90000"/>
              </a:lnSpc>
            </a:pPr>
            <a:endParaRPr lang="en-US" dirty="0">
              <a:solidFill>
                <a:schemeClr val="tx2">
                  <a:lumMod val="40000"/>
                  <a:lumOff val="60000"/>
                </a:schemeClr>
              </a:solidFill>
              <a:latin typeface="+mn-lt"/>
              <a:cs typeface="Lucida Console"/>
            </a:endParaRPr>
          </a:p>
          <a:p>
            <a:pPr marL="0" indent="0">
              <a:lnSpc>
                <a:spcPct val="90000"/>
              </a:lnSpc>
              <a:buNone/>
            </a:pPr>
            <a:r>
              <a:rPr lang="en-US" dirty="0">
                <a:solidFill>
                  <a:srgbClr val="FFFF00"/>
                </a:solidFill>
                <a:latin typeface="+mn-lt"/>
                <a:cs typeface="Lucida Console"/>
              </a:rPr>
              <a:t>Limitation</a:t>
            </a:r>
            <a:r>
              <a:rPr lang="en-US" dirty="0">
                <a:solidFill>
                  <a:srgbClr val="FFFFFF"/>
                </a:solidFill>
                <a:latin typeface="+mn-lt"/>
                <a:cs typeface="Lucida Console"/>
              </a:rPr>
              <a:t> – does not foresee audience as </a:t>
            </a:r>
            <a:r>
              <a:rPr lang="en-US" b="1" dirty="0">
                <a:solidFill>
                  <a:srgbClr val="CCFFCC"/>
                </a:solidFill>
                <a:latin typeface="+mn-lt"/>
                <a:cs typeface="Lucida Console"/>
              </a:rPr>
              <a:t>CREATOR</a:t>
            </a:r>
          </a:p>
          <a:p>
            <a:endParaRPr lang="en-US" dirty="0"/>
          </a:p>
        </p:txBody>
      </p:sp>
    </p:spTree>
    <p:extLst>
      <p:ext uri="{BB962C8B-B14F-4D97-AF65-F5344CB8AC3E}">
        <p14:creationId xmlns:p14="http://schemas.microsoft.com/office/powerpoint/2010/main" val="1008548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0" y="1946468"/>
            <a:ext cx="9143999" cy="3779665"/>
          </a:xfrm>
        </p:spPr>
        <p:txBody>
          <a:bodyPr>
            <a:normAutofit/>
          </a:bodyPr>
          <a:lstStyle/>
          <a:p>
            <a:pPr marL="0" indent="0" algn="ctr">
              <a:buNone/>
            </a:pPr>
            <a:r>
              <a:rPr lang="en-US" sz="145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Logistics</a:t>
            </a:r>
            <a:endParaRPr lang="en-US" sz="14500" dirty="0"/>
          </a:p>
        </p:txBody>
      </p:sp>
    </p:spTree>
    <p:extLst>
      <p:ext uri="{BB962C8B-B14F-4D97-AF65-F5344CB8AC3E}">
        <p14:creationId xmlns:p14="http://schemas.microsoft.com/office/powerpoint/2010/main" val="2747975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2-07 at 12.50.09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48" r="-389"/>
          <a:stretch/>
        </p:blipFill>
        <p:spPr>
          <a:xfrm>
            <a:off x="2082800" y="271463"/>
            <a:ext cx="4995333" cy="5621337"/>
          </a:xfrm>
        </p:spPr>
      </p:pic>
    </p:spTree>
    <p:extLst>
      <p:ext uri="{BB962C8B-B14F-4D97-AF65-F5344CB8AC3E}">
        <p14:creationId xmlns:p14="http://schemas.microsoft.com/office/powerpoint/2010/main" val="5938441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zenith.jp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r="-14"/>
          <a:stretch/>
        </p:blipFill>
        <p:spPr>
          <a:xfrm>
            <a:off x="541325" y="901635"/>
            <a:ext cx="8183404" cy="4456089"/>
          </a:xfrm>
        </p:spPr>
      </p:pic>
    </p:spTree>
    <p:extLst>
      <p:ext uri="{BB962C8B-B14F-4D97-AF65-F5344CB8AC3E}">
        <p14:creationId xmlns:p14="http://schemas.microsoft.com/office/powerpoint/2010/main" val="1893358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353-1-1024x518.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t="-312" b="-294"/>
          <a:stretch/>
        </p:blipFill>
        <p:spPr>
          <a:xfrm>
            <a:off x="457200" y="1144010"/>
            <a:ext cx="8229600" cy="4188240"/>
          </a:xfrm>
        </p:spPr>
      </p:pic>
    </p:spTree>
    <p:extLst>
      <p:ext uri="{BB962C8B-B14F-4D97-AF65-F5344CB8AC3E}">
        <p14:creationId xmlns:p14="http://schemas.microsoft.com/office/powerpoint/2010/main" val="17448371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8004" y="16353"/>
            <a:ext cx="7038796" cy="1016000"/>
          </a:xfrm>
        </p:spPr>
        <p:txBody>
          <a:bodyPr>
            <a:normAutofit/>
          </a:bodyPr>
          <a:lstStyle/>
          <a:p>
            <a:r>
              <a:rPr lang="en-US" sz="4800" b="1" dirty="0" smtClean="0">
                <a:solidFill>
                  <a:srgbClr val="FFFF00"/>
                </a:solidFill>
              </a:rPr>
              <a:t>   So what about</a:t>
            </a:r>
            <a:r>
              <a:rPr lang="en-US" sz="4800" b="1" dirty="0" smtClean="0">
                <a:solidFill>
                  <a:schemeClr val="accent5"/>
                </a:solidFill>
              </a:rPr>
              <a:t>?</a:t>
            </a:r>
            <a:endParaRPr lang="en-US" sz="4800" b="1" dirty="0">
              <a:solidFill>
                <a:schemeClr val="accent5"/>
              </a:solidFill>
            </a:endParaRPr>
          </a:p>
        </p:txBody>
      </p:sp>
      <p:pic>
        <p:nvPicPr>
          <p:cNvPr id="4" name="Content Placeholder 3" descr="Screen Shot 2017-01-18 at 12.21.23 A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143" r="-435"/>
          <a:stretch/>
        </p:blipFill>
        <p:spPr>
          <a:xfrm>
            <a:off x="1648004" y="1032353"/>
            <a:ext cx="5864957" cy="4862035"/>
          </a:xfrm>
        </p:spPr>
      </p:pic>
    </p:spTree>
    <p:extLst>
      <p:ext uri="{BB962C8B-B14F-4D97-AF65-F5344CB8AC3E}">
        <p14:creationId xmlns:p14="http://schemas.microsoft.com/office/powerpoint/2010/main" val="4639962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166" y="-1"/>
            <a:ext cx="8741834" cy="982871"/>
          </a:xfrm>
        </p:spPr>
        <p:txBody>
          <a:bodyPr>
            <a:noAutofit/>
          </a:bodyPr>
          <a:lstStyle/>
          <a:p>
            <a:r>
              <a:rPr lang="en-US" b="1" dirty="0">
                <a:solidFill>
                  <a:schemeClr val="bg1"/>
                </a:solidFill>
                <a:latin typeface="+mn-lt"/>
                <a:cs typeface="P22 Typewriter"/>
              </a:rPr>
              <a:t> </a:t>
            </a:r>
            <a:r>
              <a:rPr lang="en-US" b="1" dirty="0" smtClean="0">
                <a:solidFill>
                  <a:srgbClr val="FFFF00"/>
                </a:solidFill>
                <a:latin typeface="+mn-lt"/>
                <a:cs typeface="P22 Typewriter"/>
              </a:rPr>
              <a:t>Constraints Distort </a:t>
            </a:r>
            <a:r>
              <a:rPr lang="en-US" b="1" dirty="0" smtClean="0">
                <a:solidFill>
                  <a:schemeClr val="accent4">
                    <a:lumMod val="60000"/>
                    <a:lumOff val="40000"/>
                  </a:schemeClr>
                </a:solidFill>
                <a:latin typeface="+mn-lt"/>
                <a:cs typeface="P22 Typewriter"/>
              </a:rPr>
              <a:t>C</a:t>
            </a:r>
            <a:r>
              <a:rPr lang="en-US" b="1" dirty="0" smtClean="0">
                <a:solidFill>
                  <a:srgbClr val="FFFF00"/>
                </a:solidFill>
                <a:latin typeface="+mn-lt"/>
                <a:cs typeface="P22 Typewriter"/>
              </a:rPr>
              <a:t>r</a:t>
            </a:r>
            <a:r>
              <a:rPr lang="en-US" b="1" dirty="0" smtClean="0">
                <a:solidFill>
                  <a:schemeClr val="accent5">
                    <a:lumMod val="60000"/>
                    <a:lumOff val="40000"/>
                  </a:schemeClr>
                </a:solidFill>
                <a:latin typeface="+mn-lt"/>
                <a:cs typeface="P22 Typewriter"/>
              </a:rPr>
              <a:t>e</a:t>
            </a:r>
            <a:r>
              <a:rPr lang="en-US" b="1" dirty="0" smtClean="0">
                <a:solidFill>
                  <a:srgbClr val="CCFFCC"/>
                </a:solidFill>
                <a:latin typeface="+mn-lt"/>
                <a:cs typeface="P22 Typewriter"/>
              </a:rPr>
              <a:t>a</a:t>
            </a:r>
            <a:r>
              <a:rPr lang="en-US" b="1" dirty="0" smtClean="0">
                <a:solidFill>
                  <a:srgbClr val="3366FF"/>
                </a:solidFill>
                <a:latin typeface="+mn-lt"/>
                <a:cs typeface="P22 Typewriter"/>
              </a:rPr>
              <a:t>t</a:t>
            </a:r>
            <a:r>
              <a:rPr lang="en-US" b="1" dirty="0" smtClean="0">
                <a:solidFill>
                  <a:srgbClr val="FF6600"/>
                </a:solidFill>
                <a:latin typeface="+mn-lt"/>
                <a:cs typeface="P22 Typewriter"/>
              </a:rPr>
              <a:t>i</a:t>
            </a:r>
            <a:r>
              <a:rPr lang="en-US" b="1" dirty="0" smtClean="0">
                <a:solidFill>
                  <a:srgbClr val="FF0000"/>
                </a:solidFill>
                <a:latin typeface="+mn-lt"/>
                <a:cs typeface="P22 Typewriter"/>
              </a:rPr>
              <a:t>v</a:t>
            </a:r>
            <a:r>
              <a:rPr lang="en-US" b="1" dirty="0" smtClean="0">
                <a:solidFill>
                  <a:schemeClr val="bg2">
                    <a:lumMod val="75000"/>
                  </a:schemeClr>
                </a:solidFill>
                <a:latin typeface="+mn-lt"/>
                <a:cs typeface="P22 Typewriter"/>
              </a:rPr>
              <a:t>i</a:t>
            </a:r>
            <a:r>
              <a:rPr lang="en-US" b="1" dirty="0" smtClean="0">
                <a:solidFill>
                  <a:schemeClr val="bg1">
                    <a:lumMod val="75000"/>
                  </a:schemeClr>
                </a:solidFill>
                <a:latin typeface="+mn-lt"/>
                <a:cs typeface="P22 Typewriter"/>
              </a:rPr>
              <a:t>t</a:t>
            </a:r>
            <a:r>
              <a:rPr lang="en-US" b="1" dirty="0" smtClean="0">
                <a:solidFill>
                  <a:schemeClr val="accent2">
                    <a:lumMod val="60000"/>
                    <a:lumOff val="40000"/>
                  </a:schemeClr>
                </a:solidFill>
                <a:latin typeface="+mn-lt"/>
                <a:cs typeface="P22 Typewriter"/>
              </a:rPr>
              <a:t>y</a:t>
            </a:r>
            <a:endParaRPr lang="en-US" b="1" dirty="0">
              <a:solidFill>
                <a:schemeClr val="accent2">
                  <a:lumMod val="60000"/>
                  <a:lumOff val="40000"/>
                </a:schemeClr>
              </a:solidFill>
              <a:latin typeface="+mn-lt"/>
              <a:cs typeface="P22 Typewriter"/>
            </a:endParaRPr>
          </a:p>
        </p:txBody>
      </p:sp>
      <p:sp>
        <p:nvSpPr>
          <p:cNvPr id="3" name="Content Placeholder 2"/>
          <p:cNvSpPr>
            <a:spLocks noGrp="1"/>
          </p:cNvSpPr>
          <p:nvPr>
            <p:ph sz="quarter" idx="10"/>
          </p:nvPr>
        </p:nvSpPr>
        <p:spPr>
          <a:xfrm>
            <a:off x="402166" y="982870"/>
            <a:ext cx="8741833" cy="5168347"/>
          </a:xfrm>
        </p:spPr>
        <p:txBody>
          <a:bodyPr>
            <a:normAutofit fontScale="92500" lnSpcReduction="10000"/>
          </a:bodyPr>
          <a:lstStyle/>
          <a:p>
            <a:pPr marL="0" indent="0">
              <a:buNone/>
            </a:pPr>
            <a:r>
              <a:rPr lang="en-US" dirty="0" smtClean="0">
                <a:solidFill>
                  <a:srgbClr val="FFFFFF"/>
                </a:solidFill>
                <a:latin typeface="+mn-lt"/>
                <a:cs typeface="Lucida Console"/>
              </a:rPr>
              <a:t>10. Internet Governance &amp; Surveillance (International Law)</a:t>
            </a:r>
            <a:endParaRPr lang="en-US" dirty="0">
              <a:solidFill>
                <a:srgbClr val="FFFFFF"/>
              </a:solidFill>
              <a:latin typeface="+mn-lt"/>
              <a:cs typeface="Lucida Console"/>
            </a:endParaRPr>
          </a:p>
          <a:p>
            <a:pPr marL="0" indent="0">
              <a:buNone/>
            </a:pPr>
            <a:r>
              <a:rPr lang="en-US" dirty="0" smtClean="0">
                <a:solidFill>
                  <a:srgbClr val="FFFFFF"/>
                </a:solidFill>
                <a:latin typeface="+mn-lt"/>
                <a:cs typeface="Lucida Console"/>
              </a:rPr>
              <a:t>9. Taxation/Currency/Gambling/</a:t>
            </a:r>
            <a:r>
              <a:rPr lang="en-US" dirty="0" smtClean="0">
                <a:solidFill>
                  <a:srgbClr val="FFFFFF"/>
                </a:solidFill>
                <a:cs typeface="Lucida Console"/>
              </a:rPr>
              <a:t>Criminal/Obscenity </a:t>
            </a:r>
          </a:p>
          <a:p>
            <a:pPr marL="0" indent="0">
              <a:buNone/>
            </a:pPr>
            <a:r>
              <a:rPr lang="en-US" dirty="0">
                <a:solidFill>
                  <a:srgbClr val="FFFFFF"/>
                </a:solidFill>
                <a:cs typeface="Lucida Console"/>
              </a:rPr>
              <a:t> </a:t>
            </a:r>
            <a:r>
              <a:rPr lang="en-US" dirty="0" smtClean="0">
                <a:solidFill>
                  <a:srgbClr val="FFFFFF"/>
                </a:solidFill>
                <a:cs typeface="Lucida Console"/>
              </a:rPr>
              <a:t>  (Criminal &amp; Quasi Criminal)</a:t>
            </a:r>
            <a:endParaRPr lang="en-US" dirty="0">
              <a:solidFill>
                <a:srgbClr val="FFFFFF"/>
              </a:solidFill>
              <a:latin typeface="+mn-lt"/>
              <a:cs typeface="Lucida Console"/>
            </a:endParaRPr>
          </a:p>
          <a:p>
            <a:pPr marL="0" indent="0">
              <a:buNone/>
            </a:pPr>
            <a:r>
              <a:rPr lang="en-US" dirty="0" smtClean="0">
                <a:solidFill>
                  <a:srgbClr val="FFFFFF"/>
                </a:solidFill>
                <a:latin typeface="+mn-lt"/>
                <a:cs typeface="Lucida Console"/>
              </a:rPr>
              <a:t>8</a:t>
            </a:r>
            <a:r>
              <a:rPr lang="en-US" dirty="0">
                <a:solidFill>
                  <a:srgbClr val="FFFFFF"/>
                </a:solidFill>
                <a:latin typeface="+mn-lt"/>
                <a:cs typeface="Lucida Console"/>
              </a:rPr>
              <a:t>. Misleading promises/advertising, physical or </a:t>
            </a:r>
            <a:r>
              <a:rPr lang="en-US" dirty="0" smtClean="0">
                <a:solidFill>
                  <a:srgbClr val="FFFFFF"/>
                </a:solidFill>
                <a:latin typeface="+mn-lt"/>
                <a:cs typeface="Lucida Console"/>
              </a:rPr>
              <a:t> </a:t>
            </a:r>
          </a:p>
          <a:p>
            <a:pPr marL="0" indent="0">
              <a:buNone/>
            </a:pPr>
            <a:r>
              <a:rPr lang="en-US" dirty="0">
                <a:solidFill>
                  <a:srgbClr val="FFFFFF"/>
                </a:solidFill>
                <a:latin typeface="+mn-lt"/>
                <a:cs typeface="Lucida Console"/>
              </a:rPr>
              <a:t> </a:t>
            </a:r>
            <a:r>
              <a:rPr lang="en-US" dirty="0" smtClean="0">
                <a:solidFill>
                  <a:srgbClr val="FFFFFF"/>
                </a:solidFill>
                <a:latin typeface="+mn-lt"/>
                <a:cs typeface="Lucida Console"/>
              </a:rPr>
              <a:t>  psychological harm, unfair competition/anti-trust  </a:t>
            </a:r>
          </a:p>
          <a:p>
            <a:pPr marL="0" indent="0">
              <a:buNone/>
            </a:pPr>
            <a:r>
              <a:rPr lang="en-US" dirty="0">
                <a:solidFill>
                  <a:srgbClr val="FFFFFF"/>
                </a:solidFill>
                <a:latin typeface="+mn-lt"/>
                <a:cs typeface="Lucida Console"/>
              </a:rPr>
              <a:t> </a:t>
            </a:r>
            <a:r>
              <a:rPr lang="en-US" dirty="0" smtClean="0">
                <a:solidFill>
                  <a:srgbClr val="FFFFFF"/>
                </a:solidFill>
                <a:latin typeface="+mn-lt"/>
                <a:cs typeface="Lucida Console"/>
              </a:rPr>
              <a:t>  (</a:t>
            </a:r>
            <a:r>
              <a:rPr lang="en-US" dirty="0">
                <a:solidFill>
                  <a:srgbClr val="FFFFFF"/>
                </a:solidFill>
                <a:latin typeface="+mn-lt"/>
                <a:cs typeface="Lucida Console"/>
              </a:rPr>
              <a:t>consumer protection</a:t>
            </a:r>
            <a:r>
              <a:rPr lang="en-US" dirty="0" smtClean="0">
                <a:solidFill>
                  <a:srgbClr val="FFFFFF"/>
                </a:solidFill>
                <a:latin typeface="+mn-lt"/>
                <a:cs typeface="Lucida Console"/>
              </a:rPr>
              <a:t>)</a:t>
            </a:r>
          </a:p>
          <a:p>
            <a:pPr marL="0" indent="0">
              <a:buNone/>
            </a:pPr>
            <a:r>
              <a:rPr lang="en-US" dirty="0">
                <a:solidFill>
                  <a:srgbClr val="CCFFCC"/>
                </a:solidFill>
                <a:latin typeface="+mn-lt"/>
                <a:cs typeface="Lucida Console"/>
              </a:rPr>
              <a:t>7</a:t>
            </a:r>
            <a:r>
              <a:rPr lang="en-US" dirty="0" smtClean="0">
                <a:solidFill>
                  <a:srgbClr val="CCFFCC"/>
                </a:solidFill>
                <a:latin typeface="+mn-lt"/>
                <a:cs typeface="Lucida Console"/>
              </a:rPr>
              <a:t>. </a:t>
            </a:r>
            <a:r>
              <a:rPr lang="en-US" dirty="0">
                <a:solidFill>
                  <a:srgbClr val="CCFFCC"/>
                </a:solidFill>
                <a:latin typeface="+mn-lt"/>
                <a:cs typeface="Lucida Console"/>
              </a:rPr>
              <a:t>Industry self regulation (delegated authority) </a:t>
            </a:r>
            <a:r>
              <a:rPr lang="en-US" dirty="0" smtClean="0">
                <a:solidFill>
                  <a:srgbClr val="CCFFCC"/>
                </a:solidFill>
                <a:latin typeface="+mn-lt"/>
                <a:cs typeface="Lucida Console"/>
              </a:rPr>
              <a:t>&amp;</a:t>
            </a:r>
            <a:r>
              <a:rPr lang="en-US" dirty="0">
                <a:solidFill>
                  <a:srgbClr val="CCFFCC"/>
                </a:solidFill>
                <a:latin typeface="+mn-lt"/>
                <a:cs typeface="Lucida Console"/>
              </a:rPr>
              <a:t> </a:t>
            </a:r>
            <a:r>
              <a:rPr lang="en-US" dirty="0" smtClean="0">
                <a:solidFill>
                  <a:srgbClr val="CCFFCC"/>
                </a:solidFill>
                <a:latin typeface="+mn-lt"/>
                <a:cs typeface="Lucida Console"/>
              </a:rPr>
              <a:t>medium  </a:t>
            </a:r>
          </a:p>
          <a:p>
            <a:pPr marL="0" indent="0">
              <a:buNone/>
            </a:pPr>
            <a:r>
              <a:rPr lang="en-US" dirty="0">
                <a:solidFill>
                  <a:srgbClr val="CCFFCC"/>
                </a:solidFill>
                <a:latin typeface="+mn-lt"/>
                <a:cs typeface="Lucida Console"/>
              </a:rPr>
              <a:t> </a:t>
            </a:r>
            <a:r>
              <a:rPr lang="en-US" dirty="0" smtClean="0">
                <a:solidFill>
                  <a:srgbClr val="CCFFCC"/>
                </a:solidFill>
                <a:latin typeface="+mn-lt"/>
                <a:cs typeface="Lucida Console"/>
              </a:rPr>
              <a:t>  specific regulation </a:t>
            </a:r>
            <a:r>
              <a:rPr lang="en-US" dirty="0">
                <a:solidFill>
                  <a:srgbClr val="CCFFCC"/>
                </a:solidFill>
                <a:latin typeface="+mn-lt"/>
                <a:cs typeface="Lucida Console"/>
              </a:rPr>
              <a:t>(constitutional</a:t>
            </a:r>
            <a:r>
              <a:rPr lang="en-US" dirty="0" smtClean="0">
                <a:solidFill>
                  <a:srgbClr val="CCFFCC"/>
                </a:solidFill>
                <a:latin typeface="+mn-lt"/>
                <a:cs typeface="Lucida Console"/>
              </a:rPr>
              <a:t>)</a:t>
            </a:r>
            <a:endParaRPr lang="en-US" dirty="0">
              <a:solidFill>
                <a:srgbClr val="CCFFCC"/>
              </a:solidFill>
              <a:latin typeface="+mn-lt"/>
              <a:cs typeface="Lucida Console"/>
            </a:endParaRPr>
          </a:p>
          <a:p>
            <a:pPr marL="0" indent="0">
              <a:buNone/>
            </a:pPr>
            <a:r>
              <a:rPr lang="en-US" sz="2200" b="1" dirty="0" smtClean="0">
                <a:solidFill>
                  <a:srgbClr val="FF0000"/>
                </a:solidFill>
                <a:latin typeface="+mn-lt"/>
                <a:cs typeface="Lucida Console"/>
              </a:rPr>
              <a:t>  </a:t>
            </a:r>
            <a:r>
              <a:rPr lang="en-US" sz="1900" b="1" dirty="0" smtClean="0">
                <a:solidFill>
                  <a:srgbClr val="FF0000"/>
                </a:solidFill>
                <a:latin typeface="+mn-lt"/>
                <a:cs typeface="Lucida Console"/>
              </a:rPr>
              <a:t>Out </a:t>
            </a:r>
            <a:r>
              <a:rPr lang="en-US" sz="1900" b="1" dirty="0">
                <a:solidFill>
                  <a:srgbClr val="FF0000"/>
                </a:solidFill>
                <a:latin typeface="+mn-lt"/>
                <a:cs typeface="Lucida Console"/>
              </a:rPr>
              <a:t>of the </a:t>
            </a:r>
            <a:r>
              <a:rPr lang="en-US" sz="1900" b="1" dirty="0" smtClean="0">
                <a:solidFill>
                  <a:srgbClr val="FF0000"/>
                </a:solidFill>
                <a:latin typeface="+mn-lt"/>
                <a:cs typeface="Lucida Console"/>
              </a:rPr>
              <a:t>Creation </a:t>
            </a:r>
            <a:r>
              <a:rPr lang="en-US" sz="1900" b="1" dirty="0" smtClean="0">
                <a:solidFill>
                  <a:srgbClr val="FFFF00"/>
                </a:solidFill>
                <a:latin typeface="+mn-lt"/>
                <a:cs typeface="Lucida Console"/>
              </a:rPr>
              <a:t>               </a:t>
            </a:r>
            <a:r>
              <a:rPr lang="en-US" sz="1900" b="1" dirty="0" smtClean="0">
                <a:solidFill>
                  <a:srgbClr val="FF0000"/>
                </a:solidFill>
                <a:latin typeface="+mn-lt"/>
                <a:cs typeface="Lucida Console"/>
              </a:rPr>
              <a:t>    Norms </a:t>
            </a:r>
            <a:r>
              <a:rPr lang="en-US" sz="1900" b="1" dirty="0" smtClean="0">
                <a:solidFill>
                  <a:srgbClr val="FFFF00"/>
                </a:solidFill>
                <a:latin typeface="+mn-lt"/>
                <a:cs typeface="Lucida Console"/>
              </a:rPr>
              <a:t>(Censorship)                                    </a:t>
            </a:r>
            <a:r>
              <a:rPr lang="en-US" sz="1900" dirty="0" smtClean="0">
                <a:solidFill>
                  <a:srgbClr val="FFFF00"/>
                </a:solidFill>
                <a:latin typeface="+mn-lt"/>
                <a:cs typeface="Lucida Console"/>
              </a:rPr>
              <a:t>----------------------------------------------------------------------------------------------------------------</a:t>
            </a:r>
          </a:p>
          <a:p>
            <a:pPr marL="0" indent="0">
              <a:buNone/>
            </a:pPr>
            <a:r>
              <a:rPr lang="en-US" sz="1900" b="1" dirty="0" smtClean="0">
                <a:solidFill>
                  <a:schemeClr val="tx2">
                    <a:lumMod val="40000"/>
                    <a:lumOff val="60000"/>
                  </a:schemeClr>
                </a:solidFill>
                <a:latin typeface="+mn-lt"/>
                <a:cs typeface="Lucida Console"/>
              </a:rPr>
              <a:t>   In </a:t>
            </a:r>
            <a:r>
              <a:rPr lang="en-US" sz="1900" b="1" dirty="0">
                <a:solidFill>
                  <a:schemeClr val="tx2">
                    <a:lumMod val="40000"/>
                    <a:lumOff val="60000"/>
                  </a:schemeClr>
                </a:solidFill>
                <a:latin typeface="+mn-lt"/>
                <a:cs typeface="Lucida Console"/>
              </a:rPr>
              <a:t>the </a:t>
            </a:r>
            <a:r>
              <a:rPr lang="en-US" sz="1900" b="1" dirty="0" smtClean="0">
                <a:solidFill>
                  <a:schemeClr val="tx2">
                    <a:lumMod val="40000"/>
                    <a:lumOff val="60000"/>
                  </a:schemeClr>
                </a:solidFill>
                <a:latin typeface="+mn-lt"/>
                <a:cs typeface="Lucida Console"/>
              </a:rPr>
              <a:t>Creation </a:t>
            </a:r>
            <a:r>
              <a:rPr lang="en-US" sz="1900" b="1" dirty="0">
                <a:solidFill>
                  <a:schemeClr val="accent4">
                    <a:lumMod val="40000"/>
                    <a:lumOff val="60000"/>
                  </a:schemeClr>
                </a:solidFill>
                <a:latin typeface="+mn-lt"/>
                <a:cs typeface="Lucida Console"/>
              </a:rPr>
              <a:t> </a:t>
            </a:r>
            <a:r>
              <a:rPr lang="en-US" sz="1900" b="1" dirty="0" smtClean="0">
                <a:solidFill>
                  <a:schemeClr val="accent4">
                    <a:lumMod val="40000"/>
                    <a:lumOff val="60000"/>
                  </a:schemeClr>
                </a:solidFill>
                <a:latin typeface="+mn-lt"/>
                <a:cs typeface="Lucida Console"/>
              </a:rPr>
              <a:t>                         </a:t>
            </a:r>
            <a:r>
              <a:rPr lang="en-US" sz="1900" b="1" dirty="0" smtClean="0">
                <a:solidFill>
                  <a:srgbClr val="8EB4E3"/>
                </a:solidFill>
                <a:latin typeface="+mn-lt"/>
                <a:cs typeface="Lucida Console"/>
              </a:rPr>
              <a:t>Ethics</a:t>
            </a:r>
            <a:r>
              <a:rPr lang="en-US" sz="1900" b="1" dirty="0" smtClean="0">
                <a:solidFill>
                  <a:srgbClr val="0000FF"/>
                </a:solidFill>
                <a:latin typeface="+mn-lt"/>
                <a:cs typeface="Lucida Console"/>
              </a:rPr>
              <a:t> </a:t>
            </a:r>
            <a:r>
              <a:rPr lang="en-US" sz="1900" b="1" dirty="0">
                <a:solidFill>
                  <a:schemeClr val="accent4">
                    <a:lumMod val="40000"/>
                    <a:lumOff val="60000"/>
                  </a:schemeClr>
                </a:solidFill>
                <a:latin typeface="+mn-lt"/>
                <a:cs typeface="Lucida Console"/>
              </a:rPr>
              <a:t>(of Originality, Creativity &amp; Expression</a:t>
            </a:r>
            <a:r>
              <a:rPr lang="en-US" sz="1900" b="1" dirty="0" smtClean="0">
                <a:solidFill>
                  <a:schemeClr val="accent4">
                    <a:lumMod val="40000"/>
                    <a:lumOff val="60000"/>
                  </a:schemeClr>
                </a:solidFill>
                <a:latin typeface="+mn-lt"/>
                <a:cs typeface="Lucida Console"/>
              </a:rPr>
              <a:t>)</a:t>
            </a:r>
            <a:endParaRPr lang="en-US" sz="1900" b="1" dirty="0" smtClean="0">
              <a:solidFill>
                <a:schemeClr val="bg1"/>
              </a:solidFill>
              <a:latin typeface="+mn-lt"/>
              <a:cs typeface="Lucida Console"/>
            </a:endParaRPr>
          </a:p>
          <a:p>
            <a:pPr marL="0" indent="0">
              <a:buNone/>
            </a:pPr>
            <a:r>
              <a:rPr lang="en-US" dirty="0">
                <a:solidFill>
                  <a:srgbClr val="FFFFFF"/>
                </a:solidFill>
                <a:latin typeface="+mn-lt"/>
                <a:cs typeface="Lucida Console"/>
              </a:rPr>
              <a:t>6</a:t>
            </a:r>
            <a:r>
              <a:rPr lang="en-US" dirty="0" smtClean="0">
                <a:solidFill>
                  <a:srgbClr val="FFFFFF"/>
                </a:solidFill>
                <a:latin typeface="+mn-lt"/>
                <a:cs typeface="Lucida Console"/>
              </a:rPr>
              <a:t>. </a:t>
            </a:r>
            <a:r>
              <a:rPr lang="en-US" dirty="0">
                <a:solidFill>
                  <a:srgbClr val="FFFFFF"/>
                </a:solidFill>
                <a:latin typeface="+mn-lt"/>
                <a:cs typeface="Lucida Console"/>
              </a:rPr>
              <a:t>EULA/</a:t>
            </a:r>
            <a:r>
              <a:rPr lang="en-US" dirty="0" err="1" smtClean="0">
                <a:solidFill>
                  <a:srgbClr val="FFFFFF"/>
                </a:solidFill>
                <a:latin typeface="+mn-lt"/>
                <a:cs typeface="Lucida Console"/>
              </a:rPr>
              <a:t>ToS</a:t>
            </a:r>
            <a:r>
              <a:rPr lang="en-US" dirty="0" smtClean="0">
                <a:solidFill>
                  <a:srgbClr val="FFFFFF"/>
                </a:solidFill>
                <a:latin typeface="+mn-lt"/>
                <a:cs typeface="Lucida Console"/>
              </a:rPr>
              <a:t> &amp; Contracts </a:t>
            </a:r>
            <a:r>
              <a:rPr lang="en-US" dirty="0">
                <a:solidFill>
                  <a:srgbClr val="FFFFFF"/>
                </a:solidFill>
                <a:latin typeface="+mn-lt"/>
                <a:cs typeface="Lucida Console"/>
              </a:rPr>
              <a:t>(contractual, private</a:t>
            </a:r>
            <a:r>
              <a:rPr lang="en-US" dirty="0" smtClean="0">
                <a:solidFill>
                  <a:srgbClr val="FFFFFF"/>
                </a:solidFill>
                <a:latin typeface="+mn-lt"/>
                <a:cs typeface="Lucida Console"/>
              </a:rPr>
              <a:t>)</a:t>
            </a:r>
          </a:p>
          <a:p>
            <a:pPr marL="0" indent="0">
              <a:buNone/>
            </a:pPr>
            <a:r>
              <a:rPr lang="en-US" dirty="0">
                <a:solidFill>
                  <a:srgbClr val="FFFFFF"/>
                </a:solidFill>
                <a:cs typeface="Lucida Console"/>
              </a:rPr>
              <a:t>5</a:t>
            </a:r>
            <a:r>
              <a:rPr lang="en-US" dirty="0" smtClean="0">
                <a:solidFill>
                  <a:srgbClr val="FFFFFF"/>
                </a:solidFill>
                <a:cs typeface="Lucida Console"/>
              </a:rPr>
              <a:t>. </a:t>
            </a:r>
            <a:r>
              <a:rPr lang="en-US" dirty="0">
                <a:solidFill>
                  <a:srgbClr val="FFFFFF"/>
                </a:solidFill>
                <a:cs typeface="Lucida Console"/>
              </a:rPr>
              <a:t>Privacy, Defamation &amp; Personality law (tort, IP</a:t>
            </a:r>
            <a:r>
              <a:rPr lang="en-US" dirty="0" smtClean="0">
                <a:solidFill>
                  <a:srgbClr val="FFFFFF"/>
                </a:solidFill>
                <a:cs typeface="Lucida Console"/>
              </a:rPr>
              <a:t>)</a:t>
            </a:r>
            <a:endParaRPr lang="en-US" dirty="0" smtClean="0">
              <a:solidFill>
                <a:srgbClr val="FFFFFF"/>
              </a:solidFill>
              <a:latin typeface="+mn-lt"/>
              <a:cs typeface="Lucida Console"/>
            </a:endParaRPr>
          </a:p>
          <a:p>
            <a:pPr marL="0" indent="0">
              <a:buNone/>
            </a:pPr>
            <a:r>
              <a:rPr lang="en-US" dirty="0" smtClean="0">
                <a:solidFill>
                  <a:schemeClr val="bg1"/>
                </a:solidFill>
                <a:latin typeface="+mn-lt"/>
                <a:cs typeface="Lucida Console"/>
              </a:rPr>
              <a:t>4. Trademark, Patents &amp; the IP Business</a:t>
            </a:r>
            <a:endParaRPr lang="en-US" dirty="0">
              <a:solidFill>
                <a:schemeClr val="bg1"/>
              </a:solidFill>
              <a:latin typeface="+mn-lt"/>
              <a:cs typeface="Lucida Console"/>
            </a:endParaRPr>
          </a:p>
          <a:p>
            <a:pPr marL="0" indent="0">
              <a:buNone/>
            </a:pPr>
            <a:r>
              <a:rPr lang="en-US" dirty="0" smtClean="0">
                <a:solidFill>
                  <a:schemeClr val="bg1"/>
                </a:solidFill>
                <a:latin typeface="+mn-lt"/>
                <a:cs typeface="Lucida Console"/>
              </a:rPr>
              <a:t>3. Copyright &amp; Users Rights (statutory)</a:t>
            </a:r>
            <a:endParaRPr lang="en-US" b="1" dirty="0">
              <a:solidFill>
                <a:schemeClr val="bg1"/>
              </a:solidFill>
              <a:latin typeface="+mn-lt"/>
              <a:cs typeface="Lucida Console"/>
            </a:endParaRPr>
          </a:p>
          <a:p>
            <a:pPr marL="0" indent="0">
              <a:buNone/>
            </a:pPr>
            <a:r>
              <a:rPr lang="en-US" dirty="0" smtClean="0">
                <a:solidFill>
                  <a:schemeClr val="bg1"/>
                </a:solidFill>
                <a:latin typeface="+mn-lt"/>
                <a:cs typeface="Lucida Console"/>
              </a:rPr>
              <a:t>2. </a:t>
            </a:r>
            <a:r>
              <a:rPr lang="en-US" dirty="0">
                <a:solidFill>
                  <a:schemeClr val="bg1"/>
                </a:solidFill>
                <a:latin typeface="+mn-lt"/>
                <a:cs typeface="Lucida Console"/>
              </a:rPr>
              <a:t>Technology (quasi extra-legal)</a:t>
            </a:r>
          </a:p>
          <a:p>
            <a:pPr marL="0" indent="0">
              <a:buNone/>
            </a:pPr>
            <a:r>
              <a:rPr lang="en-US" dirty="0" smtClean="0">
                <a:solidFill>
                  <a:schemeClr val="bg1"/>
                </a:solidFill>
                <a:latin typeface="+mn-lt"/>
                <a:cs typeface="Lucida Console"/>
              </a:rPr>
              <a:t>1. Community </a:t>
            </a:r>
            <a:r>
              <a:rPr lang="en-US" dirty="0">
                <a:solidFill>
                  <a:schemeClr val="bg1"/>
                </a:solidFill>
                <a:latin typeface="+mn-lt"/>
                <a:cs typeface="Lucida Console"/>
              </a:rPr>
              <a:t>(extra-legal</a:t>
            </a:r>
            <a:r>
              <a:rPr lang="en-US" dirty="0" smtClean="0">
                <a:solidFill>
                  <a:schemeClr val="bg1"/>
                </a:solidFill>
                <a:latin typeface="+mn-lt"/>
                <a:cs typeface="Lucida Console"/>
              </a:rPr>
              <a:t>)</a:t>
            </a:r>
            <a:r>
              <a:rPr lang="en-US" dirty="0" smtClean="0">
                <a:solidFill>
                  <a:schemeClr val="bg1"/>
                </a:solidFill>
                <a:latin typeface="Lucida Console"/>
                <a:cs typeface="Lucida Console"/>
              </a:rPr>
              <a:t> </a:t>
            </a:r>
            <a:endParaRPr lang="en-US" dirty="0">
              <a:solidFill>
                <a:schemeClr val="bg1"/>
              </a:solidFill>
              <a:latin typeface="Lucida Console"/>
              <a:cs typeface="Lucida Console"/>
            </a:endParaRPr>
          </a:p>
        </p:txBody>
      </p:sp>
      <p:sp>
        <p:nvSpPr>
          <p:cNvPr id="4" name="TextBox 3"/>
          <p:cNvSpPr txBox="1"/>
          <p:nvPr/>
        </p:nvSpPr>
        <p:spPr>
          <a:xfrm>
            <a:off x="5592410" y="512078"/>
            <a:ext cx="184663" cy="373659"/>
          </a:xfrm>
          <a:prstGeom prst="rect">
            <a:avLst/>
          </a:prstGeom>
          <a:noFill/>
        </p:spPr>
        <p:txBody>
          <a:bodyPr wrap="none" lIns="91435" tIns="45718" rIns="91435" bIns="45718" rtlCol="0">
            <a:spAutoFit/>
          </a:bodyPr>
          <a:lstStyle/>
          <a:p>
            <a:endParaRPr lang="en-US" dirty="0">
              <a:solidFill>
                <a:prstClr val="black"/>
              </a:solidFill>
              <a:latin typeface="Arial"/>
            </a:endParaRPr>
          </a:p>
        </p:txBody>
      </p:sp>
    </p:spTree>
    <p:extLst>
      <p:ext uri="{BB962C8B-B14F-4D97-AF65-F5344CB8AC3E}">
        <p14:creationId xmlns:p14="http://schemas.microsoft.com/office/powerpoint/2010/main" val="19392646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64801" y="1235129"/>
            <a:ext cx="8841060" cy="3977169"/>
          </a:xfrm>
        </p:spPr>
        <p:txBody>
          <a:bodyPr>
            <a:normAutofit lnSpcReduction="10000"/>
          </a:bodyPr>
          <a:lstStyle/>
          <a:p>
            <a:pPr marL="0" indent="0" algn="ctr">
              <a:buNone/>
            </a:pPr>
            <a:r>
              <a:rPr lang="en-US" sz="145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Core</a:t>
            </a:r>
          </a:p>
          <a:p>
            <a:pPr marL="0" indent="0" algn="ctr">
              <a:buNone/>
            </a:pPr>
            <a:r>
              <a:rPr lang="en-US" sz="145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Binaries</a:t>
            </a:r>
            <a:endParaRPr lang="en-US" sz="14500" dirty="0"/>
          </a:p>
        </p:txBody>
      </p:sp>
    </p:spTree>
    <p:extLst>
      <p:ext uri="{BB962C8B-B14F-4D97-AF65-F5344CB8AC3E}">
        <p14:creationId xmlns:p14="http://schemas.microsoft.com/office/powerpoint/2010/main" val="8610065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878773"/>
            <a:ext cx="8597129" cy="4977005"/>
          </a:xfrm>
        </p:spPr>
        <p:txBody>
          <a:bodyPr/>
          <a:lstStyle/>
          <a:p>
            <a:pPr marL="0" indent="0" algn="ctr">
              <a:buNone/>
            </a:pPr>
            <a:r>
              <a:rPr lang="en-US" sz="7200" b="1" dirty="0" smtClean="0">
                <a:solidFill>
                  <a:srgbClr val="FFFF00"/>
                </a:solidFill>
                <a:latin typeface="+mn-lt"/>
                <a:cs typeface="American Typewriter"/>
              </a:rPr>
              <a:t>Cultural</a:t>
            </a:r>
            <a:r>
              <a:rPr lang="en-US" sz="7200" b="1" dirty="0" smtClean="0">
                <a:solidFill>
                  <a:srgbClr val="FF0000"/>
                </a:solidFill>
                <a:latin typeface="+mn-lt"/>
                <a:cs typeface="American Typewriter"/>
              </a:rPr>
              <a:t>/</a:t>
            </a:r>
            <a:r>
              <a:rPr lang="en-US" sz="7200" b="1" dirty="0" smtClean="0">
                <a:solidFill>
                  <a:srgbClr val="CCFFCC"/>
                </a:solidFill>
                <a:latin typeface="+mn-lt"/>
                <a:cs typeface="American Typewriter"/>
              </a:rPr>
              <a:t>Industrial</a:t>
            </a:r>
            <a:r>
              <a:rPr lang="en-US" sz="9600" b="1" dirty="0" smtClean="0">
                <a:solidFill>
                  <a:srgbClr val="FFFF00"/>
                </a:solidFill>
                <a:latin typeface="+mn-lt"/>
                <a:cs typeface="American Typewriter"/>
              </a:rPr>
              <a:t> </a:t>
            </a:r>
            <a:endParaRPr lang="en-CA" sz="9600" b="1" dirty="0">
              <a:solidFill>
                <a:srgbClr val="FFFF00"/>
              </a:solidFill>
              <a:latin typeface="+mn-lt"/>
              <a:cs typeface="American Typewriter"/>
            </a:endParaRPr>
          </a:p>
          <a:p>
            <a:pPr marL="400050" lvl="1" indent="0">
              <a:buNone/>
            </a:pPr>
            <a:r>
              <a:rPr lang="en-US" sz="5400" dirty="0">
                <a:solidFill>
                  <a:schemeClr val="bg1"/>
                </a:solidFill>
                <a:latin typeface="American Typewriter"/>
                <a:cs typeface="American Typewriter"/>
              </a:rPr>
              <a:t>a. Domestic Ownership</a:t>
            </a:r>
            <a:endParaRPr lang="en-CA" sz="5400" dirty="0">
              <a:solidFill>
                <a:schemeClr val="bg1"/>
              </a:solidFill>
              <a:latin typeface="American Typewriter"/>
              <a:cs typeface="American Typewriter"/>
            </a:endParaRPr>
          </a:p>
          <a:p>
            <a:pPr marL="400050" lvl="1" indent="0">
              <a:buNone/>
            </a:pPr>
            <a:r>
              <a:rPr lang="en-US" sz="5400" dirty="0">
                <a:solidFill>
                  <a:schemeClr val="bg1"/>
                </a:solidFill>
                <a:latin typeface="American Typewriter"/>
                <a:cs typeface="American Typewriter"/>
              </a:rPr>
              <a:t>b. CBC</a:t>
            </a:r>
            <a:endParaRPr lang="en-CA" sz="5400" dirty="0">
              <a:solidFill>
                <a:schemeClr val="bg1"/>
              </a:solidFill>
              <a:latin typeface="American Typewriter"/>
              <a:cs typeface="American Typewriter"/>
            </a:endParaRPr>
          </a:p>
          <a:p>
            <a:pPr marL="0" indent="0">
              <a:buNone/>
            </a:pPr>
            <a:endParaRPr lang="en-US" dirty="0"/>
          </a:p>
        </p:txBody>
      </p:sp>
      <p:pic>
        <p:nvPicPr>
          <p:cNvPr id="4" name="Picture 3" descr="search.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574059" y="4139765"/>
            <a:ext cx="1716014" cy="1716014"/>
          </a:xfrm>
          <a:prstGeom prst="rect">
            <a:avLst/>
          </a:prstGeom>
        </p:spPr>
      </p:pic>
    </p:spTree>
    <p:extLst>
      <p:ext uri="{BB962C8B-B14F-4D97-AF65-F5344CB8AC3E}">
        <p14:creationId xmlns:p14="http://schemas.microsoft.com/office/powerpoint/2010/main" val="11924068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997527"/>
            <a:ext cx="8229600" cy="4916422"/>
          </a:xfrm>
        </p:spPr>
        <p:txBody>
          <a:bodyPr>
            <a:normAutofit/>
          </a:bodyPr>
          <a:lstStyle/>
          <a:p>
            <a:pPr marL="0" indent="0" algn="ctr">
              <a:buNone/>
            </a:pPr>
            <a:r>
              <a:rPr lang="en-US" sz="8000" b="1" dirty="0" smtClean="0">
                <a:solidFill>
                  <a:srgbClr val="FFFF00"/>
                </a:solidFill>
              </a:rPr>
              <a:t>Content</a:t>
            </a:r>
            <a:r>
              <a:rPr lang="en-US" sz="8000" b="1" dirty="0" smtClean="0">
                <a:solidFill>
                  <a:srgbClr val="FF0000"/>
                </a:solidFill>
              </a:rPr>
              <a:t>/</a:t>
            </a:r>
            <a:r>
              <a:rPr lang="en-US" sz="8000" b="1" dirty="0" smtClean="0">
                <a:solidFill>
                  <a:srgbClr val="CCFFCC"/>
                </a:solidFill>
              </a:rPr>
              <a:t>Carriage</a:t>
            </a:r>
          </a:p>
          <a:p>
            <a:pPr marL="0" indent="0" algn="ctr">
              <a:buNone/>
            </a:pPr>
            <a:r>
              <a:rPr lang="en-US" sz="9600" dirty="0" smtClean="0">
                <a:solidFill>
                  <a:srgbClr val="FF0000"/>
                </a:solidFill>
                <a:sym typeface="Wingdings"/>
              </a:rPr>
              <a:t></a:t>
            </a:r>
          </a:p>
          <a:p>
            <a:pPr marL="0" indent="0" algn="ctr">
              <a:buNone/>
            </a:pPr>
            <a:r>
              <a:rPr lang="en-US" sz="6000" dirty="0" smtClean="0">
                <a:solidFill>
                  <a:schemeClr val="bg1"/>
                </a:solidFill>
                <a:latin typeface="American Typewriter"/>
                <a:cs typeface="American Typewriter"/>
                <a:sym typeface="Wingdings"/>
              </a:rPr>
              <a:t>Vertical </a:t>
            </a:r>
            <a:r>
              <a:rPr lang="en-US" sz="6000" dirty="0">
                <a:solidFill>
                  <a:schemeClr val="bg1"/>
                </a:solidFill>
                <a:latin typeface="American Typewriter"/>
                <a:cs typeface="American Typewriter"/>
                <a:sym typeface="Wingdings"/>
              </a:rPr>
              <a:t>I</a:t>
            </a:r>
            <a:r>
              <a:rPr lang="en-US" sz="6000" dirty="0" smtClean="0">
                <a:solidFill>
                  <a:schemeClr val="bg1"/>
                </a:solidFill>
                <a:latin typeface="American Typewriter"/>
                <a:cs typeface="American Typewriter"/>
                <a:sym typeface="Wingdings"/>
              </a:rPr>
              <a:t>ntegration</a:t>
            </a:r>
            <a:endParaRPr lang="en-US" sz="6000" dirty="0">
              <a:solidFill>
                <a:schemeClr val="bg1"/>
              </a:solidFill>
              <a:latin typeface="American Typewriter"/>
              <a:cs typeface="American Typewriter"/>
            </a:endParaRPr>
          </a:p>
        </p:txBody>
      </p:sp>
    </p:spTree>
    <p:extLst>
      <p:ext uri="{BB962C8B-B14F-4D97-AF65-F5344CB8AC3E}">
        <p14:creationId xmlns:p14="http://schemas.microsoft.com/office/powerpoint/2010/main" val="4640299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570016"/>
            <a:ext cx="8229600" cy="5334238"/>
          </a:xfrm>
        </p:spPr>
        <p:txBody>
          <a:bodyPr>
            <a:normAutofit/>
          </a:bodyPr>
          <a:lstStyle/>
          <a:p>
            <a:pPr marL="0" indent="0" algn="ctr">
              <a:buNone/>
            </a:pPr>
            <a:r>
              <a:rPr lang="en-US" sz="8000" b="1" dirty="0">
                <a:solidFill>
                  <a:srgbClr val="FFFF00"/>
                </a:solidFill>
              </a:rPr>
              <a:t>Regulation</a:t>
            </a:r>
            <a:r>
              <a:rPr lang="en-US" sz="8000" b="1" dirty="0">
                <a:solidFill>
                  <a:srgbClr val="FF0000"/>
                </a:solidFill>
              </a:rPr>
              <a:t>/</a:t>
            </a:r>
            <a:r>
              <a:rPr lang="en-US" sz="8000" b="1" dirty="0">
                <a:solidFill>
                  <a:srgbClr val="CCFFCC"/>
                </a:solidFill>
              </a:rPr>
              <a:t>Free M</a:t>
            </a:r>
            <a:r>
              <a:rPr lang="en-US" sz="8000" b="1" dirty="0" smtClean="0">
                <a:solidFill>
                  <a:srgbClr val="CCFFCC"/>
                </a:solidFill>
              </a:rPr>
              <a:t>arket</a:t>
            </a:r>
          </a:p>
          <a:p>
            <a:pPr marL="1714500" lvl="2" indent="-914400">
              <a:buAutoNum type="alphaLcPeriod"/>
            </a:pPr>
            <a:r>
              <a:rPr lang="en-US" sz="5400" dirty="0" smtClean="0">
                <a:solidFill>
                  <a:schemeClr val="bg1"/>
                </a:solidFill>
                <a:latin typeface="American Typewriter"/>
                <a:cs typeface="American Typewriter"/>
              </a:rPr>
              <a:t>Cellular</a:t>
            </a:r>
          </a:p>
          <a:p>
            <a:pPr marL="1714500" lvl="2" indent="-914400">
              <a:buAutoNum type="alphaLcPeriod"/>
            </a:pPr>
            <a:r>
              <a:rPr lang="en-US" sz="5400" dirty="0">
                <a:solidFill>
                  <a:schemeClr val="bg1"/>
                </a:solidFill>
                <a:latin typeface="American Typewriter"/>
                <a:cs typeface="American Typewriter"/>
              </a:rPr>
              <a:t> </a:t>
            </a:r>
          </a:p>
        </p:txBody>
      </p:sp>
      <p:pic>
        <p:nvPicPr>
          <p:cNvPr id="5" name="Picture 4" descr="Netflix_2015_logo.sv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44838" y="3580413"/>
            <a:ext cx="3175000" cy="863600"/>
          </a:xfrm>
          <a:prstGeom prst="rect">
            <a:avLst/>
          </a:prstGeom>
        </p:spPr>
      </p:pic>
    </p:spTree>
    <p:extLst>
      <p:ext uri="{BB962C8B-B14F-4D97-AF65-F5344CB8AC3E}">
        <p14:creationId xmlns:p14="http://schemas.microsoft.com/office/powerpoint/2010/main" val="14380120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448790"/>
            <a:ext cx="8229600" cy="4455464"/>
          </a:xfrm>
        </p:spPr>
        <p:txBody>
          <a:bodyPr>
            <a:normAutofit/>
          </a:bodyPr>
          <a:lstStyle/>
          <a:p>
            <a:pPr marL="0" indent="0" algn="ctr">
              <a:buNone/>
            </a:pPr>
            <a:r>
              <a:rPr lang="en-US" sz="7200" b="1" dirty="0">
                <a:solidFill>
                  <a:srgbClr val="FFFF00"/>
                </a:solidFill>
              </a:rPr>
              <a:t>Privacy</a:t>
            </a:r>
            <a:r>
              <a:rPr lang="en-US" sz="7200" b="1" dirty="0">
                <a:solidFill>
                  <a:srgbClr val="FF0000"/>
                </a:solidFill>
              </a:rPr>
              <a:t>/</a:t>
            </a:r>
            <a:r>
              <a:rPr lang="en-US" sz="7200" b="1" dirty="0" smtClean="0">
                <a:solidFill>
                  <a:srgbClr val="92D050"/>
                </a:solidFill>
              </a:rPr>
              <a:t>Surveillance</a:t>
            </a:r>
          </a:p>
          <a:p>
            <a:pPr marL="0" indent="0" algn="ctr">
              <a:buNone/>
            </a:pPr>
            <a:r>
              <a:rPr lang="en-US" sz="5400" dirty="0" smtClean="0">
                <a:solidFill>
                  <a:srgbClr val="FFFF00"/>
                </a:solidFill>
                <a:latin typeface="American Typewriter"/>
                <a:cs typeface="American Typewriter"/>
              </a:rPr>
              <a:t>commercial</a:t>
            </a:r>
            <a:r>
              <a:rPr lang="en-US" sz="5400" dirty="0">
                <a:solidFill>
                  <a:srgbClr val="FF0000"/>
                </a:solidFill>
                <a:latin typeface="American Typewriter"/>
                <a:cs typeface="American Typewriter"/>
              </a:rPr>
              <a:t>/</a:t>
            </a:r>
            <a:r>
              <a:rPr lang="en-US" sz="5400" dirty="0" smtClean="0">
                <a:solidFill>
                  <a:srgbClr val="92D050"/>
                </a:solidFill>
                <a:latin typeface="American Typewriter"/>
                <a:cs typeface="American Typewriter"/>
              </a:rPr>
              <a:t>gov’t</a:t>
            </a:r>
            <a:r>
              <a:rPr lang="en-US" sz="5400" dirty="0" smtClean="0">
                <a:solidFill>
                  <a:schemeClr val="bg1"/>
                </a:solidFill>
                <a:latin typeface="American Typewriter"/>
                <a:cs typeface="American Typewriter"/>
              </a:rPr>
              <a:t> </a:t>
            </a:r>
            <a:r>
              <a:rPr lang="en-US" sz="5400" dirty="0" smtClean="0">
                <a:solidFill>
                  <a:srgbClr val="FF0000"/>
                </a:solidFill>
                <a:latin typeface="American Typewriter"/>
                <a:cs typeface="American Typewriter"/>
                <a:sym typeface="Wingdings"/>
              </a:rPr>
              <a:t></a:t>
            </a:r>
            <a:endParaRPr lang="en-US" sz="9600" b="1" dirty="0">
              <a:solidFill>
                <a:srgbClr val="CCFFCC"/>
              </a:solidFill>
            </a:endParaRPr>
          </a:p>
        </p:txBody>
      </p:sp>
      <p:pic>
        <p:nvPicPr>
          <p:cNvPr id="4" name="Picture 3" descr="Facebook_New_Logo_(2015).sv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51091" y="4411225"/>
            <a:ext cx="3558269" cy="1337909"/>
          </a:xfrm>
          <a:prstGeom prst="rect">
            <a:avLst/>
          </a:prstGeom>
        </p:spPr>
      </p:pic>
    </p:spTree>
    <p:extLst>
      <p:ext uri="{BB962C8B-B14F-4D97-AF65-F5344CB8AC3E}">
        <p14:creationId xmlns:p14="http://schemas.microsoft.com/office/powerpoint/2010/main" val="8883173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760" y="48801"/>
            <a:ext cx="8012040" cy="1016000"/>
          </a:xfrm>
        </p:spPr>
        <p:txBody>
          <a:bodyPr>
            <a:normAutofit/>
          </a:bodyPr>
          <a:lstStyle/>
          <a:p>
            <a:r>
              <a:rPr lang="en-US" sz="4800" b="1" dirty="0" smtClean="0">
                <a:solidFill>
                  <a:srgbClr val="FFFF00"/>
                </a:solidFill>
                <a:latin typeface="+mn-lt"/>
              </a:rPr>
              <a:t>Course Website</a:t>
            </a:r>
            <a:endParaRPr lang="en-US" sz="4800" b="1" dirty="0">
              <a:solidFill>
                <a:srgbClr val="FFFF00"/>
              </a:solidFill>
              <a:latin typeface="+mn-lt"/>
            </a:endParaRPr>
          </a:p>
        </p:txBody>
      </p:sp>
      <p:sp>
        <p:nvSpPr>
          <p:cNvPr id="3" name="Content Placeholder 2"/>
          <p:cNvSpPr>
            <a:spLocks noGrp="1"/>
          </p:cNvSpPr>
          <p:nvPr>
            <p:ph sz="quarter" idx="10"/>
          </p:nvPr>
        </p:nvSpPr>
        <p:spPr>
          <a:xfrm>
            <a:off x="674760" y="1187532"/>
            <a:ext cx="8012039" cy="4538602"/>
          </a:xfrm>
        </p:spPr>
        <p:txBody>
          <a:bodyPr>
            <a:normAutofit/>
          </a:bodyPr>
          <a:lstStyle/>
          <a:p>
            <a:pPr marL="0" indent="0">
              <a:buNone/>
            </a:pPr>
            <a:r>
              <a:rPr lang="en-US" sz="4800" dirty="0">
                <a:solidFill>
                  <a:schemeClr val="bg1"/>
                </a:solidFill>
                <a:latin typeface="+mn-lt"/>
                <a:hlinkClick r:id="rId2"/>
              </a:rPr>
              <a:t>http://</a:t>
            </a:r>
            <a:r>
              <a:rPr lang="en-US" sz="4800" dirty="0" smtClean="0">
                <a:solidFill>
                  <a:schemeClr val="bg1"/>
                </a:solidFill>
                <a:latin typeface="+mn-lt"/>
                <a:hlinkClick r:id="rId2"/>
              </a:rPr>
              <a:t>arts-foundations.sites.olt.ubc.ca/</a:t>
            </a:r>
            <a:endParaRPr lang="en-US" sz="4800" dirty="0" smtClean="0">
              <a:solidFill>
                <a:schemeClr val="bg1"/>
              </a:solidFill>
              <a:latin typeface="+mn-lt"/>
            </a:endParaRPr>
          </a:p>
          <a:p>
            <a:pPr marL="0" indent="0">
              <a:buNone/>
            </a:pPr>
            <a:endParaRPr lang="en-US" sz="4800" dirty="0">
              <a:solidFill>
                <a:schemeClr val="bg1"/>
              </a:solidFill>
              <a:latin typeface="+mn-lt"/>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38203" y="2766951"/>
            <a:ext cx="3914864" cy="3081914"/>
          </a:xfrm>
          <a:prstGeom prst="rect">
            <a:avLst/>
          </a:prstGeom>
        </p:spPr>
      </p:pic>
    </p:spTree>
    <p:extLst>
      <p:ext uri="{BB962C8B-B14F-4D97-AF65-F5344CB8AC3E}">
        <p14:creationId xmlns:p14="http://schemas.microsoft.com/office/powerpoint/2010/main" val="8957286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16340"/>
            <a:ext cx="8229600" cy="2511004"/>
          </a:xfrm>
        </p:spPr>
        <p:txBody>
          <a:bodyPr>
            <a:noAutofit/>
          </a:bodyPr>
          <a:lstStyle/>
          <a:p>
            <a:pPr algn="ctr"/>
            <a:r>
              <a:rPr lang="en-US" sz="7200" b="1" dirty="0" smtClean="0">
                <a:solidFill>
                  <a:srgbClr val="FFFF00"/>
                </a:solidFill>
              </a:rPr>
              <a:t>Where are we actually </a:t>
            </a:r>
            <a:r>
              <a:rPr lang="en-US" sz="7200" b="1" dirty="0" smtClean="0">
                <a:solidFill>
                  <a:srgbClr val="FF0000"/>
                </a:solidFill>
              </a:rPr>
              <a:t>?</a:t>
            </a:r>
            <a:endParaRPr lang="en-US" sz="7200" b="1" dirty="0">
              <a:solidFill>
                <a:srgbClr val="FF0000"/>
              </a:solidFill>
            </a:endParaRPr>
          </a:p>
        </p:txBody>
      </p:sp>
      <p:pic>
        <p:nvPicPr>
          <p:cNvPr id="7" name="Content Placeholder 6" descr="Earth_Eastern_Hemisphere.jpg"/>
          <p:cNvPicPr>
            <a:picLocks noGrp="1" noChangeAspect="1"/>
          </p:cNvPicPr>
          <p:nvPr>
            <p:ph sz="quarter" idx="10"/>
          </p:nvPr>
        </p:nvPicPr>
        <p:blipFill>
          <a:blip r:embed="rId2" cstate="email">
            <a:extLst>
              <a:ext uri="{28A0092B-C50C-407E-A947-70E740481C1C}">
                <a14:useLocalDpi xmlns:a14="http://schemas.microsoft.com/office/drawing/2010/main"/>
              </a:ext>
            </a:extLst>
          </a:blip>
          <a:srcRect l="-82787" r="-82787"/>
          <a:stretch>
            <a:fillRect/>
          </a:stretch>
        </p:blipFill>
        <p:spPr>
          <a:xfrm>
            <a:off x="457200" y="2627313"/>
            <a:ext cx="8229600" cy="3098800"/>
          </a:xfrm>
        </p:spPr>
      </p:pic>
    </p:spTree>
    <p:extLst>
      <p:ext uri="{BB962C8B-B14F-4D97-AF65-F5344CB8AC3E}">
        <p14:creationId xmlns:p14="http://schemas.microsoft.com/office/powerpoint/2010/main" val="7791709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349019"/>
            <a:ext cx="8267529" cy="5778219"/>
          </a:xfrm>
        </p:spPr>
        <p:txBody>
          <a:bodyPr>
            <a:normAutofit fontScale="92500" lnSpcReduction="20000"/>
          </a:bodyPr>
          <a:lstStyle/>
          <a:p>
            <a:pPr marL="1143000" indent="-1143000">
              <a:lnSpc>
                <a:spcPct val="90000"/>
              </a:lnSpc>
              <a:buAutoNum type="arabicPeriod"/>
            </a:pPr>
            <a:r>
              <a:rPr lang="en-US" sz="7200" dirty="0" smtClean="0">
                <a:solidFill>
                  <a:srgbClr val="FFFF00"/>
                </a:solidFill>
              </a:rPr>
              <a:t>Vertically </a:t>
            </a:r>
            <a:r>
              <a:rPr lang="en-US" sz="7200" dirty="0">
                <a:solidFill>
                  <a:srgbClr val="FFFF00"/>
                </a:solidFill>
              </a:rPr>
              <a:t>integrated free market </a:t>
            </a:r>
            <a:r>
              <a:rPr lang="en-US" sz="7200" dirty="0" smtClean="0">
                <a:solidFill>
                  <a:srgbClr val="FF0000"/>
                </a:solidFill>
                <a:sym typeface="Wingdings"/>
              </a:rPr>
              <a:t></a:t>
            </a:r>
            <a:r>
              <a:rPr lang="en-US" sz="7200" dirty="0" smtClean="0">
                <a:solidFill>
                  <a:srgbClr val="CCFFCC"/>
                </a:solidFill>
              </a:rPr>
              <a:t> </a:t>
            </a:r>
            <a:r>
              <a:rPr lang="en-US" sz="7200" dirty="0" smtClean="0">
                <a:solidFill>
                  <a:schemeClr val="bg1"/>
                </a:solidFill>
              </a:rPr>
              <a:t>oligopoly</a:t>
            </a:r>
            <a:endParaRPr lang="en-CA" sz="7200" dirty="0">
              <a:solidFill>
                <a:schemeClr val="bg1"/>
              </a:solidFill>
            </a:endParaRPr>
          </a:p>
          <a:p>
            <a:pPr marL="1143000" indent="-1143000">
              <a:lnSpc>
                <a:spcPct val="90000"/>
              </a:lnSpc>
              <a:buAutoNum type="arabicPeriod"/>
            </a:pPr>
            <a:r>
              <a:rPr lang="en-US" sz="7200" dirty="0" smtClean="0">
                <a:solidFill>
                  <a:srgbClr val="CCFFCC"/>
                </a:solidFill>
              </a:rPr>
              <a:t>Free market </a:t>
            </a:r>
            <a:r>
              <a:rPr lang="en-US" sz="7200" dirty="0" smtClean="0">
                <a:solidFill>
                  <a:srgbClr val="FF0000"/>
                </a:solidFill>
              </a:rPr>
              <a:t>industrial surveillance </a:t>
            </a:r>
            <a:r>
              <a:rPr lang="en-US" sz="7200" dirty="0" smtClean="0">
                <a:solidFill>
                  <a:srgbClr val="CCFFCC"/>
                </a:solidFill>
              </a:rPr>
              <a:t>through carriage.</a:t>
            </a:r>
            <a:r>
              <a:rPr lang="en-US" sz="7200" dirty="0">
                <a:solidFill>
                  <a:srgbClr val="CCFFCC"/>
                </a:solidFill>
              </a:rPr>
              <a:t> </a:t>
            </a:r>
            <a:endParaRPr lang="en-CA" sz="7200" dirty="0">
              <a:solidFill>
                <a:srgbClr val="CCFFCC"/>
              </a:solidFill>
            </a:endParaRPr>
          </a:p>
          <a:p>
            <a:pPr marL="0" indent="0">
              <a:buNone/>
            </a:pPr>
            <a:endParaRPr lang="en-US" dirty="0"/>
          </a:p>
        </p:txBody>
      </p:sp>
    </p:spTree>
    <p:extLst>
      <p:ext uri="{BB962C8B-B14F-4D97-AF65-F5344CB8AC3E}">
        <p14:creationId xmlns:p14="http://schemas.microsoft.com/office/powerpoint/2010/main" val="1702217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170"/>
            <a:ext cx="9144000" cy="1361964"/>
          </a:xfrm>
        </p:spPr>
        <p:txBody>
          <a:bodyPr>
            <a:normAutofit/>
          </a:bodyPr>
          <a:lstStyle/>
          <a:p>
            <a:pPr algn="ctr"/>
            <a:r>
              <a:rPr lang="en-US" sz="4400" b="1" dirty="0" smtClean="0">
                <a:solidFill>
                  <a:srgbClr val="FFFF00"/>
                </a:solidFill>
              </a:rPr>
              <a:t>Starting Point </a:t>
            </a:r>
            <a:r>
              <a:rPr lang="en-US" sz="4400" b="1" dirty="0" smtClean="0">
                <a:solidFill>
                  <a:srgbClr val="FF0000"/>
                </a:solidFill>
              </a:rPr>
              <a:t>#</a:t>
            </a:r>
            <a:r>
              <a:rPr lang="en-US" sz="4400" b="1" dirty="0">
                <a:solidFill>
                  <a:srgbClr val="FFFFFF"/>
                </a:solidFill>
              </a:rPr>
              <a:t>2</a:t>
            </a:r>
            <a:r>
              <a:rPr lang="en-US" sz="4400" b="1" dirty="0" smtClean="0">
                <a:solidFill>
                  <a:srgbClr val="FF0000"/>
                </a:solidFill>
              </a:rPr>
              <a:t>:</a:t>
            </a:r>
            <a:r>
              <a:rPr lang="en-US" sz="4400" b="1" dirty="0" smtClean="0">
                <a:solidFill>
                  <a:srgbClr val="FFFFFF"/>
                </a:solidFill>
              </a:rPr>
              <a:t> For Today </a:t>
            </a:r>
            <a:r>
              <a:rPr lang="en-US" sz="4400" b="1" dirty="0" smtClean="0">
                <a:solidFill>
                  <a:srgbClr val="FF0000"/>
                </a:solidFill>
                <a:sym typeface="Wingdings"/>
              </a:rPr>
              <a:t> </a:t>
            </a:r>
            <a:endParaRPr lang="en-US" sz="4400" b="1" dirty="0">
              <a:solidFill>
                <a:srgbClr val="FF0000"/>
              </a:solidFill>
            </a:endParaRPr>
          </a:p>
        </p:txBody>
      </p:sp>
      <p:pic>
        <p:nvPicPr>
          <p:cNvPr id="4" name="Content Placeholder 3" descr="F1_start_light_sequence_animation.gif"/>
          <p:cNvPicPr>
            <a:picLocks noGrp="1" noChangeAspect="1"/>
          </p:cNvPicPr>
          <p:nvPr>
            <p:ph sz="quarter" idx="10"/>
          </p:nvPr>
        </p:nvPicPr>
        <p:blipFill>
          <a:blip r:embed="rId2" cstate="email">
            <a:extLst>
              <a:ext uri="{28A0092B-C50C-407E-A947-70E740481C1C}">
                <a14:useLocalDpi xmlns:a14="http://schemas.microsoft.com/office/drawing/2010/main"/>
              </a:ext>
            </a:extLst>
          </a:blip>
          <a:srcRect l="-31953" r="-31953"/>
          <a:stretch>
            <a:fillRect/>
          </a:stretch>
        </p:blipFill>
        <p:spPr>
          <a:xfrm>
            <a:off x="820074" y="1408134"/>
            <a:ext cx="7443546" cy="3905564"/>
          </a:xfrm>
        </p:spPr>
      </p:pic>
    </p:spTree>
    <p:extLst>
      <p:ext uri="{BB962C8B-B14F-4D97-AF65-F5344CB8AC3E}">
        <p14:creationId xmlns:p14="http://schemas.microsoft.com/office/powerpoint/2010/main" val="6469042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211680" y="300777"/>
            <a:ext cx="8790272" cy="5425357"/>
          </a:xfrm>
        </p:spPr>
        <p:txBody>
          <a:bodyPr>
            <a:noAutofit/>
          </a:bodyPr>
          <a:lstStyle/>
          <a:p>
            <a:pPr marL="0" indent="0" algn="ctr">
              <a:buNone/>
            </a:pPr>
            <a:r>
              <a:rPr lang="en-US" sz="8800" dirty="0">
                <a:solidFill>
                  <a:srgbClr val="FFFF00"/>
                </a:solidFill>
                <a:latin typeface="Apple Chancery"/>
                <a:cs typeface="Apple Chancery"/>
              </a:rPr>
              <a:t>Roles of </a:t>
            </a:r>
            <a:r>
              <a:rPr lang="en-US" sz="8800" dirty="0">
                <a:solidFill>
                  <a:srgbClr val="FF0000"/>
                </a:solidFill>
                <a:latin typeface="Apple Chancery"/>
                <a:cs typeface="Apple Chancery"/>
              </a:rPr>
              <a:t>Sovereignty</a:t>
            </a:r>
            <a:r>
              <a:rPr lang="en-US" sz="8800" dirty="0">
                <a:solidFill>
                  <a:srgbClr val="FFFF00"/>
                </a:solidFill>
                <a:latin typeface="Apple Chancery"/>
                <a:cs typeface="Apple Chancery"/>
              </a:rPr>
              <a:t> </a:t>
            </a:r>
            <a:r>
              <a:rPr lang="en-US" sz="8800" dirty="0">
                <a:solidFill>
                  <a:schemeClr val="bg1"/>
                </a:solidFill>
                <a:latin typeface="Apple Chancery"/>
                <a:cs typeface="Apple Chancery"/>
              </a:rPr>
              <a:t>&amp;</a:t>
            </a:r>
            <a:r>
              <a:rPr lang="en-US" sz="8800" dirty="0">
                <a:solidFill>
                  <a:srgbClr val="FFFF00"/>
                </a:solidFill>
                <a:latin typeface="Apple Chancery"/>
                <a:cs typeface="Apple Chancery"/>
              </a:rPr>
              <a:t> </a:t>
            </a:r>
            <a:r>
              <a:rPr lang="en-US" sz="8800" dirty="0">
                <a:solidFill>
                  <a:srgbClr val="FF0000"/>
                </a:solidFill>
                <a:latin typeface="Apple Chancery"/>
                <a:cs typeface="Apple Chancery"/>
              </a:rPr>
              <a:t>Culture</a:t>
            </a:r>
            <a:r>
              <a:rPr lang="en-US" sz="8800" dirty="0">
                <a:solidFill>
                  <a:srgbClr val="FFFF00"/>
                </a:solidFill>
                <a:latin typeface="Apple Chancery"/>
                <a:cs typeface="Apple Chancery"/>
              </a:rPr>
              <a:t> in the Communications Landscape</a:t>
            </a:r>
          </a:p>
        </p:txBody>
      </p:sp>
    </p:spTree>
    <p:extLst>
      <p:ext uri="{BB962C8B-B14F-4D97-AF65-F5344CB8AC3E}">
        <p14:creationId xmlns:p14="http://schemas.microsoft.com/office/powerpoint/2010/main" val="3170728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650px-Political_map_of_Canada.png"/>
          <p:cNvPicPr>
            <a:picLocks noGrp="1" noChangeAspect="1"/>
          </p:cNvPicPr>
          <p:nvPr>
            <p:ph sz="quarter" idx="10"/>
          </p:nvPr>
        </p:nvPicPr>
        <p:blipFill>
          <a:blip r:embed="rId2" cstate="email">
            <a:extLst>
              <a:ext uri="{28A0092B-C50C-407E-A947-70E740481C1C}">
                <a14:useLocalDpi xmlns:a14="http://schemas.microsoft.com/office/drawing/2010/main"/>
              </a:ext>
            </a:extLst>
          </a:blip>
          <a:srcRect t="9607" b="9607"/>
          <a:stretch>
            <a:fillRect/>
          </a:stretch>
        </p:blipFill>
        <p:spPr>
          <a:xfrm>
            <a:off x="457200" y="166688"/>
            <a:ext cx="8229600" cy="5748337"/>
          </a:xfrm>
          <a:prstGeom prst="rect">
            <a:avLst/>
          </a:prstGeom>
        </p:spPr>
      </p:pic>
    </p:spTree>
    <p:extLst>
      <p:ext uri="{BB962C8B-B14F-4D97-AF65-F5344CB8AC3E}">
        <p14:creationId xmlns:p14="http://schemas.microsoft.com/office/powerpoint/2010/main" val="11357222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669569"/>
          </a:xfrm>
        </p:spPr>
        <p:txBody>
          <a:bodyPr>
            <a:noAutofit/>
          </a:bodyPr>
          <a:lstStyle/>
          <a:p>
            <a:pPr algn="ctr"/>
            <a:r>
              <a:rPr lang="en-US" sz="4400" b="1" dirty="0" smtClean="0">
                <a:solidFill>
                  <a:srgbClr val="FFFF00"/>
                </a:solidFill>
                <a:latin typeface="+mn-lt"/>
              </a:rPr>
              <a:t>Does </a:t>
            </a:r>
            <a:r>
              <a:rPr lang="en-US" sz="4400" b="1" dirty="0">
                <a:solidFill>
                  <a:srgbClr val="FF0000"/>
                </a:solidFill>
                <a:latin typeface="+mn-lt"/>
              </a:rPr>
              <a:t>s</a:t>
            </a:r>
            <a:r>
              <a:rPr lang="en-US" sz="4400" b="1" dirty="0" smtClean="0">
                <a:solidFill>
                  <a:srgbClr val="FF0000"/>
                </a:solidFill>
                <a:latin typeface="+mn-lt"/>
              </a:rPr>
              <a:t>overeignty</a:t>
            </a:r>
            <a:r>
              <a:rPr lang="en-US" sz="4400" b="1" dirty="0" smtClean="0">
                <a:solidFill>
                  <a:srgbClr val="FFFF00"/>
                </a:solidFill>
                <a:latin typeface="+mn-lt"/>
              </a:rPr>
              <a:t> makes sense?</a:t>
            </a:r>
            <a:r>
              <a:rPr lang="en-US" sz="4400" b="1" dirty="0">
                <a:solidFill>
                  <a:srgbClr val="FFFF00"/>
                </a:solidFill>
                <a:latin typeface="+mn-lt"/>
              </a:rPr>
              <a:t> D</a:t>
            </a:r>
            <a:r>
              <a:rPr lang="en-US" sz="4400" b="1" dirty="0" smtClean="0">
                <a:solidFill>
                  <a:srgbClr val="FFFF00"/>
                </a:solidFill>
                <a:latin typeface="+mn-lt"/>
              </a:rPr>
              <a:t>oes </a:t>
            </a:r>
            <a:r>
              <a:rPr lang="en-US" sz="4400" b="1" dirty="0" smtClean="0">
                <a:solidFill>
                  <a:srgbClr val="FF0000"/>
                </a:solidFill>
                <a:latin typeface="+mn-lt"/>
              </a:rPr>
              <a:t>culture</a:t>
            </a:r>
            <a:r>
              <a:rPr lang="en-US" sz="4400" b="1" dirty="0" smtClean="0">
                <a:solidFill>
                  <a:srgbClr val="FFFF00"/>
                </a:solidFill>
                <a:latin typeface="+mn-lt"/>
              </a:rPr>
              <a:t> make sense?</a:t>
            </a:r>
            <a:endParaRPr lang="en-US" sz="4400" b="1" dirty="0">
              <a:solidFill>
                <a:srgbClr val="FFFF00"/>
              </a:solidFill>
              <a:latin typeface="+mn-lt"/>
            </a:endParaRPr>
          </a:p>
        </p:txBody>
      </p:sp>
      <p:pic>
        <p:nvPicPr>
          <p:cNvPr id="4" name="Content Placeholder 3" descr="IMG_1599.JP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870"/>
          <a:stretch/>
        </p:blipFill>
        <p:spPr>
          <a:xfrm>
            <a:off x="1811525" y="1669569"/>
            <a:ext cx="5621330" cy="4192638"/>
          </a:xfrm>
        </p:spPr>
      </p:pic>
    </p:spTree>
    <p:extLst>
      <p:ext uri="{BB962C8B-B14F-4D97-AF65-F5344CB8AC3E}">
        <p14:creationId xmlns:p14="http://schemas.microsoft.com/office/powerpoint/2010/main" val="15825091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9-28 at 11.04.45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285" r="-378"/>
          <a:stretch/>
        </p:blipFill>
        <p:spPr>
          <a:xfrm>
            <a:off x="174681" y="765631"/>
            <a:ext cx="8733541" cy="4877531"/>
          </a:xfrm>
        </p:spPr>
      </p:pic>
    </p:spTree>
    <p:extLst>
      <p:ext uri="{BB962C8B-B14F-4D97-AF65-F5344CB8AC3E}">
        <p14:creationId xmlns:p14="http://schemas.microsoft.com/office/powerpoint/2010/main" val="5474824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690935"/>
            <a:ext cx="8229600" cy="5266048"/>
          </a:xfrm>
        </p:spPr>
        <p:txBody>
          <a:bodyPr>
            <a:normAutofit/>
          </a:bodyPr>
          <a:lstStyle/>
          <a:p>
            <a:pPr marL="0" indent="0">
              <a:buNone/>
            </a:pPr>
            <a:r>
              <a:rPr lang="en-CA" sz="3600" b="1" dirty="0">
                <a:solidFill>
                  <a:srgbClr val="FFFF00"/>
                </a:solidFill>
                <a:latin typeface="+mn-lt"/>
              </a:rPr>
              <a:t>4.</a:t>
            </a:r>
            <a:r>
              <a:rPr lang="en-CA" sz="3600" dirty="0">
                <a:latin typeface="+mn-lt"/>
              </a:rPr>
              <a:t> </a:t>
            </a:r>
            <a:r>
              <a:rPr lang="en-CA" sz="3600" dirty="0">
                <a:solidFill>
                  <a:schemeClr val="bg1"/>
                </a:solidFill>
                <a:latin typeface="+mn-lt"/>
              </a:rPr>
              <a:t>This Act does not apply in respect of broadcasting by a broadcasting undertaking</a:t>
            </a:r>
            <a:r>
              <a:rPr lang="en-CA" sz="3600" dirty="0" smtClean="0">
                <a:solidFill>
                  <a:schemeClr val="bg1"/>
                </a:solidFill>
                <a:latin typeface="+mn-lt"/>
              </a:rPr>
              <a:t>.</a:t>
            </a:r>
          </a:p>
          <a:p>
            <a:pPr marL="0" indent="0">
              <a:buNone/>
            </a:pPr>
            <a:endParaRPr lang="en-CA" sz="3600" dirty="0" smtClean="0">
              <a:latin typeface="+mn-lt"/>
            </a:endParaRPr>
          </a:p>
          <a:p>
            <a:pPr marL="0" indent="0">
              <a:buNone/>
            </a:pPr>
            <a:r>
              <a:rPr lang="en-CA" sz="3600" b="1" dirty="0">
                <a:solidFill>
                  <a:srgbClr val="FFFF00"/>
                </a:solidFill>
                <a:latin typeface="+mn-lt"/>
              </a:rPr>
              <a:t>36.</a:t>
            </a:r>
            <a:r>
              <a:rPr lang="en-CA" sz="3600" dirty="0">
                <a:latin typeface="+mn-lt"/>
              </a:rPr>
              <a:t> </a:t>
            </a:r>
            <a:r>
              <a:rPr lang="en-CA" sz="3600" dirty="0">
                <a:solidFill>
                  <a:srgbClr val="FFFFFF"/>
                </a:solidFill>
                <a:latin typeface="+mn-lt"/>
              </a:rPr>
              <a:t>Except where the Commission approves otherwise, a </a:t>
            </a:r>
            <a:r>
              <a:rPr lang="en-CA" sz="3600" dirty="0">
                <a:solidFill>
                  <a:srgbClr val="FF0000"/>
                </a:solidFill>
                <a:latin typeface="+mn-lt"/>
              </a:rPr>
              <a:t>Canadian carrier </a:t>
            </a:r>
            <a:r>
              <a:rPr lang="en-CA" sz="3600" dirty="0">
                <a:solidFill>
                  <a:srgbClr val="FFFF00"/>
                </a:solidFill>
                <a:latin typeface="+mn-lt"/>
              </a:rPr>
              <a:t>shall not control the content or influence the meaning or purpose of telecommunications</a:t>
            </a:r>
            <a:r>
              <a:rPr lang="en-CA" sz="3600" dirty="0">
                <a:solidFill>
                  <a:srgbClr val="FFFFFF"/>
                </a:solidFill>
                <a:latin typeface="+mn-lt"/>
              </a:rPr>
              <a:t> carried by it for the public.</a:t>
            </a:r>
          </a:p>
          <a:p>
            <a:pPr marL="0" indent="0">
              <a:buNone/>
            </a:pPr>
            <a:endParaRPr lang="en-CA" dirty="0"/>
          </a:p>
          <a:p>
            <a:pPr marL="0" indent="0">
              <a:buNone/>
            </a:pPr>
            <a:endParaRPr lang="en-US" dirty="0"/>
          </a:p>
        </p:txBody>
      </p:sp>
    </p:spTree>
    <p:extLst>
      <p:ext uri="{BB962C8B-B14F-4D97-AF65-F5344CB8AC3E}">
        <p14:creationId xmlns:p14="http://schemas.microsoft.com/office/powerpoint/2010/main" val="17168370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58"/>
            <a:ext cx="8686800" cy="1016000"/>
          </a:xfrm>
        </p:spPr>
        <p:txBody>
          <a:bodyPr>
            <a:normAutofit fontScale="90000"/>
          </a:bodyPr>
          <a:lstStyle/>
          <a:p>
            <a:r>
              <a:rPr lang="en-US" dirty="0" smtClean="0"/>
              <a:t/>
            </a:r>
            <a:br>
              <a:rPr lang="en-US" dirty="0" smtClean="0"/>
            </a:br>
            <a:r>
              <a:rPr lang="en-CA" b="1" dirty="0" smtClean="0">
                <a:solidFill>
                  <a:srgbClr val="FFFF00"/>
                </a:solidFill>
              </a:rPr>
              <a:t>Canadian </a:t>
            </a:r>
            <a:r>
              <a:rPr lang="en-CA" b="1" dirty="0">
                <a:solidFill>
                  <a:srgbClr val="FFFF00"/>
                </a:solidFill>
              </a:rPr>
              <a:t>Telecommunications Policy</a:t>
            </a:r>
            <a:r>
              <a:rPr lang="en-CA" dirty="0"/>
              <a:t/>
            </a:r>
            <a:br>
              <a:rPr lang="en-CA" dirty="0"/>
            </a:br>
            <a:endParaRPr lang="en-US" dirty="0"/>
          </a:p>
        </p:txBody>
      </p:sp>
      <p:sp>
        <p:nvSpPr>
          <p:cNvPr id="3" name="Content Placeholder 2"/>
          <p:cNvSpPr>
            <a:spLocks noGrp="1"/>
          </p:cNvSpPr>
          <p:nvPr>
            <p:ph sz="quarter" idx="10"/>
          </p:nvPr>
        </p:nvSpPr>
        <p:spPr>
          <a:xfrm>
            <a:off x="457199" y="1022658"/>
            <a:ext cx="8577741" cy="4920376"/>
          </a:xfrm>
        </p:spPr>
        <p:txBody>
          <a:bodyPr>
            <a:normAutofit/>
          </a:bodyPr>
          <a:lstStyle/>
          <a:p>
            <a:pPr marL="0" indent="0">
              <a:buNone/>
            </a:pPr>
            <a:r>
              <a:rPr lang="en-CA" sz="3200" b="1" dirty="0">
                <a:solidFill>
                  <a:srgbClr val="CCFFCC"/>
                </a:solidFill>
              </a:rPr>
              <a:t>Objectives</a:t>
            </a:r>
            <a:endParaRPr lang="en-CA" sz="3200" dirty="0">
              <a:solidFill>
                <a:srgbClr val="CCFFCC"/>
              </a:solidFill>
            </a:endParaRPr>
          </a:p>
          <a:p>
            <a:pPr marL="0" indent="0">
              <a:buNone/>
            </a:pPr>
            <a:r>
              <a:rPr lang="en-CA" sz="3200" b="1" dirty="0">
                <a:solidFill>
                  <a:srgbClr val="FF0000"/>
                </a:solidFill>
              </a:rPr>
              <a:t>7</a:t>
            </a:r>
            <a:r>
              <a:rPr lang="en-CA" sz="3200" dirty="0">
                <a:solidFill>
                  <a:srgbClr val="FFFFFF"/>
                </a:solidFill>
              </a:rPr>
              <a:t> It is hereby affirmed that telecommunications performs an </a:t>
            </a:r>
            <a:r>
              <a:rPr lang="en-CA" sz="3200" dirty="0">
                <a:solidFill>
                  <a:srgbClr val="FFFF00"/>
                </a:solidFill>
              </a:rPr>
              <a:t>essential role in the maintenance of Canada’s identity and sovereignty </a:t>
            </a:r>
            <a:r>
              <a:rPr lang="en-CA" sz="3200" dirty="0">
                <a:solidFill>
                  <a:srgbClr val="FFFFFF"/>
                </a:solidFill>
              </a:rPr>
              <a:t>and that the </a:t>
            </a:r>
            <a:r>
              <a:rPr lang="en-CA" sz="3200" dirty="0">
                <a:solidFill>
                  <a:srgbClr val="CCFFCC"/>
                </a:solidFill>
              </a:rPr>
              <a:t>Canadian telecommunications policy has as its objectives</a:t>
            </a:r>
          </a:p>
          <a:p>
            <a:pPr marL="0" indent="0">
              <a:buNone/>
            </a:pPr>
            <a:r>
              <a:rPr lang="en-CA" sz="3200" b="1" dirty="0">
                <a:solidFill>
                  <a:srgbClr val="FFFFFF"/>
                </a:solidFill>
              </a:rPr>
              <a:t>(a)</a:t>
            </a:r>
            <a:r>
              <a:rPr lang="en-CA" sz="3200" dirty="0">
                <a:solidFill>
                  <a:srgbClr val="FFFFFF"/>
                </a:solidFill>
              </a:rPr>
              <a:t> to facilitate the orderly development throughout Canada</a:t>
            </a:r>
            <a:r>
              <a:rPr lang="en-CA" sz="3200" dirty="0">
                <a:solidFill>
                  <a:schemeClr val="bg1"/>
                </a:solidFill>
              </a:rPr>
              <a:t> of </a:t>
            </a:r>
            <a:r>
              <a:rPr lang="en-CA" sz="3200" dirty="0">
                <a:solidFill>
                  <a:srgbClr val="FFFF00"/>
                </a:solidFill>
              </a:rPr>
              <a:t>a telecommunications system that serves to safeguard, enrich and strengthen the social and economic fabric of Canada and its regions</a:t>
            </a:r>
            <a:r>
              <a:rPr lang="en-CA" sz="3200" dirty="0">
                <a:solidFill>
                  <a:srgbClr val="FFFFFF"/>
                </a:solidFill>
              </a:rPr>
              <a:t>;</a:t>
            </a:r>
          </a:p>
          <a:p>
            <a:pPr marL="0" indent="0">
              <a:buNone/>
            </a:pPr>
            <a:endParaRPr lang="en-US" dirty="0"/>
          </a:p>
        </p:txBody>
      </p:sp>
    </p:spTree>
    <p:extLst>
      <p:ext uri="{BB962C8B-B14F-4D97-AF65-F5344CB8AC3E}">
        <p14:creationId xmlns:p14="http://schemas.microsoft.com/office/powerpoint/2010/main" val="12906401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06645"/>
            <a:ext cx="8548658" cy="6078764"/>
          </a:xfrm>
        </p:spPr>
        <p:txBody>
          <a:bodyPr>
            <a:normAutofit/>
          </a:bodyPr>
          <a:lstStyle/>
          <a:p>
            <a:pPr marL="0" indent="0">
              <a:lnSpc>
                <a:spcPct val="90000"/>
              </a:lnSpc>
              <a:buNone/>
            </a:pPr>
            <a:r>
              <a:rPr lang="en-CA" sz="3200" b="1" dirty="0">
                <a:solidFill>
                  <a:schemeClr val="bg1"/>
                </a:solidFill>
              </a:rPr>
              <a:t>(b)</a:t>
            </a:r>
            <a:r>
              <a:rPr lang="en-CA" sz="3200" dirty="0">
                <a:solidFill>
                  <a:schemeClr val="bg1"/>
                </a:solidFill>
              </a:rPr>
              <a:t> to render reliable and affordable telecommunications </a:t>
            </a:r>
            <a:r>
              <a:rPr lang="en-CA" sz="3200" dirty="0">
                <a:solidFill>
                  <a:srgbClr val="FFFF00"/>
                </a:solidFill>
              </a:rPr>
              <a:t>services</a:t>
            </a:r>
            <a:r>
              <a:rPr lang="en-CA" sz="3200" dirty="0">
                <a:solidFill>
                  <a:schemeClr val="bg1"/>
                </a:solidFill>
              </a:rPr>
              <a:t> of high quality </a:t>
            </a:r>
            <a:r>
              <a:rPr lang="en-CA" sz="3200" dirty="0">
                <a:solidFill>
                  <a:srgbClr val="FFFF00"/>
                </a:solidFill>
              </a:rPr>
              <a:t>accessible to Canadians in both urban and rural areas in all regions of Canada</a:t>
            </a:r>
            <a:r>
              <a:rPr lang="en-CA" sz="3200" dirty="0">
                <a:solidFill>
                  <a:schemeClr val="bg1"/>
                </a:solidFill>
              </a:rPr>
              <a:t>;</a:t>
            </a:r>
          </a:p>
          <a:p>
            <a:pPr marL="0" indent="0">
              <a:lnSpc>
                <a:spcPct val="90000"/>
              </a:lnSpc>
              <a:buNone/>
            </a:pPr>
            <a:r>
              <a:rPr lang="en-CA" sz="3200" b="1" dirty="0">
                <a:solidFill>
                  <a:schemeClr val="bg1"/>
                </a:solidFill>
              </a:rPr>
              <a:t>(c)</a:t>
            </a:r>
            <a:r>
              <a:rPr lang="en-CA" sz="3200" dirty="0">
                <a:solidFill>
                  <a:schemeClr val="bg1"/>
                </a:solidFill>
              </a:rPr>
              <a:t> to enhance the efficiency and competitiveness, at the national and international levels, of Canadian telecommunications;</a:t>
            </a:r>
          </a:p>
          <a:p>
            <a:pPr marL="0" indent="0">
              <a:lnSpc>
                <a:spcPct val="90000"/>
              </a:lnSpc>
              <a:buNone/>
            </a:pPr>
            <a:r>
              <a:rPr lang="en-CA" sz="3200" b="1" dirty="0">
                <a:solidFill>
                  <a:schemeClr val="bg1"/>
                </a:solidFill>
              </a:rPr>
              <a:t>(d)</a:t>
            </a:r>
            <a:r>
              <a:rPr lang="en-CA" sz="3200" dirty="0">
                <a:solidFill>
                  <a:schemeClr val="bg1"/>
                </a:solidFill>
              </a:rPr>
              <a:t> </a:t>
            </a:r>
            <a:r>
              <a:rPr lang="en-CA" sz="3200" dirty="0">
                <a:solidFill>
                  <a:srgbClr val="FFFF00"/>
                </a:solidFill>
              </a:rPr>
              <a:t>to promote the ownership and control of Canadian carriers by Canadians</a:t>
            </a:r>
            <a:r>
              <a:rPr lang="en-CA" sz="3200" dirty="0">
                <a:solidFill>
                  <a:schemeClr val="bg1"/>
                </a:solidFill>
              </a:rPr>
              <a:t>;</a:t>
            </a:r>
          </a:p>
          <a:p>
            <a:pPr marL="0" indent="0">
              <a:lnSpc>
                <a:spcPct val="90000"/>
              </a:lnSpc>
              <a:buNone/>
            </a:pPr>
            <a:r>
              <a:rPr lang="en-CA" sz="3200" b="1" dirty="0">
                <a:solidFill>
                  <a:schemeClr val="bg1"/>
                </a:solidFill>
              </a:rPr>
              <a:t>(e)</a:t>
            </a:r>
            <a:r>
              <a:rPr lang="en-CA" sz="3200" dirty="0">
                <a:solidFill>
                  <a:schemeClr val="bg1"/>
                </a:solidFill>
              </a:rPr>
              <a:t> </a:t>
            </a:r>
            <a:r>
              <a:rPr lang="en-CA" sz="3200" dirty="0">
                <a:solidFill>
                  <a:srgbClr val="FFFF00"/>
                </a:solidFill>
              </a:rPr>
              <a:t>to promote the use of Canadian transmission facilities for telecommunications within Canada</a:t>
            </a:r>
            <a:r>
              <a:rPr lang="en-CA" sz="3200" dirty="0">
                <a:solidFill>
                  <a:schemeClr val="bg1"/>
                </a:solidFill>
              </a:rPr>
              <a:t> and between Canada and points outside Canada;</a:t>
            </a:r>
          </a:p>
          <a:p>
            <a:pPr marL="0" indent="0">
              <a:buNone/>
            </a:pPr>
            <a:endParaRPr lang="en-US" dirty="0"/>
          </a:p>
        </p:txBody>
      </p:sp>
    </p:spTree>
    <p:extLst>
      <p:ext uri="{BB962C8B-B14F-4D97-AF65-F5344CB8AC3E}">
        <p14:creationId xmlns:p14="http://schemas.microsoft.com/office/powerpoint/2010/main" val="561280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143359"/>
          </a:xfrm>
        </p:spPr>
        <p:txBody>
          <a:bodyPr>
            <a:noAutofit/>
          </a:bodyPr>
          <a:lstStyle/>
          <a:p>
            <a:r>
              <a:rPr lang="en-US" b="1" dirty="0" smtClean="0">
                <a:latin typeface="+mn-lt"/>
              </a:rPr>
              <a:t/>
            </a:r>
            <a:br>
              <a:rPr lang="en-US" b="1" dirty="0" smtClean="0">
                <a:latin typeface="+mn-lt"/>
              </a:rPr>
            </a:br>
            <a:r>
              <a:rPr lang="en-US" b="1" dirty="0" smtClean="0">
                <a:solidFill>
                  <a:srgbClr val="FFFF00"/>
                </a:solidFill>
                <a:latin typeface="+mn-lt"/>
              </a:rPr>
              <a:t>For </a:t>
            </a:r>
            <a:r>
              <a:rPr lang="en-CA" b="1" dirty="0">
                <a:solidFill>
                  <a:srgbClr val="FFFF00"/>
                </a:solidFill>
                <a:latin typeface="+mn-lt"/>
              </a:rPr>
              <a:t>full privileges on </a:t>
            </a:r>
            <a:r>
              <a:rPr lang="en-CA" b="1" dirty="0" smtClean="0">
                <a:solidFill>
                  <a:srgbClr val="FFFF00"/>
                </a:solidFill>
                <a:latin typeface="+mn-lt"/>
              </a:rPr>
              <a:t>the website </a:t>
            </a:r>
            <a:r>
              <a:rPr lang="en-CA" b="1" dirty="0">
                <a:latin typeface="+mn-lt"/>
              </a:rPr>
              <a:t/>
            </a:r>
            <a:br>
              <a:rPr lang="en-CA" b="1" dirty="0">
                <a:latin typeface="+mn-lt"/>
              </a:rPr>
            </a:br>
            <a:endParaRPr lang="en-US" b="1" dirty="0">
              <a:latin typeface="+mn-lt"/>
            </a:endParaRPr>
          </a:p>
        </p:txBody>
      </p:sp>
      <p:sp>
        <p:nvSpPr>
          <p:cNvPr id="3" name="Content Placeholder 2"/>
          <p:cNvSpPr>
            <a:spLocks noGrp="1"/>
          </p:cNvSpPr>
          <p:nvPr>
            <p:ph sz="quarter" idx="10"/>
          </p:nvPr>
        </p:nvSpPr>
        <p:spPr>
          <a:xfrm>
            <a:off x="457200" y="1143359"/>
            <a:ext cx="8686800" cy="4858558"/>
          </a:xfrm>
        </p:spPr>
        <p:txBody>
          <a:bodyPr>
            <a:normAutofit lnSpcReduction="10000"/>
          </a:bodyPr>
          <a:lstStyle/>
          <a:p>
            <a:pPr marL="0" indent="0">
              <a:buNone/>
            </a:pPr>
            <a:r>
              <a:rPr lang="en-CA" sz="3200" dirty="0" smtClean="0">
                <a:solidFill>
                  <a:schemeClr val="bg1"/>
                </a:solidFill>
                <a:latin typeface="+mn-lt"/>
              </a:rPr>
              <a:t>1</a:t>
            </a:r>
            <a:r>
              <a:rPr lang="en-CA" sz="3200" dirty="0">
                <a:solidFill>
                  <a:schemeClr val="bg1"/>
                </a:solidFill>
                <a:latin typeface="+mn-lt"/>
              </a:rPr>
              <a:t>. Please create an account at </a:t>
            </a:r>
            <a:r>
              <a:rPr lang="en-CA" sz="3200" dirty="0">
                <a:solidFill>
                  <a:schemeClr val="bg1"/>
                </a:solidFill>
                <a:latin typeface="+mn-lt"/>
                <a:hlinkClick r:id="rId2"/>
              </a:rPr>
              <a:t>http://cms.ubc.ca/</a:t>
            </a:r>
            <a:r>
              <a:rPr lang="en-CA" sz="3200" dirty="0">
                <a:solidFill>
                  <a:schemeClr val="bg1"/>
                </a:solidFill>
                <a:latin typeface="+mn-lt"/>
              </a:rPr>
              <a:t> using your CWL.</a:t>
            </a:r>
          </a:p>
          <a:p>
            <a:pPr marL="0" indent="0">
              <a:buNone/>
            </a:pPr>
            <a:r>
              <a:rPr lang="en-CA" sz="3200" dirty="0">
                <a:solidFill>
                  <a:schemeClr val="bg1"/>
                </a:solidFill>
                <a:latin typeface="+mn-lt"/>
              </a:rPr>
              <a:t>2. Once you create an account and sign in at </a:t>
            </a:r>
            <a:r>
              <a:rPr lang="en-CA" sz="3200" dirty="0">
                <a:solidFill>
                  <a:schemeClr val="bg1"/>
                </a:solidFill>
                <a:latin typeface="+mn-lt"/>
                <a:hlinkClick r:id="rId2"/>
              </a:rPr>
              <a:t>http://cms.ubc.ca/</a:t>
            </a:r>
            <a:r>
              <a:rPr lang="en-CA" sz="3200" dirty="0">
                <a:solidFill>
                  <a:schemeClr val="bg1"/>
                </a:solidFill>
                <a:latin typeface="+mn-lt"/>
              </a:rPr>
              <a:t> you can click your name in the top right. Half way down the following page will be your </a:t>
            </a:r>
            <a:r>
              <a:rPr lang="en-CA" sz="3200" dirty="0" err="1">
                <a:solidFill>
                  <a:schemeClr val="bg1"/>
                </a:solidFill>
                <a:latin typeface="+mn-lt"/>
              </a:rPr>
              <a:t>WordPress</a:t>
            </a:r>
            <a:r>
              <a:rPr lang="en-CA" sz="3200" dirty="0">
                <a:solidFill>
                  <a:schemeClr val="bg1"/>
                </a:solidFill>
                <a:latin typeface="+mn-lt"/>
              </a:rPr>
              <a:t> email address.</a:t>
            </a:r>
          </a:p>
          <a:p>
            <a:pPr marL="0" indent="0">
              <a:buNone/>
            </a:pPr>
            <a:r>
              <a:rPr lang="en-CA" sz="3200" dirty="0">
                <a:solidFill>
                  <a:schemeClr val="bg1"/>
                </a:solidFill>
                <a:latin typeface="+mn-lt"/>
              </a:rPr>
              <a:t>3. Send me your </a:t>
            </a:r>
            <a:r>
              <a:rPr lang="en-CA" sz="3200" dirty="0" err="1">
                <a:solidFill>
                  <a:schemeClr val="bg1"/>
                </a:solidFill>
                <a:latin typeface="+mn-lt"/>
              </a:rPr>
              <a:t>WordPress</a:t>
            </a:r>
            <a:r>
              <a:rPr lang="en-CA" sz="3200" dirty="0">
                <a:solidFill>
                  <a:schemeClr val="bg1"/>
                </a:solidFill>
                <a:latin typeface="+mn-lt"/>
              </a:rPr>
              <a:t> email address at </a:t>
            </a:r>
            <a:r>
              <a:rPr lang="en-CA" sz="3200" dirty="0" err="1">
                <a:solidFill>
                  <a:schemeClr val="bg1"/>
                </a:solidFill>
                <a:latin typeface="+mn-lt"/>
              </a:rPr>
              <a:t>jfestinger@telus.net</a:t>
            </a:r>
            <a:r>
              <a:rPr lang="en-CA" sz="3200" dirty="0">
                <a:solidFill>
                  <a:schemeClr val="bg1"/>
                </a:solidFill>
                <a:latin typeface="+mn-lt"/>
              </a:rPr>
              <a:t> or at </a:t>
            </a:r>
            <a:r>
              <a:rPr lang="en-CA" sz="3200" dirty="0" err="1">
                <a:solidFill>
                  <a:schemeClr val="bg1"/>
                </a:solidFill>
                <a:latin typeface="+mn-lt"/>
              </a:rPr>
              <a:t>jon@fblawstrategy.com</a:t>
            </a:r>
            <a:endParaRPr lang="en-CA" sz="3200" dirty="0">
              <a:solidFill>
                <a:schemeClr val="bg1"/>
              </a:solidFill>
              <a:latin typeface="+mn-lt"/>
            </a:endParaRPr>
          </a:p>
          <a:p>
            <a:pPr marL="0" indent="0">
              <a:buNone/>
            </a:pPr>
            <a:r>
              <a:rPr lang="en-CA" sz="3200" dirty="0">
                <a:solidFill>
                  <a:schemeClr val="bg1"/>
                </a:solidFill>
                <a:latin typeface="+mn-lt"/>
              </a:rPr>
              <a:t>4. Then, I will invite you to participate with authoring privileges via your </a:t>
            </a:r>
            <a:r>
              <a:rPr lang="en-CA" sz="3200" dirty="0" err="1">
                <a:solidFill>
                  <a:schemeClr val="bg1"/>
                </a:solidFill>
                <a:latin typeface="+mn-lt"/>
              </a:rPr>
              <a:t>WordPress</a:t>
            </a:r>
            <a:r>
              <a:rPr lang="en-CA" sz="3200" dirty="0">
                <a:solidFill>
                  <a:schemeClr val="bg1"/>
                </a:solidFill>
                <a:latin typeface="+mn-lt"/>
              </a:rPr>
              <a:t> email address.</a:t>
            </a:r>
          </a:p>
          <a:p>
            <a:pPr marL="0" indent="0">
              <a:buNone/>
            </a:pPr>
            <a:endParaRPr lang="en-US" dirty="0"/>
          </a:p>
        </p:txBody>
      </p:sp>
    </p:spTree>
    <p:extLst>
      <p:ext uri="{BB962C8B-B14F-4D97-AF65-F5344CB8AC3E}">
        <p14:creationId xmlns:p14="http://schemas.microsoft.com/office/powerpoint/2010/main" val="20325371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358715"/>
            <a:ext cx="8451717" cy="5574624"/>
          </a:xfrm>
        </p:spPr>
        <p:txBody>
          <a:bodyPr>
            <a:normAutofit fontScale="92500"/>
          </a:bodyPr>
          <a:lstStyle/>
          <a:p>
            <a:pPr marL="0" indent="0">
              <a:buNone/>
            </a:pPr>
            <a:r>
              <a:rPr lang="en-CA" sz="3500" b="1" dirty="0">
                <a:solidFill>
                  <a:schemeClr val="bg1"/>
                </a:solidFill>
              </a:rPr>
              <a:t>(f)</a:t>
            </a:r>
            <a:r>
              <a:rPr lang="en-CA" sz="3500" dirty="0">
                <a:solidFill>
                  <a:schemeClr val="bg1"/>
                </a:solidFill>
              </a:rPr>
              <a:t> to foster increased </a:t>
            </a:r>
            <a:r>
              <a:rPr lang="en-CA" sz="3500" dirty="0">
                <a:solidFill>
                  <a:srgbClr val="FFFF00"/>
                </a:solidFill>
              </a:rPr>
              <a:t>reliance on market forces</a:t>
            </a:r>
            <a:r>
              <a:rPr lang="en-CA" sz="3500" dirty="0">
                <a:solidFill>
                  <a:schemeClr val="bg1"/>
                </a:solidFill>
              </a:rPr>
              <a:t> for the provision of telecommunications services and to ensure that regulation, where required, is efficient and effective;</a:t>
            </a:r>
          </a:p>
          <a:p>
            <a:pPr marL="0" indent="0">
              <a:buNone/>
            </a:pPr>
            <a:r>
              <a:rPr lang="en-CA" sz="3500" b="1" dirty="0">
                <a:solidFill>
                  <a:schemeClr val="bg1"/>
                </a:solidFill>
              </a:rPr>
              <a:t>(g)</a:t>
            </a:r>
            <a:r>
              <a:rPr lang="en-CA" sz="3500" dirty="0">
                <a:solidFill>
                  <a:schemeClr val="bg1"/>
                </a:solidFill>
              </a:rPr>
              <a:t> to stimulate research and development in Canada in the field of telecommunications and to encourage innovation in the provision of telecommunications services;</a:t>
            </a:r>
          </a:p>
          <a:p>
            <a:pPr marL="0" indent="0">
              <a:buNone/>
            </a:pPr>
            <a:r>
              <a:rPr lang="en-CA" sz="3500" b="1" dirty="0">
                <a:solidFill>
                  <a:schemeClr val="bg1"/>
                </a:solidFill>
              </a:rPr>
              <a:t>(h)</a:t>
            </a:r>
            <a:r>
              <a:rPr lang="en-CA" sz="3500" dirty="0">
                <a:solidFill>
                  <a:schemeClr val="bg1"/>
                </a:solidFill>
              </a:rPr>
              <a:t> to </a:t>
            </a:r>
            <a:r>
              <a:rPr lang="en-CA" sz="3500" dirty="0">
                <a:solidFill>
                  <a:srgbClr val="FFFF00"/>
                </a:solidFill>
              </a:rPr>
              <a:t>respond to the economic and social requirements of users </a:t>
            </a:r>
            <a:r>
              <a:rPr lang="en-CA" sz="3500" dirty="0">
                <a:solidFill>
                  <a:schemeClr val="bg1"/>
                </a:solidFill>
              </a:rPr>
              <a:t>of telecommunications services; and</a:t>
            </a:r>
          </a:p>
          <a:p>
            <a:pPr marL="0" indent="0">
              <a:buNone/>
            </a:pPr>
            <a:r>
              <a:rPr lang="en-CA" sz="3500" b="1" dirty="0">
                <a:solidFill>
                  <a:schemeClr val="bg1"/>
                </a:solidFill>
              </a:rPr>
              <a:t>(</a:t>
            </a:r>
            <a:r>
              <a:rPr lang="en-CA" sz="3500" b="1" dirty="0" err="1">
                <a:solidFill>
                  <a:schemeClr val="bg1"/>
                </a:solidFill>
              </a:rPr>
              <a:t>i</a:t>
            </a:r>
            <a:r>
              <a:rPr lang="en-CA" sz="3500" b="1" dirty="0">
                <a:solidFill>
                  <a:schemeClr val="bg1"/>
                </a:solidFill>
              </a:rPr>
              <a:t>)</a:t>
            </a:r>
            <a:r>
              <a:rPr lang="en-CA" sz="3500" dirty="0">
                <a:solidFill>
                  <a:schemeClr val="bg1"/>
                </a:solidFill>
              </a:rPr>
              <a:t> </a:t>
            </a:r>
            <a:r>
              <a:rPr lang="en-CA" sz="3500" dirty="0">
                <a:solidFill>
                  <a:srgbClr val="FFFF00"/>
                </a:solidFill>
              </a:rPr>
              <a:t>to contribute to the protection of the privacy of persons</a:t>
            </a:r>
            <a:r>
              <a:rPr lang="en-CA" sz="3500" dirty="0">
                <a:solidFill>
                  <a:schemeClr val="bg1"/>
                </a:solidFill>
              </a:rPr>
              <a:t>.</a:t>
            </a:r>
          </a:p>
          <a:p>
            <a:pPr marL="0" indent="0">
              <a:buNone/>
            </a:pPr>
            <a:endParaRPr lang="en-US" dirty="0"/>
          </a:p>
        </p:txBody>
      </p:sp>
    </p:spTree>
    <p:extLst>
      <p:ext uri="{BB962C8B-B14F-4D97-AF65-F5344CB8AC3E}">
        <p14:creationId xmlns:p14="http://schemas.microsoft.com/office/powerpoint/2010/main" val="59918507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9-28 at 11.17.53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428" r="-900"/>
          <a:stretch/>
        </p:blipFill>
        <p:spPr>
          <a:xfrm>
            <a:off x="1213908" y="261435"/>
            <a:ext cx="6686425" cy="5240612"/>
          </a:xfrm>
        </p:spPr>
      </p:pic>
      <p:sp>
        <p:nvSpPr>
          <p:cNvPr id="5" name="TextBox 4"/>
          <p:cNvSpPr txBox="1"/>
          <p:nvPr/>
        </p:nvSpPr>
        <p:spPr>
          <a:xfrm>
            <a:off x="690994" y="5550304"/>
            <a:ext cx="7967746" cy="461665"/>
          </a:xfrm>
          <a:prstGeom prst="rect">
            <a:avLst/>
          </a:prstGeom>
          <a:noFill/>
        </p:spPr>
        <p:txBody>
          <a:bodyPr wrap="none" rtlCol="0">
            <a:spAutoFit/>
          </a:bodyPr>
          <a:lstStyle/>
          <a:p>
            <a:r>
              <a:rPr lang="en-US" sz="2400" dirty="0">
                <a:hlinkClick r:id="rId3"/>
              </a:rPr>
              <a:t>https://www.ic.gc.ca/eic/site/smt-gst.nsf/eng/sf09920.</a:t>
            </a:r>
            <a:r>
              <a:rPr lang="en-US" sz="2400" dirty="0" smtClean="0">
                <a:hlinkClick r:id="rId3"/>
              </a:rPr>
              <a:t>html</a:t>
            </a:r>
            <a:r>
              <a:rPr lang="en-US" sz="2400" dirty="0" smtClean="0"/>
              <a:t> </a:t>
            </a:r>
            <a:endParaRPr lang="en-US" sz="2400" dirty="0"/>
          </a:p>
        </p:txBody>
      </p:sp>
    </p:spTree>
    <p:extLst>
      <p:ext uri="{BB962C8B-B14F-4D97-AF65-F5344CB8AC3E}">
        <p14:creationId xmlns:p14="http://schemas.microsoft.com/office/powerpoint/2010/main" val="95266751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9-28 at 11.21.15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671" r="-183"/>
          <a:stretch/>
        </p:blipFill>
        <p:spPr>
          <a:xfrm>
            <a:off x="840397" y="560218"/>
            <a:ext cx="7507177" cy="5165916"/>
          </a:xfrm>
        </p:spPr>
      </p:pic>
    </p:spTree>
    <p:extLst>
      <p:ext uri="{BB962C8B-B14F-4D97-AF65-F5344CB8AC3E}">
        <p14:creationId xmlns:p14="http://schemas.microsoft.com/office/powerpoint/2010/main" val="199231941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560218"/>
            <a:ext cx="8509882" cy="4587024"/>
          </a:xfrm>
        </p:spPr>
        <p:txBody>
          <a:bodyPr>
            <a:normAutofit fontScale="92500"/>
          </a:bodyPr>
          <a:lstStyle/>
          <a:p>
            <a:pPr marL="0" indent="0">
              <a:buNone/>
            </a:pPr>
            <a:r>
              <a:rPr lang="en-US" sz="8600" dirty="0" smtClean="0">
                <a:solidFill>
                  <a:schemeClr val="bg1"/>
                </a:solidFill>
                <a:latin typeface="+mn-lt"/>
              </a:rPr>
              <a:t>In Telecom the issue seems to be </a:t>
            </a:r>
          </a:p>
          <a:p>
            <a:pPr marL="0" indent="0">
              <a:buNone/>
            </a:pPr>
            <a:r>
              <a:rPr lang="en-US" sz="9600" b="1" dirty="0" smtClean="0">
                <a:solidFill>
                  <a:srgbClr val="FF0000"/>
                </a:solidFill>
                <a:latin typeface="+mn-lt"/>
              </a:rPr>
              <a:t>SOVERIGNTY</a:t>
            </a:r>
            <a:r>
              <a:rPr lang="en-US" sz="9600" b="1" dirty="0" smtClean="0">
                <a:solidFill>
                  <a:srgbClr val="CCFFCC"/>
                </a:solidFill>
                <a:latin typeface="+mn-lt"/>
              </a:rPr>
              <a:t>/</a:t>
            </a:r>
            <a:r>
              <a:rPr lang="en-US" sz="9600" b="1" dirty="0" smtClean="0">
                <a:solidFill>
                  <a:schemeClr val="bg1"/>
                </a:solidFill>
                <a:latin typeface="+mn-lt"/>
              </a:rPr>
              <a:t>(</a:t>
            </a:r>
            <a:r>
              <a:rPr lang="en-US" sz="9600" b="1" dirty="0" smtClean="0">
                <a:solidFill>
                  <a:srgbClr val="FFFF00"/>
                </a:solidFill>
              </a:rPr>
              <a:t>OWNERSHIP</a:t>
            </a:r>
            <a:r>
              <a:rPr lang="en-US" sz="9600" b="1" dirty="0">
                <a:solidFill>
                  <a:srgbClr val="FFFFFF"/>
                </a:solidFill>
              </a:rPr>
              <a:t>)</a:t>
            </a:r>
            <a:endParaRPr lang="en-US" sz="9600" b="1" dirty="0">
              <a:solidFill>
                <a:srgbClr val="FFFFFF"/>
              </a:solidFill>
              <a:latin typeface="+mn-lt"/>
            </a:endParaRPr>
          </a:p>
        </p:txBody>
      </p:sp>
      <p:pic>
        <p:nvPicPr>
          <p:cNvPr id="4" name="Picture 3" descr="Flag_of_Canada.sv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62416" y="5231055"/>
            <a:ext cx="1768056" cy="884028"/>
          </a:xfrm>
          <a:prstGeom prst="rect">
            <a:avLst/>
          </a:prstGeom>
        </p:spPr>
      </p:pic>
    </p:spTree>
    <p:extLst>
      <p:ext uri="{BB962C8B-B14F-4D97-AF65-F5344CB8AC3E}">
        <p14:creationId xmlns:p14="http://schemas.microsoft.com/office/powerpoint/2010/main" val="134735026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9-28 at 11.29.29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1147" r="-1830"/>
          <a:stretch/>
        </p:blipFill>
        <p:spPr>
          <a:xfrm>
            <a:off x="383840" y="485522"/>
            <a:ext cx="8316772" cy="5371329"/>
          </a:xfrm>
        </p:spPr>
      </p:pic>
    </p:spTree>
    <p:extLst>
      <p:ext uri="{BB962C8B-B14F-4D97-AF65-F5344CB8AC3E}">
        <p14:creationId xmlns:p14="http://schemas.microsoft.com/office/powerpoint/2010/main" val="184836350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643" y="0"/>
            <a:ext cx="8033157" cy="765905"/>
          </a:xfrm>
        </p:spPr>
        <p:txBody>
          <a:bodyPr>
            <a:normAutofit fontScale="90000"/>
          </a:bodyPr>
          <a:lstStyle/>
          <a:p>
            <a:r>
              <a:rPr lang="en-US" sz="4800" b="1" dirty="0" smtClean="0">
                <a:solidFill>
                  <a:srgbClr val="FFFF00"/>
                </a:solidFill>
                <a:latin typeface="+mn-lt"/>
              </a:rPr>
              <a:t>Huh?</a:t>
            </a:r>
            <a:endParaRPr lang="en-US" sz="4800" b="1" dirty="0">
              <a:solidFill>
                <a:srgbClr val="FFFF00"/>
              </a:solidFill>
              <a:latin typeface="+mn-lt"/>
            </a:endParaRPr>
          </a:p>
        </p:txBody>
      </p:sp>
      <p:sp>
        <p:nvSpPr>
          <p:cNvPr id="3" name="Content Placeholder 2"/>
          <p:cNvSpPr>
            <a:spLocks noGrp="1"/>
          </p:cNvSpPr>
          <p:nvPr>
            <p:ph sz="quarter" idx="10"/>
          </p:nvPr>
        </p:nvSpPr>
        <p:spPr>
          <a:xfrm>
            <a:off x="457200" y="814380"/>
            <a:ext cx="8686800" cy="5603709"/>
          </a:xfrm>
        </p:spPr>
        <p:txBody>
          <a:bodyPr>
            <a:normAutofit/>
          </a:bodyPr>
          <a:lstStyle/>
          <a:p>
            <a:pPr marL="0" indent="0">
              <a:buNone/>
            </a:pPr>
            <a:r>
              <a:rPr lang="en-CA" sz="2800" dirty="0">
                <a:solidFill>
                  <a:srgbClr val="CCFFCC"/>
                </a:solidFill>
              </a:rPr>
              <a:t>Broadcasting Policy for </a:t>
            </a:r>
            <a:r>
              <a:rPr lang="en-CA" sz="2800" dirty="0" smtClean="0">
                <a:solidFill>
                  <a:srgbClr val="CCFFCC"/>
                </a:solidFill>
              </a:rPr>
              <a:t>Canada</a:t>
            </a:r>
            <a:endParaRPr lang="en-CA" sz="2800" dirty="0">
              <a:solidFill>
                <a:srgbClr val="CCFFCC"/>
              </a:solidFill>
            </a:endParaRPr>
          </a:p>
          <a:p>
            <a:pPr marL="0" indent="0">
              <a:buNone/>
            </a:pPr>
            <a:r>
              <a:rPr lang="en-CA" sz="2800" b="1" dirty="0">
                <a:solidFill>
                  <a:srgbClr val="FF0000"/>
                </a:solidFill>
              </a:rPr>
              <a:t>3</a:t>
            </a:r>
            <a:r>
              <a:rPr lang="en-CA" sz="2800" dirty="0">
                <a:solidFill>
                  <a:srgbClr val="FFFFFF"/>
                </a:solidFill>
              </a:rPr>
              <a:t> </a:t>
            </a:r>
            <a:r>
              <a:rPr lang="en-CA" sz="2800" b="1" dirty="0">
                <a:solidFill>
                  <a:srgbClr val="FFFFFF"/>
                </a:solidFill>
              </a:rPr>
              <a:t>(1)</a:t>
            </a:r>
            <a:r>
              <a:rPr lang="en-CA" sz="2800" dirty="0">
                <a:solidFill>
                  <a:srgbClr val="FFFFFF"/>
                </a:solidFill>
              </a:rPr>
              <a:t> It is hereby declared as the broadcasting policy for Canada that</a:t>
            </a:r>
          </a:p>
          <a:p>
            <a:pPr marL="400050" lvl="1" indent="0">
              <a:buNone/>
            </a:pPr>
            <a:r>
              <a:rPr lang="en-CA" sz="2800" b="1" dirty="0">
                <a:solidFill>
                  <a:srgbClr val="FFFFFF"/>
                </a:solidFill>
              </a:rPr>
              <a:t>(a)</a:t>
            </a:r>
            <a:r>
              <a:rPr lang="en-CA" sz="2800" dirty="0">
                <a:solidFill>
                  <a:srgbClr val="FFFFFF"/>
                </a:solidFill>
              </a:rPr>
              <a:t> the Canadian broadcasting system shall be effectively owned and </a:t>
            </a:r>
            <a:r>
              <a:rPr lang="en-CA" sz="2800" dirty="0">
                <a:solidFill>
                  <a:srgbClr val="FFFF00"/>
                </a:solidFill>
              </a:rPr>
              <a:t>controlled by Canadians</a:t>
            </a:r>
            <a:r>
              <a:rPr lang="en-CA" sz="2800" dirty="0">
                <a:solidFill>
                  <a:srgbClr val="FFFFFF"/>
                </a:solidFill>
              </a:rPr>
              <a:t>;</a:t>
            </a:r>
          </a:p>
          <a:p>
            <a:pPr marL="400050" lvl="1" indent="0">
              <a:buNone/>
            </a:pPr>
            <a:r>
              <a:rPr lang="en-CA" sz="2800" b="1" dirty="0">
                <a:solidFill>
                  <a:srgbClr val="FFFFFF"/>
                </a:solidFill>
              </a:rPr>
              <a:t>(b)</a:t>
            </a:r>
            <a:r>
              <a:rPr lang="en-CA" sz="2800" dirty="0">
                <a:solidFill>
                  <a:srgbClr val="FFFFFF"/>
                </a:solidFill>
              </a:rPr>
              <a:t> the Canadian broadcasting system, operating primarily in the English and French languages and comprising public, private and community elements, makes use of radio frequencies that are public property and </a:t>
            </a:r>
            <a:r>
              <a:rPr lang="en-CA" sz="2800" dirty="0">
                <a:solidFill>
                  <a:srgbClr val="CCFFCC"/>
                </a:solidFill>
              </a:rPr>
              <a:t>provides, through its programming, a public service essential to the maintenance and enhancement of national identity and cultural sovereignty</a:t>
            </a:r>
            <a:r>
              <a:rPr lang="en-CA" sz="2800" dirty="0">
                <a:solidFill>
                  <a:srgbClr val="FFFFFF"/>
                </a:solidFill>
              </a:rPr>
              <a:t>;</a:t>
            </a:r>
          </a:p>
          <a:p>
            <a:pPr marL="0" indent="0">
              <a:buNone/>
            </a:pPr>
            <a:endParaRPr lang="en-US" dirty="0"/>
          </a:p>
        </p:txBody>
      </p:sp>
    </p:spTree>
    <p:extLst>
      <p:ext uri="{BB962C8B-B14F-4D97-AF65-F5344CB8AC3E}">
        <p14:creationId xmlns:p14="http://schemas.microsoft.com/office/powerpoint/2010/main" val="209440745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06636" y="67865"/>
            <a:ext cx="9037364" cy="6359919"/>
          </a:xfrm>
        </p:spPr>
        <p:txBody>
          <a:bodyPr>
            <a:normAutofit/>
          </a:bodyPr>
          <a:lstStyle/>
          <a:p>
            <a:pPr marL="0" indent="0">
              <a:buNone/>
            </a:pPr>
            <a:r>
              <a:rPr lang="en-CA" b="1" dirty="0">
                <a:solidFill>
                  <a:schemeClr val="bg1"/>
                </a:solidFill>
              </a:rPr>
              <a:t>(c)</a:t>
            </a:r>
            <a:r>
              <a:rPr lang="en-CA" dirty="0">
                <a:solidFill>
                  <a:schemeClr val="bg1"/>
                </a:solidFill>
              </a:rPr>
              <a:t> </a:t>
            </a:r>
            <a:r>
              <a:rPr lang="en-CA" dirty="0">
                <a:solidFill>
                  <a:srgbClr val="FFFF00"/>
                </a:solidFill>
              </a:rPr>
              <a:t>English and French language broadcasting</a:t>
            </a:r>
            <a:r>
              <a:rPr lang="en-CA" dirty="0">
                <a:solidFill>
                  <a:schemeClr val="bg1"/>
                </a:solidFill>
              </a:rPr>
              <a:t>, while sharing common aspects, operate under different conditions and </a:t>
            </a:r>
            <a:r>
              <a:rPr lang="en-CA" dirty="0">
                <a:solidFill>
                  <a:srgbClr val="FFFF00"/>
                </a:solidFill>
              </a:rPr>
              <a:t>may have different requirements</a:t>
            </a:r>
            <a:r>
              <a:rPr lang="en-CA" dirty="0" smtClean="0">
                <a:solidFill>
                  <a:schemeClr val="bg1"/>
                </a:solidFill>
              </a:rPr>
              <a:t>;</a:t>
            </a:r>
          </a:p>
          <a:p>
            <a:pPr marL="0" indent="0">
              <a:buNone/>
            </a:pPr>
            <a:r>
              <a:rPr lang="en-CA" b="1" dirty="0">
                <a:solidFill>
                  <a:schemeClr val="bg1"/>
                </a:solidFill>
              </a:rPr>
              <a:t>(d)</a:t>
            </a:r>
            <a:r>
              <a:rPr lang="en-CA" dirty="0">
                <a:solidFill>
                  <a:schemeClr val="bg1"/>
                </a:solidFill>
              </a:rPr>
              <a:t> the Canadian </a:t>
            </a:r>
            <a:r>
              <a:rPr lang="en-CA" dirty="0">
                <a:solidFill>
                  <a:srgbClr val="CCFFCC"/>
                </a:solidFill>
              </a:rPr>
              <a:t>broadcasting system should</a:t>
            </a:r>
          </a:p>
          <a:p>
            <a:pPr marL="400050" lvl="1" indent="0">
              <a:buNone/>
            </a:pPr>
            <a:r>
              <a:rPr lang="en-CA" b="1" dirty="0">
                <a:solidFill>
                  <a:schemeClr val="bg1"/>
                </a:solidFill>
              </a:rPr>
              <a:t>(</a:t>
            </a:r>
            <a:r>
              <a:rPr lang="en-CA" b="1" dirty="0" err="1">
                <a:solidFill>
                  <a:schemeClr val="bg1"/>
                </a:solidFill>
              </a:rPr>
              <a:t>i</a:t>
            </a:r>
            <a:r>
              <a:rPr lang="en-CA" b="1" dirty="0">
                <a:solidFill>
                  <a:schemeClr val="bg1"/>
                </a:solidFill>
              </a:rPr>
              <a:t>)</a:t>
            </a:r>
            <a:r>
              <a:rPr lang="en-CA" dirty="0">
                <a:solidFill>
                  <a:schemeClr val="bg1"/>
                </a:solidFill>
              </a:rPr>
              <a:t> serve </a:t>
            </a:r>
            <a:r>
              <a:rPr lang="en-CA" dirty="0">
                <a:solidFill>
                  <a:srgbClr val="CCFFCC"/>
                </a:solidFill>
              </a:rPr>
              <a:t>to safeguard, enrich and strengthen the cultural, political, social and economic fabric of Canada</a:t>
            </a:r>
            <a:r>
              <a:rPr lang="en-CA" dirty="0">
                <a:solidFill>
                  <a:schemeClr val="bg1"/>
                </a:solidFill>
              </a:rPr>
              <a:t>,</a:t>
            </a:r>
          </a:p>
          <a:p>
            <a:pPr marL="400050" lvl="1" indent="0">
              <a:buNone/>
            </a:pPr>
            <a:r>
              <a:rPr lang="en-CA" b="1" dirty="0">
                <a:solidFill>
                  <a:schemeClr val="bg1"/>
                </a:solidFill>
              </a:rPr>
              <a:t>(ii)</a:t>
            </a:r>
            <a:r>
              <a:rPr lang="en-CA" dirty="0">
                <a:solidFill>
                  <a:schemeClr val="bg1"/>
                </a:solidFill>
              </a:rPr>
              <a:t> </a:t>
            </a:r>
            <a:r>
              <a:rPr lang="en-CA" dirty="0">
                <a:solidFill>
                  <a:srgbClr val="FFFF00"/>
                </a:solidFill>
              </a:rPr>
              <a:t>encourage the development of Canadian expression by providing a wide range of programming that reflects Canadian attitudes, opinions, ideas, values and artistic creativity</a:t>
            </a:r>
            <a:r>
              <a:rPr lang="en-CA" dirty="0">
                <a:solidFill>
                  <a:schemeClr val="bg1"/>
                </a:solidFill>
              </a:rPr>
              <a:t>, by displaying Canadian talent in entertainment programming and by offering information and analysis concerning Canada and other countries from a Canadian point of view,</a:t>
            </a:r>
          </a:p>
          <a:p>
            <a:pPr marL="400050" lvl="1" indent="0">
              <a:buNone/>
            </a:pPr>
            <a:r>
              <a:rPr lang="en-CA" b="1" dirty="0">
                <a:solidFill>
                  <a:schemeClr val="bg1"/>
                </a:solidFill>
              </a:rPr>
              <a:t>(iii)</a:t>
            </a:r>
            <a:r>
              <a:rPr lang="en-CA" dirty="0">
                <a:solidFill>
                  <a:schemeClr val="bg1"/>
                </a:solidFill>
              </a:rPr>
              <a:t> through its programming and the employment opportunities arising out of its operations, serve the needs and interests, and reflect the circumstances and aspirations, of Canadian men, women and children, including equal rights, the linguistic duality and multicultural and multiracial nature of Canadian society and the special place of aboriginal peoples within that society, and</a:t>
            </a:r>
          </a:p>
          <a:p>
            <a:pPr marL="400050" lvl="1" indent="0">
              <a:buNone/>
            </a:pPr>
            <a:r>
              <a:rPr lang="en-CA" b="1" dirty="0">
                <a:solidFill>
                  <a:schemeClr val="bg1"/>
                </a:solidFill>
              </a:rPr>
              <a:t>(iv)</a:t>
            </a:r>
            <a:r>
              <a:rPr lang="en-CA" dirty="0">
                <a:solidFill>
                  <a:schemeClr val="bg1"/>
                </a:solidFill>
              </a:rPr>
              <a:t> be readily adaptable to scientific and technological change;</a:t>
            </a:r>
          </a:p>
          <a:p>
            <a:pPr marL="0" indent="0">
              <a:buNone/>
            </a:pPr>
            <a:endParaRPr lang="en-CA" dirty="0"/>
          </a:p>
          <a:p>
            <a:pPr marL="0" indent="0">
              <a:buNone/>
            </a:pPr>
            <a:endParaRPr lang="en-US" dirty="0"/>
          </a:p>
        </p:txBody>
      </p:sp>
    </p:spTree>
    <p:extLst>
      <p:ext uri="{BB962C8B-B14F-4D97-AF65-F5344CB8AC3E}">
        <p14:creationId xmlns:p14="http://schemas.microsoft.com/office/powerpoint/2010/main" val="130158778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348989" y="213291"/>
            <a:ext cx="8795011" cy="5913948"/>
          </a:xfrm>
        </p:spPr>
        <p:txBody>
          <a:bodyPr>
            <a:normAutofit lnSpcReduction="10000"/>
          </a:bodyPr>
          <a:lstStyle/>
          <a:p>
            <a:pPr marL="0" indent="0">
              <a:lnSpc>
                <a:spcPct val="90000"/>
              </a:lnSpc>
              <a:buNone/>
            </a:pPr>
            <a:r>
              <a:rPr lang="en-CA" sz="3200" b="1" dirty="0">
                <a:solidFill>
                  <a:schemeClr val="bg1"/>
                </a:solidFill>
              </a:rPr>
              <a:t>(e)</a:t>
            </a:r>
            <a:r>
              <a:rPr lang="en-CA" sz="3200" dirty="0">
                <a:solidFill>
                  <a:schemeClr val="bg1"/>
                </a:solidFill>
              </a:rPr>
              <a:t> </a:t>
            </a:r>
            <a:r>
              <a:rPr lang="en-CA" sz="3200" dirty="0">
                <a:solidFill>
                  <a:srgbClr val="FFFF00"/>
                </a:solidFill>
              </a:rPr>
              <a:t>each element of the Canadian broadcasting system shall contribute in an appropriate </a:t>
            </a:r>
            <a:r>
              <a:rPr lang="en-CA" sz="3200" dirty="0">
                <a:solidFill>
                  <a:schemeClr val="bg1"/>
                </a:solidFill>
              </a:rPr>
              <a:t>manner to the creation and presentation of Canadian programming;</a:t>
            </a:r>
          </a:p>
          <a:p>
            <a:pPr marL="0" indent="0">
              <a:lnSpc>
                <a:spcPct val="90000"/>
              </a:lnSpc>
              <a:buNone/>
            </a:pPr>
            <a:r>
              <a:rPr lang="en-CA" sz="3200" b="1" dirty="0">
                <a:solidFill>
                  <a:schemeClr val="bg1"/>
                </a:solidFill>
              </a:rPr>
              <a:t>(f)</a:t>
            </a:r>
            <a:r>
              <a:rPr lang="en-CA" sz="3200" dirty="0">
                <a:solidFill>
                  <a:schemeClr val="bg1"/>
                </a:solidFill>
              </a:rPr>
              <a:t> </a:t>
            </a:r>
            <a:r>
              <a:rPr lang="en-CA" sz="3200" dirty="0">
                <a:solidFill>
                  <a:srgbClr val="CCFFCC"/>
                </a:solidFill>
              </a:rPr>
              <a:t>each broadcasting undertaking shall make maximum use, and in no case less than predominant use, of Canadian creative and other resources in the creation and presentation of programming</a:t>
            </a:r>
            <a:r>
              <a:rPr lang="en-CA" sz="3200" dirty="0">
                <a:solidFill>
                  <a:schemeClr val="bg1"/>
                </a:solidFill>
              </a:rPr>
              <a:t>, unless the nature of the service provided by the undertaking, such as specialized content or format or the use of languages other than French and English, renders that use impracticable, in which case the undertaking shall make the greatest practicable use of those resources;</a:t>
            </a:r>
          </a:p>
          <a:p>
            <a:pPr marL="0" indent="0">
              <a:buNone/>
            </a:pPr>
            <a:endParaRPr lang="en-US" dirty="0"/>
          </a:p>
        </p:txBody>
      </p:sp>
    </p:spTree>
    <p:extLst>
      <p:ext uri="{BB962C8B-B14F-4D97-AF65-F5344CB8AC3E}">
        <p14:creationId xmlns:p14="http://schemas.microsoft.com/office/powerpoint/2010/main" val="151750776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00"/>
                </a:solidFill>
              </a:rPr>
              <a:t>The News?</a:t>
            </a:r>
            <a:endParaRPr lang="en-US" b="1" dirty="0">
              <a:solidFill>
                <a:srgbClr val="FFFF00"/>
              </a:solidFill>
            </a:endParaRPr>
          </a:p>
        </p:txBody>
      </p:sp>
      <p:sp>
        <p:nvSpPr>
          <p:cNvPr id="3" name="Content Placeholder 2"/>
          <p:cNvSpPr>
            <a:spLocks noGrp="1"/>
          </p:cNvSpPr>
          <p:nvPr>
            <p:ph sz="quarter" idx="10"/>
          </p:nvPr>
        </p:nvSpPr>
        <p:spPr/>
        <p:txBody>
          <a:bodyPr/>
          <a:lstStyle/>
          <a:p>
            <a:pPr marL="0" indent="0">
              <a:buNone/>
            </a:pPr>
            <a:r>
              <a:rPr lang="en-CA" sz="3600" b="1" dirty="0">
                <a:solidFill>
                  <a:schemeClr val="bg1"/>
                </a:solidFill>
              </a:rPr>
              <a:t>(g)</a:t>
            </a:r>
            <a:r>
              <a:rPr lang="en-CA" sz="3600" dirty="0">
                <a:solidFill>
                  <a:schemeClr val="bg1"/>
                </a:solidFill>
              </a:rPr>
              <a:t> the programming originated by broadcasting undertakings should be of </a:t>
            </a:r>
            <a:r>
              <a:rPr lang="en-CA" sz="3600" dirty="0">
                <a:solidFill>
                  <a:srgbClr val="CCFFCC"/>
                </a:solidFill>
              </a:rPr>
              <a:t>high standard</a:t>
            </a:r>
            <a:r>
              <a:rPr lang="en-CA" sz="3600" dirty="0">
                <a:solidFill>
                  <a:schemeClr val="bg1"/>
                </a:solidFill>
              </a:rPr>
              <a:t>;</a:t>
            </a:r>
          </a:p>
          <a:p>
            <a:pPr marL="0" indent="0">
              <a:buNone/>
            </a:pPr>
            <a:r>
              <a:rPr lang="en-CA" sz="3600" b="1" dirty="0">
                <a:solidFill>
                  <a:schemeClr val="bg1"/>
                </a:solidFill>
              </a:rPr>
              <a:t>(h)</a:t>
            </a:r>
            <a:r>
              <a:rPr lang="en-CA" sz="3600" dirty="0">
                <a:solidFill>
                  <a:schemeClr val="bg1"/>
                </a:solidFill>
              </a:rPr>
              <a:t> all persons who are licensed to carry on broadcasting undertakings have a </a:t>
            </a:r>
            <a:r>
              <a:rPr lang="en-CA" sz="3600" dirty="0">
                <a:solidFill>
                  <a:srgbClr val="CCFFCC"/>
                </a:solidFill>
              </a:rPr>
              <a:t>responsibility for the programs they broadcast</a:t>
            </a:r>
            <a:r>
              <a:rPr lang="en-CA" sz="3600" dirty="0">
                <a:solidFill>
                  <a:schemeClr val="bg1"/>
                </a:solidFill>
              </a:rPr>
              <a:t>;</a:t>
            </a:r>
          </a:p>
          <a:p>
            <a:pPr marL="0" indent="0">
              <a:buNone/>
            </a:pPr>
            <a:endParaRPr lang="en-US" dirty="0"/>
          </a:p>
        </p:txBody>
      </p:sp>
    </p:spTree>
    <p:extLst>
      <p:ext uri="{BB962C8B-B14F-4D97-AF65-F5344CB8AC3E}">
        <p14:creationId xmlns:p14="http://schemas.microsoft.com/office/powerpoint/2010/main" val="123724819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5905"/>
          </a:xfrm>
        </p:spPr>
        <p:txBody>
          <a:bodyPr/>
          <a:lstStyle/>
          <a:p>
            <a:r>
              <a:rPr lang="en-US" b="1" dirty="0" smtClean="0">
                <a:solidFill>
                  <a:schemeClr val="bg1"/>
                </a:solidFill>
              </a:rPr>
              <a:t>The </a:t>
            </a:r>
            <a:r>
              <a:rPr lang="en-US" b="1" dirty="0" smtClean="0">
                <a:solidFill>
                  <a:srgbClr val="FF0000"/>
                </a:solidFill>
              </a:rPr>
              <a:t>CBC</a:t>
            </a:r>
            <a:endParaRPr lang="en-US" b="1" dirty="0">
              <a:solidFill>
                <a:srgbClr val="FF0000"/>
              </a:solidFill>
            </a:endParaRPr>
          </a:p>
        </p:txBody>
      </p:sp>
      <p:sp>
        <p:nvSpPr>
          <p:cNvPr id="3" name="Content Placeholder 2"/>
          <p:cNvSpPr>
            <a:spLocks noGrp="1"/>
          </p:cNvSpPr>
          <p:nvPr>
            <p:ph sz="quarter" idx="10"/>
          </p:nvPr>
        </p:nvSpPr>
        <p:spPr>
          <a:xfrm>
            <a:off x="457199" y="891939"/>
            <a:ext cx="8686801" cy="5060789"/>
          </a:xfrm>
        </p:spPr>
        <p:txBody>
          <a:bodyPr>
            <a:normAutofit/>
          </a:bodyPr>
          <a:lstStyle/>
          <a:p>
            <a:pPr marL="0" indent="0">
              <a:buNone/>
            </a:pPr>
            <a:r>
              <a:rPr lang="en-CA" sz="2800" b="1" dirty="0">
                <a:solidFill>
                  <a:srgbClr val="FFFFFF"/>
                </a:solidFill>
              </a:rPr>
              <a:t>(</a:t>
            </a:r>
            <a:r>
              <a:rPr lang="en-CA" sz="2800" b="1" dirty="0" err="1">
                <a:solidFill>
                  <a:srgbClr val="FFFFFF"/>
                </a:solidFill>
              </a:rPr>
              <a:t>i</a:t>
            </a:r>
            <a:r>
              <a:rPr lang="en-CA" sz="2800" b="1" dirty="0">
                <a:solidFill>
                  <a:srgbClr val="FFFFFF"/>
                </a:solidFill>
              </a:rPr>
              <a:t>)</a:t>
            </a:r>
            <a:r>
              <a:rPr lang="en-CA" sz="2800" dirty="0">
                <a:solidFill>
                  <a:srgbClr val="FFFFFF"/>
                </a:solidFill>
              </a:rPr>
              <a:t> the programming provided by the </a:t>
            </a:r>
            <a:r>
              <a:rPr lang="en-CA" sz="2800" dirty="0">
                <a:solidFill>
                  <a:srgbClr val="FFFF00"/>
                </a:solidFill>
              </a:rPr>
              <a:t>Canadian broadcasting system should</a:t>
            </a:r>
          </a:p>
          <a:p>
            <a:pPr marL="400050" lvl="1" indent="0">
              <a:buNone/>
            </a:pPr>
            <a:r>
              <a:rPr lang="en-CA" sz="2800" b="1" dirty="0">
                <a:solidFill>
                  <a:srgbClr val="FFFFFF"/>
                </a:solidFill>
              </a:rPr>
              <a:t>(</a:t>
            </a:r>
            <a:r>
              <a:rPr lang="en-CA" sz="2800" b="1" dirty="0" err="1">
                <a:solidFill>
                  <a:srgbClr val="FFFFFF"/>
                </a:solidFill>
              </a:rPr>
              <a:t>i</a:t>
            </a:r>
            <a:r>
              <a:rPr lang="en-CA" sz="2800" b="1" dirty="0">
                <a:solidFill>
                  <a:srgbClr val="FFFFFF"/>
                </a:solidFill>
              </a:rPr>
              <a:t>)</a:t>
            </a:r>
            <a:r>
              <a:rPr lang="en-CA" sz="2800" dirty="0">
                <a:solidFill>
                  <a:srgbClr val="FFFFFF"/>
                </a:solidFill>
              </a:rPr>
              <a:t> be varied and comprehensive, providing a balance of information, enlightenment and entertainment for men, women and children of all ages, interests and tastes,</a:t>
            </a:r>
          </a:p>
          <a:p>
            <a:pPr marL="400050" lvl="1" indent="0">
              <a:buNone/>
            </a:pPr>
            <a:r>
              <a:rPr lang="en-CA" sz="2800" b="1" dirty="0">
                <a:solidFill>
                  <a:srgbClr val="FFFFFF"/>
                </a:solidFill>
              </a:rPr>
              <a:t>(ii)</a:t>
            </a:r>
            <a:r>
              <a:rPr lang="en-CA" sz="2800" dirty="0">
                <a:solidFill>
                  <a:srgbClr val="FFFFFF"/>
                </a:solidFill>
              </a:rPr>
              <a:t> </a:t>
            </a:r>
            <a:r>
              <a:rPr lang="en-CA" sz="2800" dirty="0">
                <a:solidFill>
                  <a:srgbClr val="FFFF00"/>
                </a:solidFill>
              </a:rPr>
              <a:t>be drawn from local, regional, national and international sources</a:t>
            </a:r>
            <a:r>
              <a:rPr lang="en-CA" sz="2800" dirty="0">
                <a:solidFill>
                  <a:srgbClr val="FFFFFF"/>
                </a:solidFill>
              </a:rPr>
              <a:t>,</a:t>
            </a:r>
          </a:p>
          <a:p>
            <a:pPr marL="400050" lvl="1" indent="0">
              <a:buNone/>
            </a:pPr>
            <a:r>
              <a:rPr lang="en-CA" sz="2800" b="1" dirty="0">
                <a:solidFill>
                  <a:srgbClr val="FFFFFF"/>
                </a:solidFill>
              </a:rPr>
              <a:t>(iii)</a:t>
            </a:r>
            <a:r>
              <a:rPr lang="en-CA" sz="2800" dirty="0">
                <a:solidFill>
                  <a:srgbClr val="FFFFFF"/>
                </a:solidFill>
              </a:rPr>
              <a:t> include educational and community programs,</a:t>
            </a:r>
          </a:p>
          <a:p>
            <a:pPr marL="400050" lvl="1" indent="0">
              <a:buNone/>
            </a:pPr>
            <a:r>
              <a:rPr lang="en-CA" sz="2800" b="1" dirty="0">
                <a:solidFill>
                  <a:srgbClr val="FFFFFF"/>
                </a:solidFill>
              </a:rPr>
              <a:t>(iv)</a:t>
            </a:r>
            <a:r>
              <a:rPr lang="en-CA" sz="2800" dirty="0">
                <a:solidFill>
                  <a:srgbClr val="FFFFFF"/>
                </a:solidFill>
              </a:rPr>
              <a:t> provide a reasonable opportunity for the public to be exposed to the expression of differing views on matters of public concern, and</a:t>
            </a:r>
          </a:p>
          <a:p>
            <a:pPr marL="400050" lvl="1" indent="0">
              <a:buNone/>
            </a:pPr>
            <a:r>
              <a:rPr lang="en-CA" sz="2800" b="1" dirty="0">
                <a:solidFill>
                  <a:srgbClr val="FFFFFF"/>
                </a:solidFill>
              </a:rPr>
              <a:t>(v)</a:t>
            </a:r>
            <a:r>
              <a:rPr lang="en-CA" sz="2800" dirty="0">
                <a:solidFill>
                  <a:srgbClr val="FFFFFF"/>
                </a:solidFill>
              </a:rPr>
              <a:t> include a significant contribution from the Canadian independent production sector;</a:t>
            </a:r>
          </a:p>
          <a:p>
            <a:pPr marL="0" indent="0">
              <a:buNone/>
            </a:pPr>
            <a:endParaRPr lang="en-US" dirty="0"/>
          </a:p>
        </p:txBody>
      </p:sp>
    </p:spTree>
    <p:extLst>
      <p:ext uri="{BB962C8B-B14F-4D97-AF65-F5344CB8AC3E}">
        <p14:creationId xmlns:p14="http://schemas.microsoft.com/office/powerpoint/2010/main" val="3462930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45325" y="1056904"/>
            <a:ext cx="8229600" cy="4170466"/>
          </a:xfrm>
        </p:spPr>
        <p:style>
          <a:lnRef idx="0">
            <a:schemeClr val="dk1"/>
          </a:lnRef>
          <a:fillRef idx="3">
            <a:schemeClr val="dk1"/>
          </a:fillRef>
          <a:effectRef idx="3">
            <a:schemeClr val="dk1"/>
          </a:effectRef>
          <a:fontRef idx="minor">
            <a:schemeClr val="lt1"/>
          </a:fontRef>
        </p:style>
        <p:txBody>
          <a:bodyP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9600" b="1" dirty="0" smtClean="0">
                <a:solidFill>
                  <a:srgbClr val="00B0F0"/>
                </a:solidFill>
              </a:rPr>
              <a:t>Presentation Groups</a:t>
            </a:r>
            <a:r>
              <a:rPr lang="en-US" sz="9600" b="1" dirty="0" smtClean="0">
                <a:solidFill>
                  <a:srgbClr val="FF0000"/>
                </a:solidFill>
              </a:rPr>
              <a:t>?</a:t>
            </a:r>
            <a:endParaRPr lang="en-US" sz="9600" b="1" dirty="0">
              <a:solidFill>
                <a:srgbClr val="FF0000"/>
              </a:solidFill>
            </a:endParaRPr>
          </a:p>
        </p:txBody>
      </p:sp>
    </p:spTree>
    <p:extLst>
      <p:ext uri="{BB962C8B-B14F-4D97-AF65-F5344CB8AC3E}">
        <p14:creationId xmlns:p14="http://schemas.microsoft.com/office/powerpoint/2010/main" val="18446035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sz="4400" b="1" dirty="0" smtClean="0">
                <a:solidFill>
                  <a:srgbClr val="FFFF00"/>
                </a:solidFill>
              </a:rPr>
              <a:t>Tie-breakers</a:t>
            </a:r>
            <a:r>
              <a:rPr lang="en-US" sz="4400" b="1" dirty="0" smtClean="0">
                <a:solidFill>
                  <a:srgbClr val="FF0000"/>
                </a:solidFill>
              </a:rPr>
              <a:t>???</a:t>
            </a:r>
            <a:endParaRPr lang="en-US" sz="4400" b="1" dirty="0">
              <a:solidFill>
                <a:srgbClr val="FF0000"/>
              </a:solidFill>
            </a:endParaRPr>
          </a:p>
        </p:txBody>
      </p:sp>
      <p:sp>
        <p:nvSpPr>
          <p:cNvPr id="3" name="Content Placeholder 2"/>
          <p:cNvSpPr>
            <a:spLocks noGrp="1"/>
          </p:cNvSpPr>
          <p:nvPr>
            <p:ph sz="quarter" idx="10"/>
          </p:nvPr>
        </p:nvSpPr>
        <p:spPr>
          <a:xfrm>
            <a:off x="457200" y="1015999"/>
            <a:ext cx="8686800" cy="5246969"/>
          </a:xfrm>
        </p:spPr>
        <p:txBody>
          <a:bodyPr>
            <a:normAutofit/>
          </a:bodyPr>
          <a:lstStyle/>
          <a:p>
            <a:pPr marL="0" indent="0">
              <a:buNone/>
            </a:pPr>
            <a:r>
              <a:rPr lang="en-CA" sz="2800" b="1" dirty="0">
                <a:solidFill>
                  <a:schemeClr val="bg1"/>
                </a:solidFill>
              </a:rPr>
              <a:t>(n)</a:t>
            </a:r>
            <a:r>
              <a:rPr lang="en-CA" sz="2800" dirty="0">
                <a:solidFill>
                  <a:schemeClr val="bg1"/>
                </a:solidFill>
              </a:rPr>
              <a:t> where any </a:t>
            </a:r>
            <a:r>
              <a:rPr lang="en-CA" sz="2800" dirty="0">
                <a:solidFill>
                  <a:srgbClr val="CCFFCC"/>
                </a:solidFill>
              </a:rPr>
              <a:t>conflict arises between the objectives of the Corporation</a:t>
            </a:r>
            <a:r>
              <a:rPr lang="en-CA" sz="2800" dirty="0">
                <a:solidFill>
                  <a:schemeClr val="bg1"/>
                </a:solidFill>
              </a:rPr>
              <a:t> set out in paragraphs (l) and (m) </a:t>
            </a:r>
            <a:r>
              <a:rPr lang="en-CA" sz="2800" dirty="0">
                <a:solidFill>
                  <a:srgbClr val="CCFFCC"/>
                </a:solidFill>
              </a:rPr>
              <a:t>and the interests of any other broadcasting undertaking</a:t>
            </a:r>
            <a:r>
              <a:rPr lang="en-CA" sz="2800" dirty="0">
                <a:solidFill>
                  <a:schemeClr val="bg1"/>
                </a:solidFill>
              </a:rPr>
              <a:t> of the Canadian broadcasting system, it shall be resolved in the public interest, and where the public interest would be equally served by resolving the conflict in favour of either, </a:t>
            </a:r>
            <a:r>
              <a:rPr lang="en-CA" sz="2800" dirty="0">
                <a:solidFill>
                  <a:srgbClr val="CCFFCC"/>
                </a:solidFill>
              </a:rPr>
              <a:t>it shall be resolved in favour of the objectives set out in paragraphs (l) and (m)</a:t>
            </a:r>
            <a:r>
              <a:rPr lang="en-CA" sz="2800" dirty="0" smtClean="0">
                <a:solidFill>
                  <a:schemeClr val="bg1"/>
                </a:solidFill>
              </a:rPr>
              <a:t>;</a:t>
            </a:r>
            <a:endParaRPr lang="en-CA" sz="2800" b="1" dirty="0">
              <a:solidFill>
                <a:schemeClr val="bg1"/>
              </a:solidFill>
            </a:endParaRPr>
          </a:p>
          <a:p>
            <a:pPr marL="0" indent="0">
              <a:buNone/>
            </a:pPr>
            <a:r>
              <a:rPr lang="en-CA" sz="2800" b="1" dirty="0" smtClean="0">
                <a:solidFill>
                  <a:schemeClr val="bg1"/>
                </a:solidFill>
              </a:rPr>
              <a:t>(</a:t>
            </a:r>
            <a:r>
              <a:rPr lang="en-CA" sz="2800" b="1" dirty="0">
                <a:solidFill>
                  <a:schemeClr val="bg1"/>
                </a:solidFill>
              </a:rPr>
              <a:t>2)</a:t>
            </a:r>
            <a:r>
              <a:rPr lang="en-CA" sz="2800" dirty="0">
                <a:solidFill>
                  <a:schemeClr val="bg1"/>
                </a:solidFill>
              </a:rPr>
              <a:t> It is further declared that the </a:t>
            </a:r>
            <a:r>
              <a:rPr lang="en-CA" sz="2800" dirty="0">
                <a:solidFill>
                  <a:srgbClr val="CCFFCC"/>
                </a:solidFill>
              </a:rPr>
              <a:t>Canadian broadcasting system constitutes a single system </a:t>
            </a:r>
            <a:r>
              <a:rPr lang="en-CA" sz="2800" dirty="0">
                <a:solidFill>
                  <a:schemeClr val="bg1"/>
                </a:solidFill>
              </a:rPr>
              <a:t>and that the objectives of the broadcasting policy set out in subsection (1) can best be achieved by providing for </a:t>
            </a:r>
            <a:r>
              <a:rPr lang="en-CA" sz="2800" dirty="0">
                <a:solidFill>
                  <a:srgbClr val="FFFF00"/>
                </a:solidFill>
              </a:rPr>
              <a:t>the regulation and supervision of the Canadian broadcasting system by a single independent public authority</a:t>
            </a:r>
            <a:r>
              <a:rPr lang="en-CA" sz="2800" dirty="0">
                <a:solidFill>
                  <a:schemeClr val="bg1"/>
                </a:solidFill>
              </a:rPr>
              <a:t>.</a:t>
            </a:r>
          </a:p>
          <a:p>
            <a:endParaRPr lang="en-US" dirty="0"/>
          </a:p>
        </p:txBody>
      </p:sp>
    </p:spTree>
    <p:extLst>
      <p:ext uri="{BB962C8B-B14F-4D97-AF65-F5344CB8AC3E}">
        <p14:creationId xmlns:p14="http://schemas.microsoft.com/office/powerpoint/2010/main" val="46707857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193900"/>
            <a:ext cx="8488373" cy="5221565"/>
          </a:xfrm>
        </p:spPr>
        <p:txBody>
          <a:bodyPr>
            <a:normAutofit fontScale="92500" lnSpcReduction="20000"/>
          </a:bodyPr>
          <a:lstStyle/>
          <a:p>
            <a:pPr marL="0" indent="0">
              <a:lnSpc>
                <a:spcPct val="90000"/>
              </a:lnSpc>
              <a:buNone/>
            </a:pPr>
            <a:r>
              <a:rPr lang="en-US" sz="9500" dirty="0" smtClean="0">
                <a:solidFill>
                  <a:schemeClr val="bg1"/>
                </a:solidFill>
                <a:latin typeface="+mn-lt"/>
              </a:rPr>
              <a:t>In Broadcasting the issue seems to be</a:t>
            </a:r>
          </a:p>
          <a:p>
            <a:pPr marL="0" indent="0">
              <a:lnSpc>
                <a:spcPct val="90000"/>
              </a:lnSpc>
              <a:buNone/>
            </a:pPr>
            <a:r>
              <a:rPr lang="en-US" sz="9500" b="1" dirty="0" smtClean="0">
                <a:solidFill>
                  <a:srgbClr val="FF0000"/>
                </a:solidFill>
                <a:latin typeface="+mn-lt"/>
              </a:rPr>
              <a:t>CULTURE </a:t>
            </a:r>
            <a:r>
              <a:rPr lang="en-US" sz="9500" b="1" dirty="0">
                <a:solidFill>
                  <a:schemeClr val="bg1"/>
                </a:solidFill>
              </a:rPr>
              <a:t>(</a:t>
            </a:r>
            <a:r>
              <a:rPr lang="en-US" sz="9500" b="1" dirty="0">
                <a:solidFill>
                  <a:srgbClr val="FFFF00"/>
                </a:solidFill>
              </a:rPr>
              <a:t>OWNERSHIP</a:t>
            </a:r>
            <a:r>
              <a:rPr lang="en-US" sz="9500" b="1" dirty="0">
                <a:solidFill>
                  <a:srgbClr val="FFFFFF"/>
                </a:solidFill>
              </a:rPr>
              <a:t>)</a:t>
            </a:r>
          </a:p>
          <a:p>
            <a:pPr marL="0" indent="0">
              <a:buNone/>
            </a:pPr>
            <a:endParaRPr lang="en-US" sz="9600" b="1" dirty="0" smtClean="0">
              <a:solidFill>
                <a:srgbClr val="FF0000"/>
              </a:solidFill>
              <a:latin typeface="+mn-lt"/>
            </a:endParaRPr>
          </a:p>
          <a:p>
            <a:pPr marL="0" indent="0">
              <a:buNone/>
            </a:pPr>
            <a:endParaRPr lang="en-US" sz="9600" b="1" dirty="0">
              <a:solidFill>
                <a:srgbClr val="FF0000"/>
              </a:solidFill>
              <a:latin typeface="+mn-lt"/>
            </a:endParaRPr>
          </a:p>
        </p:txBody>
      </p:sp>
      <p:pic>
        <p:nvPicPr>
          <p:cNvPr id="4" name="Picture 3" descr="Flag_of_Canada.sv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49675" y="5415465"/>
            <a:ext cx="1438015" cy="719008"/>
          </a:xfrm>
          <a:prstGeom prst="rect">
            <a:avLst/>
          </a:prstGeom>
        </p:spPr>
      </p:pic>
    </p:spTree>
    <p:extLst>
      <p:ext uri="{BB962C8B-B14F-4D97-AF65-F5344CB8AC3E}">
        <p14:creationId xmlns:p14="http://schemas.microsoft.com/office/powerpoint/2010/main" val="113689704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0"/>
            <a:ext cx="8471105" cy="1016000"/>
          </a:xfrm>
        </p:spPr>
        <p:txBody>
          <a:bodyPr>
            <a:normAutofit/>
          </a:bodyPr>
          <a:lstStyle/>
          <a:p>
            <a:r>
              <a:rPr lang="en-US" sz="4800" b="1" dirty="0" smtClean="0">
                <a:solidFill>
                  <a:srgbClr val="FFFF00"/>
                </a:solidFill>
              </a:rPr>
              <a:t>Does this sound </a:t>
            </a:r>
            <a:r>
              <a:rPr lang="en-US" sz="4800" b="1" dirty="0" smtClean="0">
                <a:solidFill>
                  <a:schemeClr val="bg1">
                    <a:lumMod val="65000"/>
                  </a:schemeClr>
                </a:solidFill>
              </a:rPr>
              <a:t>familiar</a:t>
            </a:r>
            <a:r>
              <a:rPr lang="en-US" sz="4800" b="1" dirty="0" smtClean="0">
                <a:solidFill>
                  <a:srgbClr val="FFFFFF"/>
                </a:solidFill>
              </a:rPr>
              <a:t>?</a:t>
            </a:r>
            <a:r>
              <a:rPr lang="en-US" sz="4800" b="1" dirty="0" smtClean="0">
                <a:solidFill>
                  <a:srgbClr val="CCFFCC"/>
                </a:solidFill>
              </a:rPr>
              <a:t>…</a:t>
            </a:r>
            <a:endParaRPr lang="en-US" sz="4800" b="1" dirty="0">
              <a:solidFill>
                <a:srgbClr val="CCFFCC"/>
              </a:solidFill>
            </a:endParaRPr>
          </a:p>
        </p:txBody>
      </p:sp>
      <p:sp>
        <p:nvSpPr>
          <p:cNvPr id="3" name="Content Placeholder 2"/>
          <p:cNvSpPr>
            <a:spLocks noGrp="1"/>
          </p:cNvSpPr>
          <p:nvPr>
            <p:ph sz="quarter" idx="10"/>
          </p:nvPr>
        </p:nvSpPr>
        <p:spPr>
          <a:xfrm>
            <a:off x="457200" y="1444555"/>
            <a:ext cx="8471105" cy="4601514"/>
          </a:xfrm>
        </p:spPr>
        <p:txBody>
          <a:bodyPr/>
          <a:lstStyle/>
          <a:p>
            <a:pPr marL="0" indent="0">
              <a:buNone/>
            </a:pPr>
            <a:r>
              <a:rPr lang="en-US" sz="3200" dirty="0">
                <a:solidFill>
                  <a:srgbClr val="CCFFCC"/>
                </a:solidFill>
                <a:latin typeface="+mn-lt"/>
              </a:rPr>
              <a:t>Prime Minister R.B. Bennett </a:t>
            </a:r>
            <a:r>
              <a:rPr lang="en-US" sz="3200" dirty="0" smtClean="0">
                <a:solidFill>
                  <a:srgbClr val="CCFFCC"/>
                </a:solidFill>
                <a:latin typeface="+mn-lt"/>
              </a:rPr>
              <a:t>1932</a:t>
            </a:r>
            <a:r>
              <a:rPr lang="en-US" sz="3200" dirty="0" smtClean="0">
                <a:solidFill>
                  <a:srgbClr val="FF0000"/>
                </a:solidFill>
                <a:latin typeface="+mn-lt"/>
              </a:rPr>
              <a:t>:</a:t>
            </a:r>
            <a:r>
              <a:rPr lang="en-US" sz="3200" dirty="0" smtClean="0">
                <a:solidFill>
                  <a:schemeClr val="bg1"/>
                </a:solidFill>
                <a:latin typeface="+mn-lt"/>
              </a:rPr>
              <a:t> </a:t>
            </a:r>
            <a:r>
              <a:rPr lang="en-US" sz="3200" i="1" dirty="0">
                <a:solidFill>
                  <a:srgbClr val="FFFF00"/>
                </a:solidFill>
                <a:latin typeface="+mn-lt"/>
              </a:rPr>
              <a:t>“</a:t>
            </a:r>
            <a:r>
              <a:rPr lang="en-US" sz="3200" i="1" dirty="0">
                <a:solidFill>
                  <a:schemeClr val="bg1"/>
                </a:solidFill>
                <a:latin typeface="+mn-lt"/>
              </a:rPr>
              <a:t>…this country must be assured of </a:t>
            </a:r>
            <a:r>
              <a:rPr lang="en-US" sz="3200" i="1" dirty="0">
                <a:solidFill>
                  <a:srgbClr val="FF0000"/>
                </a:solidFill>
                <a:latin typeface="+mn-lt"/>
              </a:rPr>
              <a:t>complete Canadian control of broadcasting from Canadian sources</a:t>
            </a:r>
            <a:r>
              <a:rPr lang="en-US" sz="3200" i="1" dirty="0">
                <a:solidFill>
                  <a:schemeClr val="bg1"/>
                </a:solidFill>
                <a:latin typeface="+mn-lt"/>
              </a:rPr>
              <a:t>. Without such </a:t>
            </a:r>
            <a:r>
              <a:rPr lang="en-US" sz="3200" i="1" dirty="0">
                <a:solidFill>
                  <a:srgbClr val="FF0000"/>
                </a:solidFill>
                <a:latin typeface="+mn-lt"/>
              </a:rPr>
              <a:t>control</a:t>
            </a:r>
            <a:r>
              <a:rPr lang="en-US" sz="3200" i="1" dirty="0">
                <a:solidFill>
                  <a:schemeClr val="bg1"/>
                </a:solidFill>
                <a:latin typeface="+mn-lt"/>
              </a:rPr>
              <a:t>, broadcasting can never be </a:t>
            </a:r>
            <a:r>
              <a:rPr lang="en-US" sz="3200" i="1" dirty="0">
                <a:solidFill>
                  <a:srgbClr val="FFFF00"/>
                </a:solidFill>
                <a:latin typeface="+mn-lt"/>
              </a:rPr>
              <a:t>the agency by which national consciousness may be fostered and sustained </a:t>
            </a:r>
            <a:r>
              <a:rPr lang="en-US" sz="3200" i="1" dirty="0">
                <a:solidFill>
                  <a:schemeClr val="bg1"/>
                </a:solidFill>
                <a:latin typeface="+mn-lt"/>
              </a:rPr>
              <a:t>and national unity still further strengthened….</a:t>
            </a:r>
            <a:r>
              <a:rPr lang="en-US" sz="3200" i="1" dirty="0">
                <a:solidFill>
                  <a:srgbClr val="FFFF00"/>
                </a:solidFill>
              </a:rPr>
              <a:t>”</a:t>
            </a:r>
          </a:p>
          <a:p>
            <a:pPr marL="0" indent="0">
              <a:buNone/>
            </a:pPr>
            <a:endParaRPr lang="en-US" dirty="0"/>
          </a:p>
        </p:txBody>
      </p:sp>
      <p:pic>
        <p:nvPicPr>
          <p:cNvPr id="4" name="Picture 3" descr="ls.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06975" y="4706725"/>
            <a:ext cx="1493234" cy="1493234"/>
          </a:xfrm>
          <a:prstGeom prst="rect">
            <a:avLst/>
          </a:prstGeom>
        </p:spPr>
      </p:pic>
    </p:spTree>
    <p:extLst>
      <p:ext uri="{BB962C8B-B14F-4D97-AF65-F5344CB8AC3E}">
        <p14:creationId xmlns:p14="http://schemas.microsoft.com/office/powerpoint/2010/main" val="166666157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1-10 at 11.34.49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a:stretch/>
        </p:blipFill>
        <p:spPr>
          <a:xfrm>
            <a:off x="1151467" y="338667"/>
            <a:ext cx="6858000" cy="5519738"/>
          </a:xfrm>
        </p:spPr>
      </p:pic>
    </p:spTree>
    <p:extLst>
      <p:ext uri="{BB962C8B-B14F-4D97-AF65-F5344CB8AC3E}">
        <p14:creationId xmlns:p14="http://schemas.microsoft.com/office/powerpoint/2010/main" val="195179916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000" b="1" dirty="0" smtClean="0">
                <a:solidFill>
                  <a:srgbClr val="FFFF00"/>
                </a:solidFill>
              </a:rPr>
              <a:t>A strange digression</a:t>
            </a:r>
            <a:r>
              <a:rPr lang="mr-IN" sz="6000" b="1" dirty="0" smtClean="0">
                <a:solidFill>
                  <a:srgbClr val="FFFF00"/>
                </a:solidFill>
              </a:rPr>
              <a:t>…</a:t>
            </a:r>
            <a:endParaRPr lang="en-US" sz="6000" b="1" dirty="0">
              <a:solidFill>
                <a:srgbClr val="FFFF00"/>
              </a:solidFill>
            </a:endParaRPr>
          </a:p>
        </p:txBody>
      </p:sp>
      <p:sp>
        <p:nvSpPr>
          <p:cNvPr id="3" name="Content Placeholder 2"/>
          <p:cNvSpPr>
            <a:spLocks noGrp="1"/>
          </p:cNvSpPr>
          <p:nvPr>
            <p:ph sz="quarter" idx="10"/>
          </p:nvPr>
        </p:nvSpPr>
        <p:spPr>
          <a:xfrm>
            <a:off x="457200" y="2006864"/>
            <a:ext cx="8686800" cy="3719269"/>
          </a:xfrm>
        </p:spPr>
        <p:txBody>
          <a:bodyPr>
            <a:normAutofit/>
          </a:bodyPr>
          <a:lstStyle/>
          <a:p>
            <a:pPr marL="0" indent="0">
              <a:buNone/>
            </a:pPr>
            <a:r>
              <a:rPr lang="en-US" sz="9600" dirty="0" smtClean="0">
                <a:solidFill>
                  <a:schemeClr val="bg1"/>
                </a:solidFill>
                <a:latin typeface="American Typewriter"/>
                <a:cs typeface="American Typewriter"/>
              </a:rPr>
              <a:t>One Act, or Two, or more?</a:t>
            </a:r>
            <a:endParaRPr lang="en-US" sz="9600" dirty="0">
              <a:solidFill>
                <a:schemeClr val="bg1"/>
              </a:solidFill>
              <a:latin typeface="American Typewriter"/>
              <a:cs typeface="American Typewriter"/>
            </a:endParaRPr>
          </a:p>
        </p:txBody>
      </p:sp>
    </p:spTree>
    <p:extLst>
      <p:ext uri="{BB962C8B-B14F-4D97-AF65-F5344CB8AC3E}">
        <p14:creationId xmlns:p14="http://schemas.microsoft.com/office/powerpoint/2010/main" val="126686486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42593"/>
          </a:xfrm>
        </p:spPr>
        <p:txBody>
          <a:bodyPr>
            <a:noAutofit/>
          </a:bodyPr>
          <a:lstStyle/>
          <a:p>
            <a:r>
              <a:rPr lang="en-US" sz="4800" b="1" dirty="0">
                <a:solidFill>
                  <a:srgbClr val="CCFFCC"/>
                </a:solidFill>
                <a:latin typeface="+mn-lt"/>
              </a:rPr>
              <a:t>W</a:t>
            </a:r>
            <a:r>
              <a:rPr lang="en-US" sz="4800" b="1" dirty="0" smtClean="0">
                <a:solidFill>
                  <a:srgbClr val="CCFFCC"/>
                </a:solidFill>
                <a:latin typeface="+mn-lt"/>
              </a:rPr>
              <a:t>hy </a:t>
            </a:r>
            <a:r>
              <a:rPr lang="en-US" sz="4800" b="1" dirty="0" smtClean="0">
                <a:solidFill>
                  <a:srgbClr val="FFFF00"/>
                </a:solidFill>
                <a:latin typeface="+mn-lt"/>
              </a:rPr>
              <a:t>the </a:t>
            </a:r>
            <a:r>
              <a:rPr lang="en-US" sz="4800" b="1" dirty="0" smtClean="0">
                <a:solidFill>
                  <a:srgbClr val="CCFFCC"/>
                </a:solidFill>
                <a:latin typeface="+mn-lt"/>
              </a:rPr>
              <a:t>differences </a:t>
            </a:r>
            <a:r>
              <a:rPr lang="en-US" sz="4800" b="1" dirty="0" smtClean="0">
                <a:solidFill>
                  <a:srgbClr val="FFFF00"/>
                </a:solidFill>
                <a:latin typeface="+mn-lt"/>
              </a:rPr>
              <a:t/>
            </a:r>
            <a:br>
              <a:rPr lang="en-US" sz="4800" b="1" dirty="0" smtClean="0">
                <a:solidFill>
                  <a:srgbClr val="FFFF00"/>
                </a:solidFill>
                <a:latin typeface="+mn-lt"/>
              </a:rPr>
            </a:br>
            <a:r>
              <a:rPr lang="en-US" sz="4800" b="1" dirty="0" smtClean="0">
                <a:solidFill>
                  <a:srgbClr val="FFFF00"/>
                </a:solidFill>
                <a:latin typeface="+mn-lt"/>
              </a:rPr>
              <a:t>between technologies</a:t>
            </a:r>
            <a:r>
              <a:rPr lang="en-US" sz="4800" b="1" dirty="0" smtClean="0">
                <a:solidFill>
                  <a:srgbClr val="FF0000"/>
                </a:solidFill>
                <a:latin typeface="+mn-lt"/>
              </a:rPr>
              <a:t>?</a:t>
            </a:r>
            <a:endParaRPr lang="en-US" sz="4800" b="1" dirty="0">
              <a:solidFill>
                <a:srgbClr val="FF0000"/>
              </a:solidFill>
              <a:latin typeface="+mn-lt"/>
            </a:endParaRPr>
          </a:p>
        </p:txBody>
      </p:sp>
      <p:pic>
        <p:nvPicPr>
          <p:cNvPr id="4" name="Content Placeholder 3" descr="IMG_0008.jpg"/>
          <p:cNvPicPr>
            <a:picLocks noGrp="1" noChangeAspect="1"/>
          </p:cNvPicPr>
          <p:nvPr>
            <p:ph sz="quarter" idx="10"/>
          </p:nvPr>
        </p:nvPicPr>
        <p:blipFill>
          <a:blip r:embed="rId2" cstate="email">
            <a:extLst>
              <a:ext uri="{28A0092B-C50C-407E-A947-70E740481C1C}">
                <a14:useLocalDpi xmlns:a14="http://schemas.microsoft.com/office/drawing/2010/main"/>
              </a:ext>
            </a:extLst>
          </a:blip>
          <a:srcRect/>
          <a:stretch>
            <a:fillRect/>
          </a:stretch>
        </p:blipFill>
        <p:spPr>
          <a:xfrm>
            <a:off x="457200" y="1594873"/>
            <a:ext cx="8229600" cy="4318000"/>
          </a:xfrm>
        </p:spPr>
      </p:pic>
    </p:spTree>
    <p:extLst>
      <p:ext uri="{BB962C8B-B14F-4D97-AF65-F5344CB8AC3E}">
        <p14:creationId xmlns:p14="http://schemas.microsoft.com/office/powerpoint/2010/main" val="204492650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9-28 at 11.49.55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941" r="-1354"/>
          <a:stretch/>
        </p:blipFill>
        <p:spPr>
          <a:xfrm>
            <a:off x="1027154" y="141611"/>
            <a:ext cx="7190074" cy="4875161"/>
          </a:xfrm>
        </p:spPr>
      </p:pic>
      <p:sp>
        <p:nvSpPr>
          <p:cNvPr id="5" name="TextBox 4"/>
          <p:cNvSpPr txBox="1"/>
          <p:nvPr/>
        </p:nvSpPr>
        <p:spPr>
          <a:xfrm>
            <a:off x="293077" y="5022880"/>
            <a:ext cx="8850924" cy="1107996"/>
          </a:xfrm>
          <a:prstGeom prst="rect">
            <a:avLst/>
          </a:prstGeom>
          <a:noFill/>
        </p:spPr>
        <p:txBody>
          <a:bodyPr wrap="square" rtlCol="0">
            <a:spAutoFit/>
          </a:bodyPr>
          <a:lstStyle/>
          <a:p>
            <a:r>
              <a:rPr lang="en-US" sz="2400" dirty="0">
                <a:hlinkClick r:id="rId3"/>
              </a:rPr>
              <a:t>http://tmdenton.com/index.php/easyblog/entry/the-zombie-idea-unifying-the-broadcasting-act-and-the-telecommunications-</a:t>
            </a:r>
            <a:r>
              <a:rPr lang="en-US" sz="2400" dirty="0" smtClean="0">
                <a:hlinkClick r:id="rId3"/>
              </a:rPr>
              <a:t>act</a:t>
            </a:r>
            <a:endParaRPr lang="en-US" sz="2400" dirty="0" smtClean="0"/>
          </a:p>
          <a:p>
            <a:endParaRPr lang="en-US" dirty="0"/>
          </a:p>
        </p:txBody>
      </p:sp>
    </p:spTree>
    <p:extLst>
      <p:ext uri="{BB962C8B-B14F-4D97-AF65-F5344CB8AC3E}">
        <p14:creationId xmlns:p14="http://schemas.microsoft.com/office/powerpoint/2010/main" val="197586298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560"/>
            <a:ext cx="8229600" cy="1493030"/>
          </a:xfrm>
        </p:spPr>
        <p:txBody>
          <a:bodyPr>
            <a:noAutofit/>
          </a:bodyPr>
          <a:lstStyle/>
          <a:p>
            <a:r>
              <a:rPr lang="en-US" b="1" dirty="0" smtClean="0">
                <a:solidFill>
                  <a:srgbClr val="FFFFFF"/>
                </a:solidFill>
              </a:rPr>
              <a:t>Digital net</a:t>
            </a:r>
            <a:r>
              <a:rPr lang="en-US" b="1" dirty="0" smtClean="0">
                <a:solidFill>
                  <a:srgbClr val="FFFF00"/>
                </a:solidFill>
              </a:rPr>
              <a:t> doesn’t fit</a:t>
            </a:r>
            <a:r>
              <a:rPr lang="mr-IN" b="1" dirty="0" smtClean="0">
                <a:solidFill>
                  <a:srgbClr val="FFFF00"/>
                </a:solidFill>
              </a:rPr>
              <a:t>…</a:t>
            </a:r>
            <a:r>
              <a:rPr lang="en-CA" b="1" dirty="0" smtClean="0">
                <a:solidFill>
                  <a:srgbClr val="FF0000"/>
                </a:solidFill>
              </a:rPr>
              <a:t>culture</a:t>
            </a:r>
            <a:r>
              <a:rPr lang="en-CA" b="1" dirty="0" smtClean="0">
                <a:solidFill>
                  <a:srgbClr val="FFFF00"/>
                </a:solidFill>
              </a:rPr>
              <a:t> or </a:t>
            </a:r>
            <a:r>
              <a:rPr lang="en-CA" b="1" dirty="0" smtClean="0">
                <a:solidFill>
                  <a:srgbClr val="FF0000"/>
                </a:solidFill>
              </a:rPr>
              <a:t>sovereignty</a:t>
            </a:r>
            <a:r>
              <a:rPr lang="en-CA" b="1" dirty="0" smtClean="0">
                <a:solidFill>
                  <a:srgbClr val="FFFF00"/>
                </a:solidFill>
              </a:rPr>
              <a:t> all that well</a:t>
            </a:r>
            <a:r>
              <a:rPr lang="en-CA" b="1" dirty="0" smtClean="0">
                <a:solidFill>
                  <a:schemeClr val="bg1"/>
                </a:solidFill>
              </a:rPr>
              <a:t>???</a:t>
            </a:r>
            <a:endParaRPr lang="en-US" b="1" dirty="0">
              <a:solidFill>
                <a:schemeClr val="bg1"/>
              </a:solidFill>
            </a:endParaRPr>
          </a:p>
        </p:txBody>
      </p:sp>
      <p:pic>
        <p:nvPicPr>
          <p:cNvPr id="4" name="Content Placeholder 3" descr="moon_and_earth_lroearthrise_frame_0-360x203.jpg"/>
          <p:cNvPicPr>
            <a:picLocks noGrp="1" noChangeAspect="1"/>
          </p:cNvPicPr>
          <p:nvPr>
            <p:ph sz="quarter" idx="10"/>
          </p:nvPr>
        </p:nvPicPr>
        <p:blipFill>
          <a:blip r:embed="rId2" cstate="email">
            <a:extLst>
              <a:ext uri="{28A0092B-C50C-407E-A947-70E740481C1C}">
                <a14:useLocalDpi xmlns:a14="http://schemas.microsoft.com/office/drawing/2010/main"/>
              </a:ext>
            </a:extLst>
          </a:blip>
          <a:srcRect/>
          <a:stretch>
            <a:fillRect/>
          </a:stretch>
        </p:blipFill>
        <p:spPr>
          <a:xfrm>
            <a:off x="457200" y="1841500"/>
            <a:ext cx="8229600" cy="3884613"/>
          </a:xfrm>
        </p:spPr>
      </p:pic>
    </p:spTree>
    <p:extLst>
      <p:ext uri="{BB962C8B-B14F-4D97-AF65-F5344CB8AC3E}">
        <p14:creationId xmlns:p14="http://schemas.microsoft.com/office/powerpoint/2010/main" val="33174606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4523"/>
            <a:ext cx="8229600" cy="1016000"/>
          </a:xfrm>
        </p:spPr>
        <p:txBody>
          <a:bodyPr/>
          <a:lstStyle/>
          <a:p>
            <a:pPr algn="ctr"/>
            <a:r>
              <a:rPr lang="en-US" b="1" dirty="0" smtClean="0">
                <a:solidFill>
                  <a:srgbClr val="FFFF00"/>
                </a:solidFill>
              </a:rPr>
              <a:t>Does all this explain</a:t>
            </a:r>
            <a:r>
              <a:rPr lang="en-US" b="1" dirty="0" smtClean="0">
                <a:solidFill>
                  <a:srgbClr val="FF0000"/>
                </a:solidFill>
              </a:rPr>
              <a:t>?</a:t>
            </a:r>
            <a:r>
              <a:rPr lang="mr-IN" b="1" dirty="0" smtClean="0">
                <a:solidFill>
                  <a:schemeClr val="bg1"/>
                </a:solidFill>
              </a:rPr>
              <a:t>…</a:t>
            </a:r>
            <a:endParaRPr lang="en-US" b="1" dirty="0">
              <a:solidFill>
                <a:schemeClr val="bg1"/>
              </a:solidFill>
            </a:endParaRPr>
          </a:p>
        </p:txBody>
      </p:sp>
      <p:pic>
        <p:nvPicPr>
          <p:cNvPr id="4" name="Content Placeholder 3" descr="Screen Shot 2017-01-18 at 2.32.13 A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r="-380"/>
          <a:stretch/>
        </p:blipFill>
        <p:spPr>
          <a:xfrm>
            <a:off x="2210265" y="1090613"/>
            <a:ext cx="4924624" cy="4832350"/>
          </a:xfrm>
        </p:spPr>
      </p:pic>
    </p:spTree>
    <p:extLst>
      <p:ext uri="{BB962C8B-B14F-4D97-AF65-F5344CB8AC3E}">
        <p14:creationId xmlns:p14="http://schemas.microsoft.com/office/powerpoint/2010/main" val="89461246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1-18 at 2.32.57 AM.png"/>
          <p:cNvPicPr>
            <a:picLocks noGrp="1" noChangeAspect="1"/>
          </p:cNvPicPr>
          <p:nvPr>
            <p:ph sz="quarter" idx="10"/>
          </p:nvPr>
        </p:nvPicPr>
        <p:blipFill>
          <a:blip r:embed="rId2" cstate="email">
            <a:extLst>
              <a:ext uri="{28A0092B-C50C-407E-A947-70E740481C1C}">
                <a14:useLocalDpi xmlns:a14="http://schemas.microsoft.com/office/drawing/2010/main"/>
              </a:ext>
            </a:extLst>
          </a:blip>
          <a:srcRect t="8857" b="8857"/>
          <a:stretch>
            <a:fillRect/>
          </a:stretch>
        </p:blipFill>
        <p:spPr>
          <a:xfrm>
            <a:off x="457200" y="252413"/>
            <a:ext cx="8229600" cy="5641975"/>
          </a:xfrm>
        </p:spPr>
      </p:pic>
    </p:spTree>
    <p:extLst>
      <p:ext uri="{BB962C8B-B14F-4D97-AF65-F5344CB8AC3E}">
        <p14:creationId xmlns:p14="http://schemas.microsoft.com/office/powerpoint/2010/main" val="12187202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0326"/>
            <a:ext cx="8229600" cy="1016000"/>
          </a:xfrm>
        </p:spPr>
        <p:txBody>
          <a:bodyPr>
            <a:normAutofit/>
          </a:bodyPr>
          <a:lstStyle/>
          <a:p>
            <a:r>
              <a:rPr lang="en-US" sz="4800" b="1" dirty="0" smtClean="0">
                <a:solidFill>
                  <a:srgbClr val="FFFF00"/>
                </a:solidFill>
              </a:rPr>
              <a:t>Group Presentations</a:t>
            </a:r>
            <a:endParaRPr lang="en-US" sz="4800" b="1" dirty="0">
              <a:solidFill>
                <a:srgbClr val="FFFF00"/>
              </a:solidFill>
            </a:endParaRPr>
          </a:p>
        </p:txBody>
      </p:sp>
      <p:sp>
        <p:nvSpPr>
          <p:cNvPr id="3" name="Content Placeholder 2"/>
          <p:cNvSpPr>
            <a:spLocks noGrp="1"/>
          </p:cNvSpPr>
          <p:nvPr>
            <p:ph sz="quarter" idx="10"/>
          </p:nvPr>
        </p:nvSpPr>
        <p:spPr>
          <a:xfrm>
            <a:off x="457200" y="1473200"/>
            <a:ext cx="8229600" cy="4453466"/>
          </a:xfrm>
        </p:spPr>
        <p:txBody>
          <a:bodyPr>
            <a:normAutofit/>
          </a:bodyPr>
          <a:lstStyle/>
          <a:p>
            <a:r>
              <a:rPr lang="en-US" sz="3600" dirty="0" smtClean="0">
                <a:solidFill>
                  <a:srgbClr val="CCFFCC"/>
                </a:solidFill>
              </a:rPr>
              <a:t>2</a:t>
            </a:r>
            <a:r>
              <a:rPr lang="en-US" sz="3600" dirty="0" smtClean="0">
                <a:solidFill>
                  <a:schemeClr val="bg1"/>
                </a:solidFill>
              </a:rPr>
              <a:t> per group</a:t>
            </a:r>
            <a:r>
              <a:rPr lang="en-US" sz="3600" dirty="0" smtClean="0">
                <a:solidFill>
                  <a:srgbClr val="FF0000"/>
                </a:solidFill>
              </a:rPr>
              <a:t>?</a:t>
            </a:r>
          </a:p>
          <a:p>
            <a:r>
              <a:rPr lang="en-US" sz="3600" dirty="0" smtClean="0">
                <a:solidFill>
                  <a:srgbClr val="CCFFCC"/>
                </a:solidFill>
              </a:rPr>
              <a:t>Sign-up </a:t>
            </a:r>
            <a:r>
              <a:rPr lang="en-US" sz="3600" dirty="0" smtClean="0">
                <a:solidFill>
                  <a:schemeClr val="bg1"/>
                </a:solidFill>
              </a:rPr>
              <a:t>at the break or email me</a:t>
            </a:r>
          </a:p>
          <a:p>
            <a:r>
              <a:rPr lang="en-US" sz="3600" dirty="0" smtClean="0">
                <a:solidFill>
                  <a:srgbClr val="CCFFCC"/>
                </a:solidFill>
              </a:rPr>
              <a:t>Any topic</a:t>
            </a:r>
            <a:r>
              <a:rPr lang="en-US" sz="3600" dirty="0" smtClean="0">
                <a:solidFill>
                  <a:schemeClr val="bg1"/>
                </a:solidFill>
              </a:rPr>
              <a:t> </a:t>
            </a:r>
            <a:r>
              <a:rPr lang="mr-IN" sz="3600" dirty="0" smtClean="0">
                <a:solidFill>
                  <a:schemeClr val="bg1"/>
                </a:solidFill>
              </a:rPr>
              <a:t>–</a:t>
            </a:r>
            <a:r>
              <a:rPr lang="en-US" sz="3600" dirty="0" smtClean="0">
                <a:solidFill>
                  <a:schemeClr val="bg1"/>
                </a:solidFill>
              </a:rPr>
              <a:t> not constrained by what I’m talking about that week</a:t>
            </a:r>
          </a:p>
          <a:p>
            <a:r>
              <a:rPr lang="en-US" sz="3600" dirty="0" smtClean="0">
                <a:solidFill>
                  <a:srgbClr val="CCFFCC"/>
                </a:solidFill>
              </a:rPr>
              <a:t>Consult</a:t>
            </a:r>
            <a:r>
              <a:rPr lang="en-US" sz="3600" dirty="0" smtClean="0">
                <a:solidFill>
                  <a:schemeClr val="bg1"/>
                </a:solidFill>
              </a:rPr>
              <a:t> </a:t>
            </a:r>
            <a:r>
              <a:rPr lang="en-US" sz="3600" dirty="0" smtClean="0">
                <a:solidFill>
                  <a:srgbClr val="CCFFCC"/>
                </a:solidFill>
              </a:rPr>
              <a:t>with me </a:t>
            </a:r>
            <a:r>
              <a:rPr lang="en-US" sz="3600" dirty="0" smtClean="0">
                <a:solidFill>
                  <a:schemeClr val="bg1"/>
                </a:solidFill>
              </a:rPr>
              <a:t>re the topic you want to take on </a:t>
            </a:r>
          </a:p>
          <a:p>
            <a:r>
              <a:rPr lang="en-US" sz="3600" dirty="0" smtClean="0">
                <a:solidFill>
                  <a:srgbClr val="CCFFCC"/>
                </a:solidFill>
              </a:rPr>
              <a:t>Post one or two things </a:t>
            </a:r>
            <a:r>
              <a:rPr lang="en-US" sz="3600" dirty="0" smtClean="0">
                <a:solidFill>
                  <a:schemeClr val="bg1"/>
                </a:solidFill>
              </a:rPr>
              <a:t>you want us to read or watch</a:t>
            </a:r>
            <a:endParaRPr lang="en-US" sz="3600" dirty="0">
              <a:solidFill>
                <a:schemeClr val="bg1"/>
              </a:solidFill>
            </a:endParaRPr>
          </a:p>
        </p:txBody>
      </p:sp>
    </p:spTree>
    <p:extLst>
      <p:ext uri="{BB962C8B-B14F-4D97-AF65-F5344CB8AC3E}">
        <p14:creationId xmlns:p14="http://schemas.microsoft.com/office/powerpoint/2010/main" val="154773934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Date Placeholder 3"/>
          <p:cNvSpPr>
            <a:spLocks noGrp="1"/>
          </p:cNvSpPr>
          <p:nvPr>
            <p:ph type="dt" sz="quarter" idx="10"/>
          </p:nvPr>
        </p:nvSpPr>
        <p:spPr>
          <a:noFill/>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800">
                <a:solidFill>
                  <a:schemeClr val="tx1"/>
                </a:solidFill>
                <a:latin typeface="Arial" charset="0"/>
                <a:ea typeface="ＭＳ Ｐゴシック" charset="0"/>
              </a:defRPr>
            </a:lvl1pPr>
            <a:lvl2pPr>
              <a:defRPr sz="2600">
                <a:solidFill>
                  <a:schemeClr val="tx1"/>
                </a:solidFill>
                <a:latin typeface="Arial" charset="0"/>
                <a:ea typeface="ＭＳ Ｐゴシック" charset="0"/>
              </a:defRPr>
            </a:lvl2pPr>
            <a:lvl3pPr>
              <a:defRPr sz="23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fld id="{7BD0D066-E340-A34E-B027-E3C94DCFBB68}" type="datetime1">
              <a:rPr lang="en-CA" sz="1000"/>
              <a:pPr/>
              <a:t>2017-09-25</a:t>
            </a:fld>
            <a:endParaRPr lang="en-CA" sz="1000"/>
          </a:p>
        </p:txBody>
      </p:sp>
      <p:sp>
        <p:nvSpPr>
          <p:cNvPr id="47107" name="Footer Placeholder 4"/>
          <p:cNvSpPr>
            <a:spLocks noGrp="1"/>
          </p:cNvSpPr>
          <p:nvPr>
            <p:ph type="ftr" sz="quarter" idx="4294967295"/>
          </p:nvPr>
        </p:nvSpPr>
        <p:spPr>
          <a:xfrm>
            <a:off x="3352800" y="6248400"/>
            <a:ext cx="2971800" cy="457200"/>
          </a:xfrm>
          <a:prstGeom prst="rect">
            <a:avLst/>
          </a:prstGeom>
          <a:noFill/>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800">
                <a:solidFill>
                  <a:schemeClr val="tx1"/>
                </a:solidFill>
                <a:latin typeface="Arial" charset="0"/>
                <a:ea typeface="ＭＳ Ｐゴシック" charset="0"/>
              </a:defRPr>
            </a:lvl1pPr>
            <a:lvl2pPr>
              <a:defRPr sz="2600">
                <a:solidFill>
                  <a:schemeClr val="tx1"/>
                </a:solidFill>
                <a:latin typeface="Arial" charset="0"/>
                <a:ea typeface="ＭＳ Ｐゴシック" charset="0"/>
              </a:defRPr>
            </a:lvl2pPr>
            <a:lvl3pPr>
              <a:defRPr sz="23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r>
              <a:rPr lang="en-CA" sz="1000"/>
              <a:t>Communications Law &amp; Policy - Law 367</a:t>
            </a:r>
          </a:p>
        </p:txBody>
      </p:sp>
      <p:sp>
        <p:nvSpPr>
          <p:cNvPr id="47108" name="Slide Number Placeholder 5"/>
          <p:cNvSpPr>
            <a:spLocks noGrp="1"/>
          </p:cNvSpPr>
          <p:nvPr>
            <p:ph type="sldNum" sz="quarter" idx="4294967295"/>
          </p:nvPr>
        </p:nvSpPr>
        <p:spPr>
          <a:xfrm>
            <a:off x="6781800" y="6248400"/>
            <a:ext cx="1905000" cy="457200"/>
          </a:xfrm>
          <a:prstGeom prst="rect">
            <a:avLst/>
          </a:prstGeom>
          <a:noFill/>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800">
                <a:solidFill>
                  <a:schemeClr val="tx1"/>
                </a:solidFill>
                <a:latin typeface="Arial" charset="0"/>
                <a:ea typeface="ＭＳ Ｐゴシック" charset="0"/>
              </a:defRPr>
            </a:lvl1pPr>
            <a:lvl2pPr>
              <a:defRPr sz="2600">
                <a:solidFill>
                  <a:schemeClr val="tx1"/>
                </a:solidFill>
                <a:latin typeface="Arial" charset="0"/>
                <a:ea typeface="ＭＳ Ｐゴシック" charset="0"/>
              </a:defRPr>
            </a:lvl2pPr>
            <a:lvl3pPr>
              <a:defRPr sz="23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fld id="{25E3A79F-3887-0042-A8EA-ECBF3F330849}" type="slidenum">
              <a:rPr lang="en-CA" sz="1000"/>
              <a:pPr/>
              <a:t>60</a:t>
            </a:fld>
            <a:endParaRPr lang="en-CA" sz="1000"/>
          </a:p>
        </p:txBody>
      </p:sp>
      <p:sp>
        <p:nvSpPr>
          <p:cNvPr id="47109" name="Rectangle 2"/>
          <p:cNvSpPr>
            <a:spLocks noGrp="1" noChangeArrowheads="1"/>
          </p:cNvSpPr>
          <p:nvPr>
            <p:ph type="title"/>
          </p:nvPr>
        </p:nvSpPr>
        <p:spPr>
          <a:xfrm>
            <a:off x="457200" y="68308"/>
            <a:ext cx="8229600" cy="1016000"/>
          </a:xfrm>
        </p:spPr>
        <p:txBody>
          <a:bodyPr>
            <a:normAutofit/>
          </a:bodyPr>
          <a:lstStyle/>
          <a:p>
            <a:pPr algn="ctr" eaLnBrk="1" hangingPunct="1"/>
            <a:r>
              <a:rPr lang="en-CA" sz="4400" b="1" dirty="0" smtClean="0">
                <a:solidFill>
                  <a:srgbClr val="FFFF00"/>
                </a:solidFill>
                <a:latin typeface="+mn-lt"/>
              </a:rPr>
              <a:t>Who’s Who </a:t>
            </a:r>
            <a:r>
              <a:rPr lang="en-CA" sz="4400" b="1" dirty="0" smtClean="0">
                <a:solidFill>
                  <a:srgbClr val="FF0000"/>
                </a:solidFill>
                <a:latin typeface="+mn-lt"/>
              </a:rPr>
              <a:t>????????</a:t>
            </a:r>
            <a:endParaRPr lang="en-CA" sz="4400" b="1" dirty="0">
              <a:solidFill>
                <a:srgbClr val="FF0000"/>
              </a:solidFill>
              <a:latin typeface="+mn-lt"/>
            </a:endParaRPr>
          </a:p>
        </p:txBody>
      </p:sp>
      <p:sp>
        <p:nvSpPr>
          <p:cNvPr id="47110" name="Rectangle 3"/>
          <p:cNvSpPr>
            <a:spLocks noGrp="1" noChangeArrowheads="1"/>
          </p:cNvSpPr>
          <p:nvPr>
            <p:ph type="body" idx="4294967295"/>
          </p:nvPr>
        </p:nvSpPr>
        <p:spPr>
          <a:xfrm>
            <a:off x="457200" y="1408135"/>
            <a:ext cx="8229600" cy="4722790"/>
          </a:xfrm>
          <a:prstGeom prst="rect">
            <a:avLst/>
          </a:prstGeom>
        </p:spPr>
        <p:txBody>
          <a:bodyPr/>
          <a:lstStyle/>
          <a:p>
            <a:pPr marL="971550" lvl="1" indent="-514350">
              <a:lnSpc>
                <a:spcPct val="90000"/>
              </a:lnSpc>
              <a:buFont typeface="+mj-lt"/>
              <a:buAutoNum type="arabicPeriod"/>
            </a:pPr>
            <a:r>
              <a:rPr lang="en-US" sz="3200" b="1" dirty="0" smtClean="0">
                <a:solidFill>
                  <a:srgbClr val="FFFF00"/>
                </a:solidFill>
                <a:latin typeface="Arial" charset="0"/>
              </a:rPr>
              <a:t>The CRTC</a:t>
            </a:r>
            <a:r>
              <a:rPr lang="en-US" sz="3200" dirty="0" smtClean="0">
                <a:solidFill>
                  <a:schemeClr val="bg1"/>
                </a:solidFill>
                <a:latin typeface="Arial" charset="0"/>
              </a:rPr>
              <a:t>: telecom </a:t>
            </a:r>
            <a:r>
              <a:rPr lang="en-US" sz="3200" dirty="0">
                <a:solidFill>
                  <a:schemeClr val="bg1"/>
                </a:solidFill>
                <a:latin typeface="Arial" charset="0"/>
              </a:rPr>
              <a:t>&amp; broadcasting regulator</a:t>
            </a:r>
          </a:p>
          <a:p>
            <a:pPr marL="971550" lvl="1" indent="-514350">
              <a:lnSpc>
                <a:spcPct val="90000"/>
              </a:lnSpc>
              <a:buFont typeface="+mj-lt"/>
              <a:buAutoNum type="arabicPeriod"/>
            </a:pPr>
            <a:r>
              <a:rPr lang="en-US" sz="3200" b="1" dirty="0">
                <a:solidFill>
                  <a:srgbClr val="CCFFCC"/>
                </a:solidFill>
                <a:latin typeface="Arial" charset="0"/>
              </a:rPr>
              <a:t>Industry </a:t>
            </a:r>
            <a:r>
              <a:rPr lang="en-US" sz="3200" b="1" dirty="0" smtClean="0">
                <a:solidFill>
                  <a:srgbClr val="CCFFCC"/>
                </a:solidFill>
                <a:latin typeface="Arial" charset="0"/>
              </a:rPr>
              <a:t>Canada</a:t>
            </a:r>
            <a:r>
              <a:rPr lang="en-US" sz="3200" dirty="0" smtClean="0">
                <a:solidFill>
                  <a:schemeClr val="bg1"/>
                </a:solidFill>
                <a:latin typeface="Arial" charset="0"/>
              </a:rPr>
              <a:t>: telecom </a:t>
            </a:r>
            <a:r>
              <a:rPr lang="en-US" sz="3200" dirty="0">
                <a:solidFill>
                  <a:schemeClr val="bg1"/>
                </a:solidFill>
                <a:latin typeface="Arial" charset="0"/>
              </a:rPr>
              <a:t>policy maker &amp; spectrum regulator</a:t>
            </a:r>
          </a:p>
          <a:p>
            <a:pPr marL="971550" lvl="1" indent="-514350">
              <a:lnSpc>
                <a:spcPct val="90000"/>
              </a:lnSpc>
              <a:buFont typeface="+mj-lt"/>
              <a:buAutoNum type="arabicPeriod"/>
            </a:pPr>
            <a:r>
              <a:rPr lang="en-US" sz="3200" b="1" dirty="0">
                <a:solidFill>
                  <a:srgbClr val="FF0000"/>
                </a:solidFill>
                <a:latin typeface="Arial" charset="0"/>
              </a:rPr>
              <a:t>Canadian </a:t>
            </a:r>
            <a:r>
              <a:rPr lang="en-US" sz="3200" b="1" dirty="0" smtClean="0">
                <a:solidFill>
                  <a:srgbClr val="FF0000"/>
                </a:solidFill>
                <a:latin typeface="Arial" charset="0"/>
              </a:rPr>
              <a:t>Heritage</a:t>
            </a:r>
            <a:r>
              <a:rPr lang="en-US" sz="3200" dirty="0" smtClean="0">
                <a:solidFill>
                  <a:schemeClr val="bg1"/>
                </a:solidFill>
                <a:latin typeface="Arial" charset="0"/>
              </a:rPr>
              <a:t>: broadcasting </a:t>
            </a:r>
            <a:r>
              <a:rPr lang="en-US" sz="3200" dirty="0">
                <a:solidFill>
                  <a:schemeClr val="bg1"/>
                </a:solidFill>
                <a:latin typeface="Arial" charset="0"/>
              </a:rPr>
              <a:t>&amp; cultural policy maker</a:t>
            </a:r>
          </a:p>
          <a:p>
            <a:pPr marL="971550" lvl="1" indent="-514350">
              <a:lnSpc>
                <a:spcPct val="90000"/>
              </a:lnSpc>
              <a:buFont typeface="+mj-lt"/>
              <a:buAutoNum type="arabicPeriod"/>
            </a:pPr>
            <a:r>
              <a:rPr lang="en-US" sz="3200" b="1" dirty="0">
                <a:solidFill>
                  <a:schemeClr val="accent5"/>
                </a:solidFill>
                <a:latin typeface="Arial" charset="0"/>
              </a:rPr>
              <a:t>Other </a:t>
            </a:r>
            <a:r>
              <a:rPr lang="en-US" sz="3200" b="1" dirty="0" smtClean="0">
                <a:solidFill>
                  <a:schemeClr val="accent5"/>
                </a:solidFill>
                <a:latin typeface="Arial" charset="0"/>
              </a:rPr>
              <a:t>agencies</a:t>
            </a:r>
            <a:r>
              <a:rPr lang="en-US" sz="3200" dirty="0" smtClean="0">
                <a:solidFill>
                  <a:schemeClr val="bg1"/>
                </a:solidFill>
                <a:latin typeface="Arial" charset="0"/>
              </a:rPr>
              <a:t>: </a:t>
            </a:r>
            <a:r>
              <a:rPr lang="en-US" sz="3200" dirty="0">
                <a:solidFill>
                  <a:schemeClr val="bg1"/>
                </a:solidFill>
                <a:latin typeface="Arial" charset="0"/>
              </a:rPr>
              <a:t>Courts, Competition Bureau; CCTS, various self</a:t>
            </a:r>
            <a:r>
              <a:rPr lang="en-US" sz="3200" dirty="0" smtClean="0">
                <a:solidFill>
                  <a:schemeClr val="bg1"/>
                </a:solidFill>
                <a:latin typeface="Arial" charset="0"/>
              </a:rPr>
              <a:t>-regulatory bodies </a:t>
            </a:r>
            <a:endParaRPr lang="en-US" sz="3200" dirty="0">
              <a:solidFill>
                <a:schemeClr val="bg1"/>
              </a:solidFill>
              <a:latin typeface="Arial" charset="0"/>
            </a:endParaRPr>
          </a:p>
        </p:txBody>
      </p:sp>
    </p:spTree>
    <p:extLst>
      <p:ext uri="{BB962C8B-B14F-4D97-AF65-F5344CB8AC3E}">
        <p14:creationId xmlns:p14="http://schemas.microsoft.com/office/powerpoint/2010/main" val="352868920"/>
      </p:ext>
    </p:extLst>
  </p:cSld>
  <p:clrMapOvr>
    <a:masterClrMapping/>
  </p:clrMapOvr>
  <p:transition>
    <p:checke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170"/>
            <a:ext cx="9144000" cy="1361964"/>
          </a:xfrm>
        </p:spPr>
        <p:txBody>
          <a:bodyPr>
            <a:normAutofit fontScale="90000"/>
          </a:bodyPr>
          <a:lstStyle/>
          <a:p>
            <a:pPr algn="ctr"/>
            <a:r>
              <a:rPr lang="en-US" sz="4400" b="1" dirty="0" smtClean="0">
                <a:solidFill>
                  <a:srgbClr val="FFFF00"/>
                </a:solidFill>
              </a:rPr>
              <a:t>Starting Point </a:t>
            </a:r>
            <a:r>
              <a:rPr lang="en-US" sz="4400" b="1" dirty="0" smtClean="0">
                <a:solidFill>
                  <a:srgbClr val="FF0000"/>
                </a:solidFill>
              </a:rPr>
              <a:t>#</a:t>
            </a:r>
            <a:r>
              <a:rPr lang="en-US" sz="4400" b="1" dirty="0">
                <a:solidFill>
                  <a:srgbClr val="FFFFFF"/>
                </a:solidFill>
              </a:rPr>
              <a:t>3</a:t>
            </a:r>
            <a:r>
              <a:rPr lang="en-US" sz="4400" b="1" dirty="0" smtClean="0">
                <a:solidFill>
                  <a:srgbClr val="FF0000"/>
                </a:solidFill>
              </a:rPr>
              <a:t>:</a:t>
            </a:r>
            <a:r>
              <a:rPr lang="en-US" sz="4400" b="1" dirty="0" smtClean="0">
                <a:solidFill>
                  <a:srgbClr val="FFFFFF"/>
                </a:solidFill>
              </a:rPr>
              <a:t> Broadcasting History </a:t>
            </a:r>
            <a:r>
              <a:rPr lang="en-US" sz="4400" b="1" dirty="0" smtClean="0">
                <a:solidFill>
                  <a:srgbClr val="FF0000"/>
                </a:solidFill>
                <a:sym typeface="Wingdings"/>
              </a:rPr>
              <a:t> </a:t>
            </a:r>
            <a:endParaRPr lang="en-US" sz="4400" b="1" dirty="0">
              <a:solidFill>
                <a:srgbClr val="FF0000"/>
              </a:solidFill>
            </a:endParaRPr>
          </a:p>
        </p:txBody>
      </p:sp>
      <p:pic>
        <p:nvPicPr>
          <p:cNvPr id="4" name="Content Placeholder 3" descr="F1_start_light_sequence_animation.gif"/>
          <p:cNvPicPr>
            <a:picLocks noGrp="1" noChangeAspect="1"/>
          </p:cNvPicPr>
          <p:nvPr>
            <p:ph sz="quarter" idx="10"/>
          </p:nvPr>
        </p:nvPicPr>
        <p:blipFill>
          <a:blip r:embed="rId2" cstate="email">
            <a:extLst>
              <a:ext uri="{28A0092B-C50C-407E-A947-70E740481C1C}">
                <a14:useLocalDpi xmlns:a14="http://schemas.microsoft.com/office/drawing/2010/main"/>
              </a:ext>
            </a:extLst>
          </a:blip>
          <a:srcRect l="-31953" r="-31953"/>
          <a:stretch>
            <a:fillRect/>
          </a:stretch>
        </p:blipFill>
        <p:spPr>
          <a:xfrm>
            <a:off x="820074" y="1408134"/>
            <a:ext cx="7443546" cy="3905564"/>
          </a:xfrm>
        </p:spPr>
      </p:pic>
      <p:sp>
        <p:nvSpPr>
          <p:cNvPr id="3" name="TextBox 2"/>
          <p:cNvSpPr txBox="1"/>
          <p:nvPr/>
        </p:nvSpPr>
        <p:spPr>
          <a:xfrm>
            <a:off x="1809368" y="5427016"/>
            <a:ext cx="5464958" cy="584775"/>
          </a:xfrm>
          <a:prstGeom prst="rect">
            <a:avLst/>
          </a:prstGeom>
          <a:noFill/>
        </p:spPr>
        <p:txBody>
          <a:bodyPr wrap="none" rtlCol="0">
            <a:spAutoFit/>
          </a:bodyPr>
          <a:lstStyle/>
          <a:p>
            <a:pPr algn="ctr"/>
            <a:r>
              <a:rPr lang="en-US" sz="1600" dirty="0" smtClean="0">
                <a:solidFill>
                  <a:schemeClr val="bg1"/>
                </a:solidFill>
              </a:rPr>
              <a:t>Many of the slides in this section are only slightly adapted </a:t>
            </a:r>
          </a:p>
          <a:p>
            <a:pPr algn="ctr"/>
            <a:r>
              <a:rPr lang="en-US" sz="1600" dirty="0">
                <a:solidFill>
                  <a:schemeClr val="bg1"/>
                </a:solidFill>
              </a:rPr>
              <a:t>f</a:t>
            </a:r>
            <a:r>
              <a:rPr lang="en-US" sz="1600" dirty="0" smtClean="0">
                <a:solidFill>
                  <a:schemeClr val="bg1"/>
                </a:solidFill>
              </a:rPr>
              <a:t>rom those prepared by Hank </a:t>
            </a:r>
            <a:r>
              <a:rPr lang="en-US" sz="1600" dirty="0" err="1" smtClean="0">
                <a:solidFill>
                  <a:schemeClr val="bg1"/>
                </a:solidFill>
              </a:rPr>
              <a:t>Intven</a:t>
            </a:r>
            <a:r>
              <a:rPr lang="en-US" sz="1600" dirty="0" smtClean="0">
                <a:solidFill>
                  <a:schemeClr val="bg1"/>
                </a:solidFill>
              </a:rPr>
              <a:t> of McCarthy’s.</a:t>
            </a:r>
            <a:endParaRPr lang="en-US" sz="1600" dirty="0">
              <a:solidFill>
                <a:schemeClr val="bg1"/>
              </a:solidFill>
            </a:endParaRPr>
          </a:p>
        </p:txBody>
      </p:sp>
    </p:spTree>
    <p:extLst>
      <p:ext uri="{BB962C8B-B14F-4D97-AF65-F5344CB8AC3E}">
        <p14:creationId xmlns:p14="http://schemas.microsoft.com/office/powerpoint/2010/main" val="200793146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79"/>
            <a:ext cx="8229600" cy="828091"/>
          </a:xfrm>
        </p:spPr>
        <p:txBody>
          <a:bodyPr/>
          <a:lstStyle/>
          <a:p>
            <a:r>
              <a:rPr lang="en-US" b="1" dirty="0" smtClean="0">
                <a:solidFill>
                  <a:srgbClr val="FFFF00"/>
                </a:solidFill>
              </a:rPr>
              <a:t>Early Radio</a:t>
            </a:r>
            <a:endParaRPr lang="en-US" b="1" dirty="0">
              <a:solidFill>
                <a:srgbClr val="FFFF00"/>
              </a:solidFill>
            </a:endParaRPr>
          </a:p>
        </p:txBody>
      </p:sp>
      <p:sp>
        <p:nvSpPr>
          <p:cNvPr id="3" name="Content Placeholder 2"/>
          <p:cNvSpPr>
            <a:spLocks noGrp="1"/>
          </p:cNvSpPr>
          <p:nvPr>
            <p:ph sz="quarter" idx="10"/>
          </p:nvPr>
        </p:nvSpPr>
        <p:spPr>
          <a:xfrm>
            <a:off x="457200" y="841270"/>
            <a:ext cx="8686800" cy="5509493"/>
          </a:xfrm>
        </p:spPr>
        <p:txBody>
          <a:bodyPr>
            <a:normAutofit/>
          </a:bodyPr>
          <a:lstStyle/>
          <a:p>
            <a:pPr marL="0" indent="0">
              <a:lnSpc>
                <a:spcPct val="100000"/>
              </a:lnSpc>
              <a:buNone/>
            </a:pPr>
            <a:r>
              <a:rPr lang="en-CA" sz="2800" b="1" dirty="0">
                <a:solidFill>
                  <a:srgbClr val="FFFF00"/>
                </a:solidFill>
              </a:rPr>
              <a:t>1913 Radiotelegraph </a:t>
            </a:r>
            <a:r>
              <a:rPr lang="en-CA" sz="2800" b="1" dirty="0" smtClean="0">
                <a:solidFill>
                  <a:srgbClr val="FFFF00"/>
                </a:solidFill>
              </a:rPr>
              <a:t>Act </a:t>
            </a:r>
          </a:p>
          <a:p>
            <a:pPr marL="0" indent="0">
              <a:lnSpc>
                <a:spcPct val="100000"/>
              </a:lnSpc>
              <a:buNone/>
            </a:pPr>
            <a:r>
              <a:rPr lang="en-CA" sz="2800" dirty="0">
                <a:solidFill>
                  <a:srgbClr val="FFFFFF"/>
                </a:solidFill>
              </a:rPr>
              <a:t>F</a:t>
            </a:r>
            <a:r>
              <a:rPr lang="en-CA" sz="2800" dirty="0" smtClean="0">
                <a:solidFill>
                  <a:srgbClr val="FFFFFF"/>
                </a:solidFill>
              </a:rPr>
              <a:t>ederal </a:t>
            </a:r>
            <a:r>
              <a:rPr lang="en-CA" sz="2800" dirty="0">
                <a:solidFill>
                  <a:srgbClr val="FFFFFF"/>
                </a:solidFill>
              </a:rPr>
              <a:t>government Minister </a:t>
            </a:r>
            <a:r>
              <a:rPr lang="en-CA" sz="2800" dirty="0" smtClean="0">
                <a:solidFill>
                  <a:srgbClr val="FFFF00"/>
                </a:solidFill>
              </a:rPr>
              <a:t>authorized licensed </a:t>
            </a:r>
            <a:r>
              <a:rPr lang="en-CA" sz="2800" dirty="0">
                <a:solidFill>
                  <a:srgbClr val="FFFF00"/>
                </a:solidFill>
              </a:rPr>
              <a:t>radio </a:t>
            </a:r>
            <a:r>
              <a:rPr lang="en-CA" sz="2800" dirty="0" smtClean="0">
                <a:solidFill>
                  <a:srgbClr val="FFFF00"/>
                </a:solidFill>
              </a:rPr>
              <a:t>broadcasters</a:t>
            </a:r>
            <a:r>
              <a:rPr lang="en-CA" sz="2800" dirty="0" smtClean="0">
                <a:solidFill>
                  <a:srgbClr val="FFFFFF"/>
                </a:solidFill>
              </a:rPr>
              <a:t>. There was small </a:t>
            </a:r>
            <a:r>
              <a:rPr lang="en-CA" sz="2800" dirty="0">
                <a:solidFill>
                  <a:srgbClr val="FFFFFF"/>
                </a:solidFill>
              </a:rPr>
              <a:t>license fee for each radio receiver </a:t>
            </a:r>
            <a:r>
              <a:rPr lang="en-CA" sz="1900" dirty="0">
                <a:solidFill>
                  <a:srgbClr val="FFFFFF"/>
                </a:solidFill>
              </a:rPr>
              <a:t>[remnant in </a:t>
            </a:r>
            <a:r>
              <a:rPr lang="en-CA" sz="1900" dirty="0" err="1">
                <a:solidFill>
                  <a:srgbClr val="FFFFFF"/>
                </a:solidFill>
              </a:rPr>
              <a:t>Radiocommunication</a:t>
            </a:r>
            <a:r>
              <a:rPr lang="en-CA" sz="1900" dirty="0">
                <a:solidFill>
                  <a:srgbClr val="FFFFFF"/>
                </a:solidFill>
              </a:rPr>
              <a:t> Act - p. 65 “Black Book” - 4 (1) </a:t>
            </a:r>
            <a:r>
              <a:rPr lang="en-CA" sz="1900" dirty="0">
                <a:solidFill>
                  <a:srgbClr val="FFFF00"/>
                </a:solidFill>
              </a:rPr>
              <a:t>No person shall, except under and in accordance with a radio authorization, install, operate or possess radio apparatus</a:t>
            </a:r>
            <a:r>
              <a:rPr lang="en-CA" sz="1900" dirty="0">
                <a:solidFill>
                  <a:srgbClr val="FFFFFF"/>
                </a:solidFill>
              </a:rPr>
              <a:t>, other </a:t>
            </a:r>
            <a:r>
              <a:rPr lang="en-CA" sz="1900" dirty="0" smtClean="0">
                <a:solidFill>
                  <a:srgbClr val="FFFFFF"/>
                </a:solidFill>
              </a:rPr>
              <a:t>than: (</a:t>
            </a:r>
            <a:r>
              <a:rPr lang="en-CA" sz="1900" dirty="0">
                <a:solidFill>
                  <a:srgbClr val="FFFFFF"/>
                </a:solidFill>
              </a:rPr>
              <a:t>a) radio apparatus exempted by or under regulations made under paragraph 6(1)(m); </a:t>
            </a:r>
            <a:r>
              <a:rPr lang="en-CA" sz="1900" dirty="0" smtClean="0">
                <a:solidFill>
                  <a:srgbClr val="FFFFFF"/>
                </a:solidFill>
              </a:rPr>
              <a:t>or (</a:t>
            </a:r>
            <a:r>
              <a:rPr lang="en-CA" sz="1900" dirty="0">
                <a:solidFill>
                  <a:srgbClr val="FFFFFF"/>
                </a:solidFill>
              </a:rPr>
              <a:t>b) radio apparatus that is capable only of the reception of broadcasting and that is not a distribution undertaking.</a:t>
            </a:r>
            <a:r>
              <a:rPr lang="en-CA" sz="1900" dirty="0" smtClean="0">
                <a:solidFill>
                  <a:srgbClr val="FFFFFF"/>
                </a:solidFill>
              </a:rPr>
              <a:t>]</a:t>
            </a:r>
            <a:endParaRPr lang="en-CA" sz="1900" dirty="0">
              <a:solidFill>
                <a:srgbClr val="FFFFFF"/>
              </a:solidFill>
            </a:endParaRPr>
          </a:p>
          <a:p>
            <a:pPr marL="0" indent="0">
              <a:lnSpc>
                <a:spcPct val="100000"/>
              </a:lnSpc>
              <a:buNone/>
            </a:pPr>
            <a:r>
              <a:rPr lang="en-CA" sz="2800" dirty="0" smtClean="0">
                <a:solidFill>
                  <a:srgbClr val="FF0000"/>
                </a:solidFill>
              </a:rPr>
              <a:t>1928</a:t>
            </a:r>
            <a:r>
              <a:rPr lang="en-CA" sz="2800" dirty="0" smtClean="0">
                <a:solidFill>
                  <a:srgbClr val="FFFFFF"/>
                </a:solidFill>
              </a:rPr>
              <a:t> - </a:t>
            </a:r>
            <a:r>
              <a:rPr lang="en-CA" sz="2800" dirty="0" smtClean="0">
                <a:solidFill>
                  <a:srgbClr val="FFFF00"/>
                </a:solidFill>
              </a:rPr>
              <a:t>68 </a:t>
            </a:r>
            <a:r>
              <a:rPr lang="en-CA" sz="2800" dirty="0">
                <a:solidFill>
                  <a:srgbClr val="FFFF00"/>
                </a:solidFill>
              </a:rPr>
              <a:t>radio stations</a:t>
            </a:r>
            <a:r>
              <a:rPr lang="en-CA" sz="2800" dirty="0">
                <a:solidFill>
                  <a:schemeClr val="bg1"/>
                </a:solidFill>
              </a:rPr>
              <a:t>;</a:t>
            </a:r>
            <a:r>
              <a:rPr lang="en-CA" sz="2800" dirty="0">
                <a:solidFill>
                  <a:srgbClr val="FFFF00"/>
                </a:solidFill>
              </a:rPr>
              <a:t> 400,000 </a:t>
            </a:r>
            <a:r>
              <a:rPr lang="en-CA" sz="2800" dirty="0">
                <a:solidFill>
                  <a:srgbClr val="FFFFFF"/>
                </a:solidFill>
              </a:rPr>
              <a:t>battery-operated </a:t>
            </a:r>
            <a:r>
              <a:rPr lang="en-CA" sz="2800" dirty="0">
                <a:solidFill>
                  <a:srgbClr val="FFFF00"/>
                </a:solidFill>
              </a:rPr>
              <a:t>radios</a:t>
            </a:r>
          </a:p>
          <a:p>
            <a:pPr>
              <a:lnSpc>
                <a:spcPct val="100000"/>
              </a:lnSpc>
            </a:pPr>
            <a:r>
              <a:rPr lang="en-CA" sz="2800" dirty="0" smtClean="0">
                <a:solidFill>
                  <a:srgbClr val="FFFFFF"/>
                </a:solidFill>
              </a:rPr>
              <a:t>Mostly </a:t>
            </a:r>
            <a:r>
              <a:rPr lang="en-CA" sz="2800" dirty="0">
                <a:solidFill>
                  <a:srgbClr val="FFFFFF"/>
                </a:solidFill>
              </a:rPr>
              <a:t>private stations</a:t>
            </a:r>
          </a:p>
          <a:p>
            <a:pPr>
              <a:lnSpc>
                <a:spcPct val="100000"/>
              </a:lnSpc>
            </a:pPr>
            <a:r>
              <a:rPr lang="en-CA" sz="2800" dirty="0" smtClean="0">
                <a:solidFill>
                  <a:srgbClr val="FFFFFF"/>
                </a:solidFill>
              </a:rPr>
              <a:t>CNR </a:t>
            </a:r>
            <a:r>
              <a:rPr lang="en-CA" sz="2800" dirty="0">
                <a:solidFill>
                  <a:srgbClr val="FFFFFF"/>
                </a:solidFill>
              </a:rPr>
              <a:t>radio department formed 1</a:t>
            </a:r>
            <a:r>
              <a:rPr lang="en-CA" sz="2800" baseline="30000" dirty="0">
                <a:solidFill>
                  <a:srgbClr val="FFFFFF"/>
                </a:solidFill>
              </a:rPr>
              <a:t>st</a:t>
            </a:r>
            <a:r>
              <a:rPr lang="en-CA" sz="2800" dirty="0">
                <a:solidFill>
                  <a:srgbClr val="FFFFFF"/>
                </a:solidFill>
              </a:rPr>
              <a:t> national broadcasting </a:t>
            </a:r>
            <a:r>
              <a:rPr lang="en-CA" sz="2800" dirty="0" smtClean="0">
                <a:solidFill>
                  <a:srgbClr val="FFFFFF"/>
                </a:solidFill>
              </a:rPr>
              <a:t>network</a:t>
            </a:r>
            <a:r>
              <a:rPr lang="en-CA" sz="2800" dirty="0">
                <a:solidFill>
                  <a:srgbClr val="FFFFFF"/>
                </a:solidFill>
              </a:rPr>
              <a:t> </a:t>
            </a:r>
          </a:p>
          <a:p>
            <a:pPr marL="0" indent="0">
              <a:buNone/>
            </a:pPr>
            <a:endParaRPr lang="en-US" dirty="0"/>
          </a:p>
        </p:txBody>
      </p:sp>
    </p:spTree>
    <p:extLst>
      <p:ext uri="{BB962C8B-B14F-4D97-AF65-F5344CB8AC3E}">
        <p14:creationId xmlns:p14="http://schemas.microsoft.com/office/powerpoint/2010/main" val="940185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fontScale="90000"/>
          </a:bodyPr>
          <a:lstStyle/>
          <a:p>
            <a:r>
              <a:rPr lang="en-CA" dirty="0" smtClean="0"/>
              <a:t/>
            </a:r>
            <a:br>
              <a:rPr lang="en-CA" dirty="0" smtClean="0"/>
            </a:br>
            <a:r>
              <a:rPr lang="en-CA" b="1" dirty="0" smtClean="0">
                <a:solidFill>
                  <a:schemeClr val="bg1"/>
                </a:solidFill>
              </a:rPr>
              <a:t>1928</a:t>
            </a:r>
            <a:r>
              <a:rPr lang="en-CA" b="1" dirty="0">
                <a:solidFill>
                  <a:schemeClr val="bg1"/>
                </a:solidFill>
              </a:rPr>
              <a:t>-9: </a:t>
            </a:r>
            <a:r>
              <a:rPr lang="en-CA" b="1" dirty="0" err="1">
                <a:solidFill>
                  <a:srgbClr val="FFFF00"/>
                </a:solidFill>
              </a:rPr>
              <a:t>Aird</a:t>
            </a:r>
            <a:r>
              <a:rPr lang="en-CA" b="1" dirty="0">
                <a:solidFill>
                  <a:srgbClr val="FFFF00"/>
                </a:solidFill>
              </a:rPr>
              <a:t> Royal Commission</a:t>
            </a:r>
            <a:r>
              <a:rPr lang="en-CA" dirty="0"/>
              <a:t/>
            </a:r>
            <a:br>
              <a:rPr lang="en-CA" dirty="0"/>
            </a:br>
            <a:endParaRPr lang="en-US" dirty="0"/>
          </a:p>
        </p:txBody>
      </p:sp>
      <p:sp>
        <p:nvSpPr>
          <p:cNvPr id="3" name="Content Placeholder 2"/>
          <p:cNvSpPr>
            <a:spLocks noGrp="1"/>
          </p:cNvSpPr>
          <p:nvPr>
            <p:ph sz="quarter" idx="10"/>
          </p:nvPr>
        </p:nvSpPr>
        <p:spPr>
          <a:xfrm>
            <a:off x="457200" y="1015999"/>
            <a:ext cx="8686800" cy="5235792"/>
          </a:xfrm>
        </p:spPr>
        <p:txBody>
          <a:bodyPr>
            <a:normAutofit/>
          </a:bodyPr>
          <a:lstStyle/>
          <a:p>
            <a:pPr marL="0" indent="0">
              <a:buNone/>
            </a:pPr>
            <a:r>
              <a:rPr lang="en-CA" sz="3400" dirty="0">
                <a:solidFill>
                  <a:srgbClr val="FFFF00"/>
                </a:solidFill>
              </a:rPr>
              <a:t>First major policy review </a:t>
            </a:r>
            <a:r>
              <a:rPr lang="en-CA" sz="3400" dirty="0">
                <a:solidFill>
                  <a:srgbClr val="FFFFFF"/>
                </a:solidFill>
              </a:rPr>
              <a:t>of Canadian </a:t>
            </a:r>
            <a:r>
              <a:rPr lang="en-CA" sz="3400" dirty="0" smtClean="0">
                <a:solidFill>
                  <a:srgbClr val="FFFFFF"/>
                </a:solidFill>
              </a:rPr>
              <a:t>broadcasting. Key issues:</a:t>
            </a:r>
            <a:endParaRPr lang="en-CA" sz="3400" dirty="0">
              <a:solidFill>
                <a:srgbClr val="FFFFFF"/>
              </a:solidFill>
            </a:endParaRPr>
          </a:p>
          <a:p>
            <a:pPr marL="0" indent="0">
              <a:buNone/>
            </a:pPr>
            <a:r>
              <a:rPr lang="en-CA" sz="3400" dirty="0">
                <a:solidFill>
                  <a:srgbClr val="FFFFFF"/>
                </a:solidFill>
              </a:rPr>
              <a:t>1. </a:t>
            </a:r>
            <a:r>
              <a:rPr lang="en-CA" sz="3400" dirty="0">
                <a:solidFill>
                  <a:srgbClr val="FFFF00"/>
                </a:solidFill>
              </a:rPr>
              <a:t>Lack of Canadian programming</a:t>
            </a:r>
            <a:r>
              <a:rPr lang="en-CA" sz="3400" dirty="0">
                <a:solidFill>
                  <a:srgbClr val="FFFFFF"/>
                </a:solidFill>
              </a:rPr>
              <a:t>: “the majority of programs heard are from sources outside of Canada…[this] has a </a:t>
            </a:r>
            <a:r>
              <a:rPr lang="en-CA" sz="3400" dirty="0">
                <a:solidFill>
                  <a:srgbClr val="FFFF00"/>
                </a:solidFill>
              </a:rPr>
              <a:t>tendency to </a:t>
            </a:r>
            <a:r>
              <a:rPr lang="en-CA" sz="3400" dirty="0" err="1">
                <a:solidFill>
                  <a:srgbClr val="FFFF00"/>
                </a:solidFill>
              </a:rPr>
              <a:t>mold</a:t>
            </a:r>
            <a:r>
              <a:rPr lang="en-CA" sz="3400" dirty="0">
                <a:solidFill>
                  <a:srgbClr val="FFFF00"/>
                </a:solidFill>
              </a:rPr>
              <a:t> the minds of young people in the home to ideas and opinions that are not Canadian</a:t>
            </a:r>
            <a:r>
              <a:rPr lang="en-CA" sz="3400" dirty="0">
                <a:solidFill>
                  <a:srgbClr val="FFFFFF"/>
                </a:solidFill>
              </a:rPr>
              <a:t>”</a:t>
            </a:r>
          </a:p>
          <a:p>
            <a:pPr marL="0" indent="0">
              <a:buNone/>
            </a:pPr>
            <a:r>
              <a:rPr lang="en-CA" sz="3400" dirty="0">
                <a:solidFill>
                  <a:srgbClr val="FFFFFF"/>
                </a:solidFill>
              </a:rPr>
              <a:t>2. </a:t>
            </a:r>
            <a:r>
              <a:rPr lang="en-CA" sz="3400" dirty="0">
                <a:solidFill>
                  <a:srgbClr val="FFFF00"/>
                </a:solidFill>
              </a:rPr>
              <a:t>Universal service issues</a:t>
            </a:r>
            <a:r>
              <a:rPr lang="en-CA" sz="3400" dirty="0">
                <a:solidFill>
                  <a:srgbClr val="FFFFFF"/>
                </a:solidFill>
              </a:rPr>
              <a:t>: Uneven availability of Canadian services and programming in different parts of the country.</a:t>
            </a:r>
          </a:p>
          <a:p>
            <a:pPr marL="0" indent="0">
              <a:buNone/>
            </a:pPr>
            <a:endParaRPr lang="en-US" dirty="0"/>
          </a:p>
        </p:txBody>
      </p:sp>
    </p:spTree>
    <p:extLst>
      <p:ext uri="{BB962C8B-B14F-4D97-AF65-F5344CB8AC3E}">
        <p14:creationId xmlns:p14="http://schemas.microsoft.com/office/powerpoint/2010/main" val="17688523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79"/>
            <a:ext cx="8229600" cy="1016000"/>
          </a:xfrm>
        </p:spPr>
        <p:txBody>
          <a:bodyPr/>
          <a:lstStyle/>
          <a:p>
            <a:r>
              <a:rPr lang="en-US" b="1" dirty="0" err="1" smtClean="0">
                <a:solidFill>
                  <a:schemeClr val="bg1"/>
                </a:solidFill>
              </a:rPr>
              <a:t>Aird</a:t>
            </a:r>
            <a:r>
              <a:rPr lang="en-US" b="1" dirty="0" smtClean="0">
                <a:solidFill>
                  <a:schemeClr val="bg1"/>
                </a:solidFill>
              </a:rPr>
              <a:t>:</a:t>
            </a:r>
            <a:r>
              <a:rPr lang="en-US" b="1" dirty="0" smtClean="0">
                <a:solidFill>
                  <a:srgbClr val="FFFF00"/>
                </a:solidFill>
              </a:rPr>
              <a:t> Key Recommendations</a:t>
            </a:r>
            <a:endParaRPr lang="en-US" b="1" dirty="0">
              <a:solidFill>
                <a:srgbClr val="FFFF00"/>
              </a:solidFill>
            </a:endParaRPr>
          </a:p>
        </p:txBody>
      </p:sp>
      <p:sp>
        <p:nvSpPr>
          <p:cNvPr id="3" name="Content Placeholder 2"/>
          <p:cNvSpPr>
            <a:spLocks noGrp="1"/>
          </p:cNvSpPr>
          <p:nvPr>
            <p:ph sz="quarter" idx="10"/>
          </p:nvPr>
        </p:nvSpPr>
        <p:spPr>
          <a:xfrm>
            <a:off x="457200" y="1029179"/>
            <a:ext cx="8229600" cy="4876206"/>
          </a:xfrm>
        </p:spPr>
        <p:txBody>
          <a:bodyPr/>
          <a:lstStyle/>
          <a:p>
            <a:pPr marL="457200" lvl="0" indent="-457200">
              <a:buFont typeface="+mj-lt"/>
              <a:buAutoNum type="arabicPeriod"/>
            </a:pPr>
            <a:r>
              <a:rPr lang="en-CA" sz="3600" dirty="0">
                <a:solidFill>
                  <a:srgbClr val="FFFFFF"/>
                </a:solidFill>
              </a:rPr>
              <a:t>The federal government should </a:t>
            </a:r>
            <a:r>
              <a:rPr lang="en-CA" sz="3600" dirty="0">
                <a:solidFill>
                  <a:srgbClr val="FFFF00"/>
                </a:solidFill>
              </a:rPr>
              <a:t>create a national broadcaster to promote Canadian unity and development </a:t>
            </a:r>
            <a:r>
              <a:rPr lang="en-CA" sz="3600" dirty="0" smtClean="0">
                <a:solidFill>
                  <a:srgbClr val="FFFFFF"/>
                </a:solidFill>
              </a:rPr>
              <a:t>– and </a:t>
            </a:r>
            <a:r>
              <a:rPr lang="en-CA" sz="3600" dirty="0">
                <a:solidFill>
                  <a:srgbClr val="FFFFFF"/>
                </a:solidFill>
              </a:rPr>
              <a:t>to inform the public on questions of Canadian national interest</a:t>
            </a:r>
          </a:p>
          <a:p>
            <a:pPr marL="457200" lvl="0" indent="-457200">
              <a:buFont typeface="+mj-lt"/>
              <a:buAutoNum type="arabicPeriod"/>
            </a:pPr>
            <a:r>
              <a:rPr lang="en-CA" sz="3600" dirty="0">
                <a:solidFill>
                  <a:srgbClr val="FFFFFF"/>
                </a:solidFill>
              </a:rPr>
              <a:t>“…</a:t>
            </a:r>
            <a:r>
              <a:rPr lang="en-CA" sz="3600" dirty="0">
                <a:solidFill>
                  <a:srgbClr val="FFFF00"/>
                </a:solidFill>
              </a:rPr>
              <a:t>broadcasting</a:t>
            </a:r>
            <a:r>
              <a:rPr lang="en-CA" sz="3600" dirty="0">
                <a:solidFill>
                  <a:srgbClr val="FFFFFF"/>
                </a:solidFill>
              </a:rPr>
              <a:t> will undoubtedly become a great force in </a:t>
            </a:r>
            <a:r>
              <a:rPr lang="en-CA" sz="3600" dirty="0">
                <a:solidFill>
                  <a:srgbClr val="FFFF00"/>
                </a:solidFill>
              </a:rPr>
              <a:t>fostering a national spirit</a:t>
            </a:r>
            <a:r>
              <a:rPr lang="en-CA" sz="3600" dirty="0">
                <a:solidFill>
                  <a:srgbClr val="FFFFFF"/>
                </a:solidFill>
              </a:rPr>
              <a:t> and interpreting national </a:t>
            </a:r>
            <a:r>
              <a:rPr lang="en-CA" sz="3600" dirty="0" smtClean="0">
                <a:solidFill>
                  <a:srgbClr val="FFFFFF"/>
                </a:solidFill>
              </a:rPr>
              <a:t>citizenship</a:t>
            </a:r>
            <a:r>
              <a:rPr lang="mr-IN" sz="3600" dirty="0" smtClean="0">
                <a:solidFill>
                  <a:srgbClr val="FFFFFF"/>
                </a:solidFill>
              </a:rPr>
              <a:t>…</a:t>
            </a:r>
            <a:r>
              <a:rPr lang="en-CA" sz="3600" dirty="0" smtClean="0">
                <a:solidFill>
                  <a:srgbClr val="FFFFFF"/>
                </a:solidFill>
              </a:rPr>
              <a:t>”</a:t>
            </a:r>
            <a:endParaRPr lang="en-CA" sz="3600" dirty="0">
              <a:solidFill>
                <a:srgbClr val="FFFFFF"/>
              </a:solidFill>
            </a:endParaRPr>
          </a:p>
          <a:p>
            <a:pPr marL="0" indent="0">
              <a:buNone/>
            </a:pPr>
            <a:endParaRPr lang="en-US" dirty="0"/>
          </a:p>
        </p:txBody>
      </p:sp>
    </p:spTree>
    <p:extLst>
      <p:ext uri="{BB962C8B-B14F-4D97-AF65-F5344CB8AC3E}">
        <p14:creationId xmlns:p14="http://schemas.microsoft.com/office/powerpoint/2010/main" val="14848672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7298" y="29674"/>
            <a:ext cx="8566702" cy="828091"/>
          </a:xfrm>
        </p:spPr>
        <p:txBody>
          <a:bodyPr/>
          <a:lstStyle/>
          <a:p>
            <a:r>
              <a:rPr lang="en-US" dirty="0" smtClean="0">
                <a:solidFill>
                  <a:srgbClr val="FFFF00"/>
                </a:solidFill>
              </a:rPr>
              <a:t>1932 Radio Reference </a:t>
            </a:r>
            <a:r>
              <a:rPr lang="en-US" dirty="0" smtClean="0">
                <a:solidFill>
                  <a:schemeClr val="bg1"/>
                </a:solidFill>
              </a:rPr>
              <a:t>intervenes</a:t>
            </a:r>
            <a:endParaRPr lang="en-US" dirty="0">
              <a:solidFill>
                <a:schemeClr val="bg1"/>
              </a:solidFill>
            </a:endParaRPr>
          </a:p>
        </p:txBody>
      </p:sp>
      <p:sp>
        <p:nvSpPr>
          <p:cNvPr id="3" name="Content Placeholder 2"/>
          <p:cNvSpPr>
            <a:spLocks noGrp="1"/>
          </p:cNvSpPr>
          <p:nvPr>
            <p:ph sz="quarter" idx="10"/>
          </p:nvPr>
        </p:nvSpPr>
        <p:spPr>
          <a:xfrm>
            <a:off x="263908" y="857765"/>
            <a:ext cx="8880092" cy="5558981"/>
          </a:xfrm>
        </p:spPr>
        <p:txBody>
          <a:bodyPr>
            <a:normAutofit/>
          </a:bodyPr>
          <a:lstStyle/>
          <a:p>
            <a:r>
              <a:rPr lang="en-CA" sz="2800" dirty="0">
                <a:solidFill>
                  <a:srgbClr val="FFFFFF"/>
                </a:solidFill>
              </a:rPr>
              <a:t>During the </a:t>
            </a:r>
            <a:r>
              <a:rPr lang="en-CA" sz="2800" dirty="0" err="1">
                <a:solidFill>
                  <a:srgbClr val="FFFFFF"/>
                </a:solidFill>
              </a:rPr>
              <a:t>Aird</a:t>
            </a:r>
            <a:r>
              <a:rPr lang="en-CA" sz="2800" dirty="0">
                <a:solidFill>
                  <a:srgbClr val="FFFFFF"/>
                </a:solidFill>
              </a:rPr>
              <a:t> Commission’s work, </a:t>
            </a:r>
            <a:r>
              <a:rPr lang="en-CA" sz="2800" dirty="0">
                <a:solidFill>
                  <a:srgbClr val="FFFF00"/>
                </a:solidFill>
              </a:rPr>
              <a:t>Québec</a:t>
            </a:r>
            <a:r>
              <a:rPr lang="en-CA" sz="2800" dirty="0">
                <a:solidFill>
                  <a:srgbClr val="FFFFFF"/>
                </a:solidFill>
              </a:rPr>
              <a:t> passed </a:t>
            </a:r>
            <a:r>
              <a:rPr lang="en-CA" sz="2800" dirty="0">
                <a:solidFill>
                  <a:srgbClr val="FFFF00"/>
                </a:solidFill>
              </a:rPr>
              <a:t>legislation </a:t>
            </a:r>
            <a:r>
              <a:rPr lang="en-CA" sz="2800" dirty="0" smtClean="0">
                <a:solidFill>
                  <a:srgbClr val="FFFF00"/>
                </a:solidFill>
              </a:rPr>
              <a:t>authorizing </a:t>
            </a:r>
            <a:r>
              <a:rPr lang="en-CA" sz="2800" dirty="0">
                <a:solidFill>
                  <a:srgbClr val="FFFF00"/>
                </a:solidFill>
              </a:rPr>
              <a:t>provincial licensing </a:t>
            </a:r>
            <a:r>
              <a:rPr lang="en-CA" sz="2800" dirty="0">
                <a:solidFill>
                  <a:srgbClr val="FFFFFF"/>
                </a:solidFill>
              </a:rPr>
              <a:t>and regulation of radio </a:t>
            </a:r>
            <a:r>
              <a:rPr lang="en-CA" sz="2800" dirty="0" smtClean="0">
                <a:solidFill>
                  <a:srgbClr val="FFFFFF"/>
                </a:solidFill>
              </a:rPr>
              <a:t>broadcasting.</a:t>
            </a:r>
            <a:endParaRPr lang="en-CA" sz="2800" dirty="0">
              <a:solidFill>
                <a:srgbClr val="FFFFFF"/>
              </a:solidFill>
            </a:endParaRPr>
          </a:p>
          <a:p>
            <a:r>
              <a:rPr lang="en-CA" sz="2800" dirty="0" smtClean="0">
                <a:solidFill>
                  <a:srgbClr val="FFFFFF"/>
                </a:solidFill>
              </a:rPr>
              <a:t>In </a:t>
            </a:r>
            <a:r>
              <a:rPr lang="en-CA" sz="2800" i="1" dirty="0" smtClean="0">
                <a:solidFill>
                  <a:srgbClr val="FFFF00"/>
                </a:solidFill>
              </a:rPr>
              <a:t>Re Regulation and Control of Radio Communication</a:t>
            </a:r>
            <a:r>
              <a:rPr lang="en-CA" sz="2800" dirty="0" smtClean="0">
                <a:solidFill>
                  <a:srgbClr val="FFFFFF"/>
                </a:solidFill>
              </a:rPr>
              <a:t>, [1932] A.C. 304 Privy </a:t>
            </a:r>
            <a:r>
              <a:rPr lang="en-CA" sz="2800" dirty="0">
                <a:solidFill>
                  <a:srgbClr val="FFFFFF"/>
                </a:solidFill>
              </a:rPr>
              <a:t>Council ruled </a:t>
            </a:r>
            <a:r>
              <a:rPr lang="en-CA" sz="2800" dirty="0" smtClean="0">
                <a:solidFill>
                  <a:srgbClr val="FFFFFF"/>
                </a:solidFill>
              </a:rPr>
              <a:t>jurisdiction </a:t>
            </a:r>
            <a:r>
              <a:rPr lang="en-CA" sz="2800" dirty="0">
                <a:solidFill>
                  <a:srgbClr val="FFFFFF"/>
                </a:solidFill>
              </a:rPr>
              <a:t>over broadcasting was </a:t>
            </a:r>
            <a:r>
              <a:rPr lang="en-CA" sz="2800" dirty="0" smtClean="0">
                <a:solidFill>
                  <a:srgbClr val="FFFFFF"/>
                </a:solidFill>
              </a:rPr>
              <a:t>federal only.</a:t>
            </a:r>
          </a:p>
          <a:p>
            <a:r>
              <a:rPr lang="en-CA" sz="2800" dirty="0" smtClean="0">
                <a:solidFill>
                  <a:srgbClr val="FFFFFF"/>
                </a:solidFill>
              </a:rPr>
              <a:t>Case </a:t>
            </a:r>
            <a:r>
              <a:rPr lang="en-CA" sz="2800" dirty="0" smtClean="0">
                <a:solidFill>
                  <a:srgbClr val="FFFF00"/>
                </a:solidFill>
              </a:rPr>
              <a:t>did not address the “</a:t>
            </a:r>
            <a:r>
              <a:rPr lang="en-CA" sz="2800" dirty="0" smtClean="0">
                <a:solidFill>
                  <a:srgbClr val="FF0000"/>
                </a:solidFill>
              </a:rPr>
              <a:t>content question</a:t>
            </a:r>
            <a:r>
              <a:rPr lang="en-CA" sz="2800" dirty="0" smtClean="0">
                <a:solidFill>
                  <a:srgbClr val="FFFF00"/>
                </a:solidFill>
              </a:rPr>
              <a:t>” </a:t>
            </a:r>
            <a:r>
              <a:rPr lang="en-CA" sz="2800" dirty="0" smtClean="0">
                <a:solidFill>
                  <a:srgbClr val="FFFFFF"/>
                </a:solidFill>
              </a:rPr>
              <a:t>directly. Q</a:t>
            </a:r>
            <a:r>
              <a:rPr lang="en-CA" sz="2800" dirty="0" smtClean="0">
                <a:solidFill>
                  <a:schemeClr val="bg1"/>
                </a:solidFill>
              </a:rPr>
              <a:t>uestion </a:t>
            </a:r>
            <a:r>
              <a:rPr lang="en-CA" sz="2800" dirty="0">
                <a:solidFill>
                  <a:schemeClr val="bg1"/>
                </a:solidFill>
              </a:rPr>
              <a:t>referred to the </a:t>
            </a:r>
            <a:r>
              <a:rPr lang="en-CA" sz="2800" dirty="0" smtClean="0">
                <a:solidFill>
                  <a:schemeClr val="bg1"/>
                </a:solidFill>
              </a:rPr>
              <a:t>court was:</a:t>
            </a:r>
            <a:r>
              <a:rPr lang="en-CA" sz="2800" i="1" dirty="0" smtClean="0">
                <a:solidFill>
                  <a:schemeClr val="bg1"/>
                </a:solidFill>
              </a:rPr>
              <a:t> </a:t>
            </a:r>
            <a:r>
              <a:rPr lang="en-CA" sz="2800" i="1" dirty="0" smtClean="0">
                <a:solidFill>
                  <a:srgbClr val="FFFF00"/>
                </a:solidFill>
              </a:rPr>
              <a:t>“</a:t>
            </a:r>
            <a:r>
              <a:rPr lang="en-CA" sz="2800" i="1" dirty="0" smtClean="0">
                <a:solidFill>
                  <a:srgbClr val="CCFFCC"/>
                </a:solidFill>
              </a:rPr>
              <a:t>Has </a:t>
            </a:r>
            <a:r>
              <a:rPr lang="en-CA" sz="2800" i="1" dirty="0">
                <a:solidFill>
                  <a:srgbClr val="CCFFCC"/>
                </a:solidFill>
              </a:rPr>
              <a:t>the Parliament of Canada jurisdiction to regulate and control radio communication, including the transmission and reception of signs, signals, pictures and sounds of all kinds by means of </a:t>
            </a:r>
            <a:r>
              <a:rPr lang="en-CA" sz="2800" i="1" dirty="0" err="1">
                <a:solidFill>
                  <a:srgbClr val="CCFFCC"/>
                </a:solidFill>
              </a:rPr>
              <a:t>Hertzian</a:t>
            </a:r>
            <a:r>
              <a:rPr lang="en-CA" sz="2800" i="1" dirty="0">
                <a:solidFill>
                  <a:srgbClr val="CCFFCC"/>
                </a:solidFill>
              </a:rPr>
              <a:t> waves, and </a:t>
            </a:r>
            <a:r>
              <a:rPr lang="en-CA" sz="2800" i="1" dirty="0">
                <a:solidFill>
                  <a:srgbClr val="FFFF00"/>
                </a:solidFill>
              </a:rPr>
              <a:t>including the right to determine the character, use, and location of the apparatus </a:t>
            </a:r>
            <a:r>
              <a:rPr lang="en-CA" sz="2800" i="1" dirty="0">
                <a:solidFill>
                  <a:srgbClr val="CCFFCC"/>
                </a:solidFill>
              </a:rPr>
              <a:t>employed</a:t>
            </a:r>
            <a:r>
              <a:rPr lang="en-CA" sz="2800" i="1" dirty="0" smtClean="0">
                <a:solidFill>
                  <a:schemeClr val="bg1"/>
                </a:solidFill>
              </a:rPr>
              <a:t>?</a:t>
            </a:r>
            <a:r>
              <a:rPr lang="en-CA" sz="2800" i="1" dirty="0" smtClean="0">
                <a:solidFill>
                  <a:srgbClr val="FFFF00"/>
                </a:solidFill>
              </a:rPr>
              <a:t>”</a:t>
            </a:r>
            <a:endParaRPr lang="en-CA" sz="2800" i="1" dirty="0">
              <a:solidFill>
                <a:srgbClr val="FFFF00"/>
              </a:solidFill>
            </a:endParaRPr>
          </a:p>
          <a:p>
            <a:endParaRPr lang="en-CA" dirty="0">
              <a:solidFill>
                <a:srgbClr val="FFFFFF"/>
              </a:solidFill>
            </a:endParaRPr>
          </a:p>
          <a:p>
            <a:pPr marL="0" indent="0">
              <a:buNone/>
            </a:pPr>
            <a:endParaRPr lang="en-US" dirty="0"/>
          </a:p>
        </p:txBody>
      </p:sp>
    </p:spTree>
    <p:extLst>
      <p:ext uri="{BB962C8B-B14F-4D97-AF65-F5344CB8AC3E}">
        <p14:creationId xmlns:p14="http://schemas.microsoft.com/office/powerpoint/2010/main" val="2562408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329909"/>
            <a:ext cx="8686801" cy="5987864"/>
          </a:xfrm>
        </p:spPr>
        <p:txBody>
          <a:bodyPr>
            <a:normAutofit/>
          </a:bodyPr>
          <a:lstStyle/>
          <a:p>
            <a:pPr marL="0" indent="0">
              <a:lnSpc>
                <a:spcPct val="90000"/>
              </a:lnSpc>
              <a:buNone/>
            </a:pPr>
            <a:r>
              <a:rPr lang="en-US" sz="2800" dirty="0" smtClean="0">
                <a:solidFill>
                  <a:srgbClr val="D10405"/>
                </a:solidFill>
              </a:rPr>
              <a:t>Found the basis of federal jurisdiction in </a:t>
            </a:r>
            <a:r>
              <a:rPr lang="en-US" sz="2800" dirty="0" smtClean="0">
                <a:solidFill>
                  <a:srgbClr val="CCFFCC"/>
                </a:solidFill>
              </a:rPr>
              <a:t>S. 92(10)(a) </a:t>
            </a:r>
            <a:r>
              <a:rPr lang="en-US" sz="2800" i="1" dirty="0" smtClean="0">
                <a:solidFill>
                  <a:srgbClr val="CCFFCC"/>
                </a:solidFill>
              </a:rPr>
              <a:t>BNA  Act</a:t>
            </a:r>
            <a:r>
              <a:rPr lang="en-US" sz="2800" dirty="0" smtClean="0">
                <a:solidFill>
                  <a:schemeClr val="bg1"/>
                </a:solidFill>
              </a:rPr>
              <a:t>: “</a:t>
            </a:r>
            <a:r>
              <a:rPr lang="en-CA" sz="2800" dirty="0" smtClean="0">
                <a:solidFill>
                  <a:schemeClr val="bg1"/>
                </a:solidFill>
              </a:rPr>
              <a:t>Lines </a:t>
            </a:r>
            <a:r>
              <a:rPr lang="en-CA" sz="2800" dirty="0">
                <a:solidFill>
                  <a:schemeClr val="bg1"/>
                </a:solidFill>
              </a:rPr>
              <a:t>of Steam or other Ships, Railways, Roads, Telegraphs, and </a:t>
            </a:r>
            <a:r>
              <a:rPr lang="en-CA" sz="2800" dirty="0">
                <a:solidFill>
                  <a:srgbClr val="FFFF00"/>
                </a:solidFill>
              </a:rPr>
              <a:t>other Works and Undertakings connecting the Province with any other or others of the Provinces</a:t>
            </a:r>
            <a:r>
              <a:rPr lang="en-CA" sz="2800" dirty="0">
                <a:solidFill>
                  <a:schemeClr val="bg1"/>
                </a:solidFill>
              </a:rPr>
              <a:t>, or extending beyond the Limits of the </a:t>
            </a:r>
            <a:r>
              <a:rPr lang="en-CA" sz="2800" dirty="0" smtClean="0">
                <a:solidFill>
                  <a:schemeClr val="bg1"/>
                </a:solidFill>
              </a:rPr>
              <a:t>Province.”</a:t>
            </a:r>
            <a:r>
              <a:rPr lang="en-US" sz="2800" i="1" dirty="0" smtClean="0">
                <a:solidFill>
                  <a:schemeClr val="bg1"/>
                </a:solidFill>
              </a:rPr>
              <a:t> </a:t>
            </a:r>
          </a:p>
          <a:p>
            <a:pPr marL="0" indent="0">
              <a:lnSpc>
                <a:spcPct val="90000"/>
              </a:lnSpc>
              <a:buNone/>
            </a:pPr>
            <a:r>
              <a:rPr lang="en-US" sz="2800" dirty="0" smtClean="0">
                <a:solidFill>
                  <a:srgbClr val="FFFFFF"/>
                </a:solidFill>
              </a:rPr>
              <a:t>Viscount Dunedin: “</a:t>
            </a:r>
            <a:r>
              <a:rPr lang="en-CA" sz="2800" i="1" dirty="0">
                <a:solidFill>
                  <a:srgbClr val="FFFF00"/>
                </a:solidFill>
              </a:rPr>
              <a:t>Broadcasting as a system cannot exist without both a transmitter and a receiver</a:t>
            </a:r>
            <a:r>
              <a:rPr lang="en-CA" sz="2800" i="1" dirty="0">
                <a:solidFill>
                  <a:srgbClr val="FFFFFF"/>
                </a:solidFill>
              </a:rPr>
              <a:t>. The receiver is indeed useless without a transmitter and can be reduced to a nonentity if the transmitter closes. The </a:t>
            </a:r>
            <a:r>
              <a:rPr lang="en-CA" sz="2800" i="1" dirty="0" smtClean="0">
                <a:solidFill>
                  <a:srgbClr val="FFFFFF"/>
                </a:solidFill>
              </a:rPr>
              <a:t>system </a:t>
            </a:r>
            <a:r>
              <a:rPr lang="en-CA" sz="2800" i="1" dirty="0">
                <a:solidFill>
                  <a:srgbClr val="FFFFFF"/>
                </a:solidFill>
              </a:rPr>
              <a:t>cannot be divided into two parts, each independent of the other. </a:t>
            </a:r>
            <a:r>
              <a:rPr lang="en-CA" sz="2800" i="1" dirty="0">
                <a:solidFill>
                  <a:srgbClr val="FFFF00"/>
                </a:solidFill>
              </a:rPr>
              <a:t>"</a:t>
            </a:r>
            <a:r>
              <a:rPr lang="en-CA" sz="2800" i="1" dirty="0">
                <a:solidFill>
                  <a:srgbClr val="FF0000"/>
                </a:solidFill>
              </a:rPr>
              <a:t>Undertaking</a:t>
            </a:r>
            <a:r>
              <a:rPr lang="en-CA" sz="2800" i="1" dirty="0">
                <a:solidFill>
                  <a:srgbClr val="FFFF00"/>
                </a:solidFill>
              </a:rPr>
              <a:t>" is </a:t>
            </a:r>
            <a:r>
              <a:rPr lang="en-CA" sz="2800" i="1" dirty="0">
                <a:solidFill>
                  <a:srgbClr val="D10405"/>
                </a:solidFill>
              </a:rPr>
              <a:t>not a physical thing</a:t>
            </a:r>
            <a:r>
              <a:rPr lang="en-CA" sz="2800" i="1" dirty="0">
                <a:solidFill>
                  <a:srgbClr val="FFFF00"/>
                </a:solidFill>
              </a:rPr>
              <a:t> but </a:t>
            </a:r>
            <a:r>
              <a:rPr lang="en-CA" sz="2800" i="1" dirty="0">
                <a:solidFill>
                  <a:srgbClr val="FF0000"/>
                </a:solidFill>
              </a:rPr>
              <a:t>is an arrangement</a:t>
            </a:r>
            <a:r>
              <a:rPr lang="en-CA" sz="2800" i="1" dirty="0">
                <a:solidFill>
                  <a:srgbClr val="FFFF00"/>
                </a:solidFill>
              </a:rPr>
              <a:t> under which of course physical things are used</a:t>
            </a:r>
            <a:r>
              <a:rPr lang="en-CA" sz="2800" dirty="0" smtClean="0">
                <a:solidFill>
                  <a:srgbClr val="FFFFFF"/>
                </a:solidFill>
              </a:rPr>
              <a:t>.” </a:t>
            </a:r>
            <a:endParaRPr lang="en-CA" sz="2800" dirty="0">
              <a:solidFill>
                <a:srgbClr val="FFFFFF"/>
              </a:solidFill>
            </a:endParaRPr>
          </a:p>
          <a:p>
            <a:pPr marL="0" indent="0">
              <a:buNone/>
            </a:pPr>
            <a:endParaRPr lang="en-US" dirty="0"/>
          </a:p>
        </p:txBody>
      </p:sp>
    </p:spTree>
    <p:extLst>
      <p:ext uri="{BB962C8B-B14F-4D97-AF65-F5344CB8AC3E}">
        <p14:creationId xmlns:p14="http://schemas.microsoft.com/office/powerpoint/2010/main" val="9359764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016000"/>
          </a:xfrm>
        </p:spPr>
        <p:txBody>
          <a:bodyPr>
            <a:normAutofit/>
          </a:bodyPr>
          <a:lstStyle/>
          <a:p>
            <a:r>
              <a:rPr lang="en-US" sz="3500" dirty="0">
                <a:solidFill>
                  <a:srgbClr val="FFFF00"/>
                </a:solidFill>
              </a:rPr>
              <a:t>C</a:t>
            </a:r>
            <a:r>
              <a:rPr lang="en-US" sz="3500" dirty="0" smtClean="0">
                <a:solidFill>
                  <a:srgbClr val="FFFF00"/>
                </a:solidFill>
              </a:rPr>
              <a:t>anadian Radio Broadcasting Commission</a:t>
            </a:r>
            <a:endParaRPr lang="en-US" sz="3500" dirty="0">
              <a:solidFill>
                <a:srgbClr val="FFFF00"/>
              </a:solidFill>
            </a:endParaRPr>
          </a:p>
        </p:txBody>
      </p:sp>
      <p:sp>
        <p:nvSpPr>
          <p:cNvPr id="3" name="Content Placeholder 2"/>
          <p:cNvSpPr>
            <a:spLocks noGrp="1"/>
          </p:cNvSpPr>
          <p:nvPr>
            <p:ph sz="quarter" idx="10"/>
          </p:nvPr>
        </p:nvSpPr>
        <p:spPr>
          <a:xfrm>
            <a:off x="457200" y="1015999"/>
            <a:ext cx="8548661" cy="4905881"/>
          </a:xfrm>
        </p:spPr>
        <p:txBody>
          <a:bodyPr/>
          <a:lstStyle/>
          <a:p>
            <a:pPr marL="0" indent="0">
              <a:buNone/>
            </a:pPr>
            <a:r>
              <a:rPr lang="en-CA" dirty="0">
                <a:solidFill>
                  <a:schemeClr val="bg1"/>
                </a:solidFill>
              </a:rPr>
              <a:t>After the Radio Reference, the </a:t>
            </a:r>
            <a:r>
              <a:rPr lang="en-CA" dirty="0">
                <a:solidFill>
                  <a:srgbClr val="FFFF00"/>
                </a:solidFill>
              </a:rPr>
              <a:t>Conservative R.B. Bennett government established the CRBC </a:t>
            </a:r>
            <a:r>
              <a:rPr lang="en-CA" dirty="0">
                <a:solidFill>
                  <a:schemeClr val="bg1"/>
                </a:solidFill>
              </a:rPr>
              <a:t>to:</a:t>
            </a:r>
          </a:p>
          <a:p>
            <a:pPr marL="457200" lvl="0" indent="-457200">
              <a:buFont typeface="+mj-lt"/>
              <a:buAutoNum type="arabicPeriod"/>
            </a:pPr>
            <a:r>
              <a:rPr lang="en-CA" dirty="0">
                <a:solidFill>
                  <a:srgbClr val="FFFF00"/>
                </a:solidFill>
              </a:rPr>
              <a:t>R</a:t>
            </a:r>
            <a:r>
              <a:rPr lang="en-CA" dirty="0" smtClean="0">
                <a:solidFill>
                  <a:srgbClr val="FFFF00"/>
                </a:solidFill>
              </a:rPr>
              <a:t>egulate</a:t>
            </a:r>
            <a:r>
              <a:rPr lang="en-CA" dirty="0">
                <a:solidFill>
                  <a:srgbClr val="FFFF00"/>
                </a:solidFill>
              </a:rPr>
              <a:t>, control and carry on broadcasting </a:t>
            </a:r>
            <a:r>
              <a:rPr lang="en-CA" dirty="0">
                <a:solidFill>
                  <a:schemeClr val="bg1"/>
                </a:solidFill>
              </a:rPr>
              <a:t>activities in Canada, in the national </a:t>
            </a:r>
            <a:r>
              <a:rPr lang="en-CA" dirty="0" smtClean="0">
                <a:solidFill>
                  <a:schemeClr val="bg1"/>
                </a:solidFill>
              </a:rPr>
              <a:t>interest.</a:t>
            </a:r>
            <a:endParaRPr lang="en-CA" dirty="0">
              <a:solidFill>
                <a:schemeClr val="bg1"/>
              </a:solidFill>
            </a:endParaRPr>
          </a:p>
          <a:p>
            <a:pPr marL="457200" lvl="0" indent="-457200">
              <a:buFont typeface="+mj-lt"/>
              <a:buAutoNum type="arabicPeriod"/>
            </a:pPr>
            <a:r>
              <a:rPr lang="en-US" dirty="0">
                <a:solidFill>
                  <a:schemeClr val="bg1"/>
                </a:solidFill>
              </a:rPr>
              <a:t>T</a:t>
            </a:r>
            <a:r>
              <a:rPr lang="en-US" dirty="0" smtClean="0">
                <a:solidFill>
                  <a:schemeClr val="bg1"/>
                </a:solidFill>
              </a:rPr>
              <a:t>ake </a:t>
            </a:r>
            <a:r>
              <a:rPr lang="en-US" dirty="0">
                <a:solidFill>
                  <a:schemeClr val="bg1"/>
                </a:solidFill>
              </a:rPr>
              <a:t>over </a:t>
            </a:r>
            <a:r>
              <a:rPr lang="en-US" dirty="0">
                <a:solidFill>
                  <a:srgbClr val="FFFF00"/>
                </a:solidFill>
              </a:rPr>
              <a:t>operations of the CNR national radio </a:t>
            </a:r>
            <a:r>
              <a:rPr lang="en-US" dirty="0" smtClean="0">
                <a:solidFill>
                  <a:schemeClr val="bg1"/>
                </a:solidFill>
              </a:rPr>
              <a:t>network.</a:t>
            </a:r>
            <a:endParaRPr lang="en-CA" dirty="0">
              <a:solidFill>
                <a:schemeClr val="bg1"/>
              </a:solidFill>
            </a:endParaRPr>
          </a:p>
          <a:p>
            <a:pPr marL="457200" lvl="0" indent="-457200">
              <a:buFont typeface="+mj-lt"/>
              <a:buAutoNum type="arabicPeriod"/>
            </a:pPr>
            <a:r>
              <a:rPr lang="en-CA" dirty="0">
                <a:solidFill>
                  <a:schemeClr val="bg1"/>
                </a:solidFill>
              </a:rPr>
              <a:t>R</a:t>
            </a:r>
            <a:r>
              <a:rPr lang="en-CA" dirty="0" smtClean="0">
                <a:solidFill>
                  <a:schemeClr val="bg1"/>
                </a:solidFill>
              </a:rPr>
              <a:t>egulate </a:t>
            </a:r>
            <a:r>
              <a:rPr lang="en-CA" dirty="0">
                <a:solidFill>
                  <a:schemeClr val="bg1"/>
                </a:solidFill>
              </a:rPr>
              <a:t>private broadcasters, and over time, assume </a:t>
            </a:r>
            <a:r>
              <a:rPr lang="en-CA" dirty="0">
                <a:solidFill>
                  <a:srgbClr val="FFFF00"/>
                </a:solidFill>
              </a:rPr>
              <a:t>control over all aspects of Canadian </a:t>
            </a:r>
            <a:r>
              <a:rPr lang="en-CA" dirty="0" smtClean="0">
                <a:solidFill>
                  <a:srgbClr val="FFFF00"/>
                </a:solidFill>
              </a:rPr>
              <a:t>broadcasting</a:t>
            </a:r>
            <a:r>
              <a:rPr lang="en-CA" dirty="0" smtClean="0">
                <a:solidFill>
                  <a:schemeClr val="bg1"/>
                </a:solidFill>
              </a:rPr>
              <a:t>.</a:t>
            </a:r>
            <a:endParaRPr lang="en-CA" dirty="0">
              <a:solidFill>
                <a:srgbClr val="FFFF00"/>
              </a:solidFill>
            </a:endParaRPr>
          </a:p>
          <a:p>
            <a:pPr marL="0" indent="0">
              <a:buNone/>
            </a:pPr>
            <a:r>
              <a:rPr lang="en-CA" dirty="0">
                <a:solidFill>
                  <a:schemeClr val="bg1"/>
                </a:solidFill>
              </a:rPr>
              <a:t>The latter objective was frustrated by the </a:t>
            </a:r>
            <a:r>
              <a:rPr lang="en-CA" dirty="0">
                <a:solidFill>
                  <a:srgbClr val="CCFFCC"/>
                </a:solidFill>
              </a:rPr>
              <a:t>great depression of the 1930s, which prevented the government from buying out private radio operators</a:t>
            </a:r>
            <a:r>
              <a:rPr lang="en-CA" dirty="0">
                <a:solidFill>
                  <a:schemeClr val="bg1"/>
                </a:solidFill>
              </a:rPr>
              <a:t> </a:t>
            </a:r>
            <a:r>
              <a:rPr lang="en-CA" dirty="0" smtClean="0">
                <a:solidFill>
                  <a:schemeClr val="bg1"/>
                </a:solidFill>
              </a:rPr>
              <a:t>and </a:t>
            </a:r>
            <a:r>
              <a:rPr lang="en-CA" dirty="0">
                <a:solidFill>
                  <a:schemeClr val="bg1"/>
                </a:solidFill>
              </a:rPr>
              <a:t>entrenching Canada’s mixed public private system (unlike UK and European systems of the time</a:t>
            </a:r>
            <a:r>
              <a:rPr lang="en-CA" dirty="0" smtClean="0">
                <a:solidFill>
                  <a:schemeClr val="bg1"/>
                </a:solidFill>
              </a:rPr>
              <a:t>).</a:t>
            </a:r>
            <a:endParaRPr lang="en-CA" dirty="0">
              <a:solidFill>
                <a:schemeClr val="bg1"/>
              </a:solidFill>
            </a:endParaRPr>
          </a:p>
          <a:p>
            <a:pPr marL="0" indent="0">
              <a:buNone/>
            </a:pPr>
            <a:r>
              <a:rPr lang="en-CA" dirty="0">
                <a:solidFill>
                  <a:srgbClr val="FF0000"/>
                </a:solidFill>
              </a:rPr>
              <a:t>CRBC’s joint operator/regulator role transferred to CBC in 1936 </a:t>
            </a:r>
            <a:r>
              <a:rPr lang="en-CA" dirty="0" smtClean="0">
                <a:solidFill>
                  <a:schemeClr val="bg1"/>
                </a:solidFill>
              </a:rPr>
              <a:t>– funded </a:t>
            </a:r>
            <a:r>
              <a:rPr lang="en-CA" dirty="0">
                <a:solidFill>
                  <a:schemeClr val="bg1"/>
                </a:solidFill>
              </a:rPr>
              <a:t>by increased licence fees</a:t>
            </a:r>
          </a:p>
          <a:p>
            <a:pPr marL="0" indent="0">
              <a:buNone/>
            </a:pPr>
            <a:endParaRPr lang="en-US" dirty="0"/>
          </a:p>
        </p:txBody>
      </p:sp>
    </p:spTree>
    <p:extLst>
      <p:ext uri="{BB962C8B-B14F-4D97-AF65-F5344CB8AC3E}">
        <p14:creationId xmlns:p14="http://schemas.microsoft.com/office/powerpoint/2010/main" val="6379094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342593"/>
          </a:xfrm>
        </p:spPr>
        <p:txBody>
          <a:bodyPr>
            <a:normAutofit fontScale="90000"/>
          </a:bodyPr>
          <a:lstStyle/>
          <a:p>
            <a:r>
              <a:rPr lang="en-CA" dirty="0" smtClean="0"/>
              <a:t/>
            </a:r>
            <a:br>
              <a:rPr lang="en-CA" dirty="0" smtClean="0"/>
            </a:br>
            <a:r>
              <a:rPr lang="en-CA" b="1" dirty="0" smtClean="0">
                <a:solidFill>
                  <a:srgbClr val="FFFF00"/>
                </a:solidFill>
              </a:rPr>
              <a:t>Fowler </a:t>
            </a:r>
            <a:r>
              <a:rPr lang="en-CA" b="1" dirty="0">
                <a:solidFill>
                  <a:srgbClr val="FFFF00"/>
                </a:solidFill>
              </a:rPr>
              <a:t>Commission &amp; Committee </a:t>
            </a:r>
            <a:r>
              <a:rPr lang="en-CA" b="1" dirty="0" smtClean="0">
                <a:solidFill>
                  <a:srgbClr val="FFFF00"/>
                </a:solidFill>
              </a:rPr>
              <a:t/>
            </a:r>
            <a:br>
              <a:rPr lang="en-CA" b="1" dirty="0" smtClean="0">
                <a:solidFill>
                  <a:srgbClr val="FFFF00"/>
                </a:solidFill>
              </a:rPr>
            </a:br>
            <a:r>
              <a:rPr lang="en-CA" b="1" dirty="0" smtClean="0">
                <a:solidFill>
                  <a:srgbClr val="FFFF00"/>
                </a:solidFill>
              </a:rPr>
              <a:t>(</a:t>
            </a:r>
            <a:r>
              <a:rPr lang="en-CA" b="1" dirty="0">
                <a:solidFill>
                  <a:srgbClr val="FFFF00"/>
                </a:solidFill>
              </a:rPr>
              <a:t>1957 &amp; 1965)</a:t>
            </a:r>
            <a:br>
              <a:rPr lang="en-CA" b="1" dirty="0">
                <a:solidFill>
                  <a:srgbClr val="FFFF00"/>
                </a:solidFill>
              </a:rPr>
            </a:br>
            <a:endParaRPr lang="en-US" b="1" dirty="0">
              <a:solidFill>
                <a:srgbClr val="FFFF00"/>
              </a:solidFill>
            </a:endParaRPr>
          </a:p>
        </p:txBody>
      </p:sp>
      <p:sp>
        <p:nvSpPr>
          <p:cNvPr id="3" name="Content Placeholder 2"/>
          <p:cNvSpPr>
            <a:spLocks noGrp="1"/>
          </p:cNvSpPr>
          <p:nvPr>
            <p:ph sz="quarter" idx="10"/>
          </p:nvPr>
        </p:nvSpPr>
        <p:spPr>
          <a:xfrm>
            <a:off x="457200" y="1408134"/>
            <a:ext cx="8686800" cy="4530242"/>
          </a:xfrm>
        </p:spPr>
        <p:txBody>
          <a:bodyPr/>
          <a:lstStyle/>
          <a:p>
            <a:pPr marL="0" indent="0">
              <a:buNone/>
            </a:pPr>
            <a:r>
              <a:rPr lang="en-CA" sz="3000" dirty="0">
                <a:solidFill>
                  <a:schemeClr val="bg1"/>
                </a:solidFill>
              </a:rPr>
              <a:t>Canadian television started in Montréal &amp; Toronto in 1952</a:t>
            </a:r>
          </a:p>
          <a:p>
            <a:pPr lvl="1"/>
            <a:r>
              <a:rPr lang="en-CA" sz="3000" dirty="0" smtClean="0">
                <a:solidFill>
                  <a:schemeClr val="bg1"/>
                </a:solidFill>
              </a:rPr>
              <a:t>Initially </a:t>
            </a:r>
            <a:r>
              <a:rPr lang="en-CA" sz="3000" dirty="0">
                <a:solidFill>
                  <a:srgbClr val="FFFF00"/>
                </a:solidFill>
              </a:rPr>
              <a:t>1 private station licensed per market </a:t>
            </a:r>
            <a:r>
              <a:rPr lang="en-CA" sz="3000" dirty="0">
                <a:solidFill>
                  <a:schemeClr val="bg1"/>
                </a:solidFill>
              </a:rPr>
              <a:t>to </a:t>
            </a:r>
            <a:r>
              <a:rPr lang="en-CA" sz="3000" dirty="0">
                <a:solidFill>
                  <a:srgbClr val="FFFF00"/>
                </a:solidFill>
              </a:rPr>
              <a:t>carry the CBC</a:t>
            </a:r>
            <a:r>
              <a:rPr lang="en-CA" sz="3000" dirty="0">
                <a:solidFill>
                  <a:schemeClr val="bg1"/>
                </a:solidFill>
              </a:rPr>
              <a:t>’s</a:t>
            </a:r>
            <a:r>
              <a:rPr lang="en-CA" sz="3000" dirty="0">
                <a:solidFill>
                  <a:srgbClr val="FFFF00"/>
                </a:solidFill>
              </a:rPr>
              <a:t> </a:t>
            </a:r>
            <a:r>
              <a:rPr lang="en-CA" sz="3000" dirty="0">
                <a:solidFill>
                  <a:schemeClr val="bg1"/>
                </a:solidFill>
              </a:rPr>
              <a:t>national programming</a:t>
            </a:r>
          </a:p>
          <a:p>
            <a:pPr lvl="1"/>
            <a:r>
              <a:rPr lang="en-CA" sz="3000" dirty="0" smtClean="0">
                <a:solidFill>
                  <a:srgbClr val="CCFFCC"/>
                </a:solidFill>
              </a:rPr>
              <a:t>Public </a:t>
            </a:r>
            <a:r>
              <a:rPr lang="en-CA" sz="3000" dirty="0">
                <a:solidFill>
                  <a:srgbClr val="CCFFCC"/>
                </a:solidFill>
              </a:rPr>
              <a:t>demand for more choice</a:t>
            </a:r>
            <a:r>
              <a:rPr lang="en-CA" sz="3000" dirty="0">
                <a:solidFill>
                  <a:schemeClr val="bg1"/>
                </a:solidFill>
              </a:rPr>
              <a:t> and content</a:t>
            </a:r>
          </a:p>
          <a:p>
            <a:pPr marL="0" indent="0">
              <a:buNone/>
            </a:pPr>
            <a:r>
              <a:rPr lang="en-CA" sz="3000" dirty="0">
                <a:solidFill>
                  <a:schemeClr val="bg1"/>
                </a:solidFill>
              </a:rPr>
              <a:t>Fowler </a:t>
            </a:r>
            <a:r>
              <a:rPr lang="en-CA" sz="3000" dirty="0">
                <a:solidFill>
                  <a:srgbClr val="FFFF00"/>
                </a:solidFill>
              </a:rPr>
              <a:t>recommended separation of public broadcaster/regulator </a:t>
            </a:r>
            <a:r>
              <a:rPr lang="en-CA" sz="3000" dirty="0">
                <a:solidFill>
                  <a:schemeClr val="bg1"/>
                </a:solidFill>
              </a:rPr>
              <a:t>roles</a:t>
            </a:r>
          </a:p>
          <a:p>
            <a:pPr lvl="1"/>
            <a:r>
              <a:rPr lang="en-CA" sz="3000" dirty="0" smtClean="0">
                <a:solidFill>
                  <a:srgbClr val="CCFFCC"/>
                </a:solidFill>
              </a:rPr>
              <a:t>inherent </a:t>
            </a:r>
            <a:r>
              <a:rPr lang="en-CA" sz="3000" dirty="0">
                <a:solidFill>
                  <a:srgbClr val="CCFFCC"/>
                </a:solidFill>
              </a:rPr>
              <a:t>conflict of interest for CBC</a:t>
            </a:r>
          </a:p>
          <a:p>
            <a:pPr lvl="1"/>
            <a:r>
              <a:rPr lang="en-CA" sz="3000" dirty="0" smtClean="0">
                <a:solidFill>
                  <a:srgbClr val="FF0000"/>
                </a:solidFill>
              </a:rPr>
              <a:t>1958 </a:t>
            </a:r>
            <a:r>
              <a:rPr lang="en-CA" sz="3000" dirty="0">
                <a:solidFill>
                  <a:srgbClr val="FF0000"/>
                </a:solidFill>
              </a:rPr>
              <a:t>Broadcasting </a:t>
            </a:r>
            <a:r>
              <a:rPr lang="en-CA" sz="3000" dirty="0" smtClean="0">
                <a:solidFill>
                  <a:srgbClr val="FF0000"/>
                </a:solidFill>
              </a:rPr>
              <a:t>Act </a:t>
            </a:r>
            <a:r>
              <a:rPr lang="en-CA" sz="3000" dirty="0" smtClean="0">
                <a:solidFill>
                  <a:schemeClr val="bg1"/>
                </a:solidFill>
              </a:rPr>
              <a:t>created </a:t>
            </a:r>
            <a:r>
              <a:rPr lang="en-CA" sz="3000" dirty="0">
                <a:solidFill>
                  <a:schemeClr val="bg1"/>
                </a:solidFill>
              </a:rPr>
              <a:t>the </a:t>
            </a:r>
            <a:r>
              <a:rPr lang="en-CA" sz="3000" dirty="0">
                <a:solidFill>
                  <a:srgbClr val="FF0000"/>
                </a:solidFill>
              </a:rPr>
              <a:t>Board of Broadcast Governors </a:t>
            </a:r>
            <a:r>
              <a:rPr lang="en-CA" sz="3000" dirty="0">
                <a:solidFill>
                  <a:schemeClr val="bg1"/>
                </a:solidFill>
              </a:rPr>
              <a:t>(BBG) </a:t>
            </a:r>
            <a:r>
              <a:rPr lang="en-CA" sz="3000" dirty="0" smtClean="0">
                <a:solidFill>
                  <a:schemeClr val="bg1"/>
                </a:solidFill>
              </a:rPr>
              <a:t>as </a:t>
            </a:r>
            <a:r>
              <a:rPr lang="en-CA" sz="3000" dirty="0">
                <a:solidFill>
                  <a:srgbClr val="FF0000"/>
                </a:solidFill>
              </a:rPr>
              <a:t>regulator</a:t>
            </a:r>
          </a:p>
          <a:p>
            <a:pPr marL="0" indent="0">
              <a:buNone/>
            </a:pPr>
            <a:endParaRPr lang="en-US" dirty="0"/>
          </a:p>
        </p:txBody>
      </p:sp>
    </p:spTree>
    <p:extLst>
      <p:ext uri="{BB962C8B-B14F-4D97-AF65-F5344CB8AC3E}">
        <p14:creationId xmlns:p14="http://schemas.microsoft.com/office/powerpoint/2010/main" val="11055418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170"/>
            <a:ext cx="8229600" cy="861082"/>
          </a:xfrm>
        </p:spPr>
        <p:txBody>
          <a:bodyPr>
            <a:normAutofit fontScale="90000"/>
          </a:bodyPr>
          <a:lstStyle/>
          <a:p>
            <a:r>
              <a:rPr lang="en-CA" dirty="0" smtClean="0"/>
              <a:t/>
            </a:r>
            <a:br>
              <a:rPr lang="en-CA" dirty="0" smtClean="0"/>
            </a:br>
            <a:r>
              <a:rPr lang="en-CA" b="1" dirty="0" smtClean="0">
                <a:solidFill>
                  <a:srgbClr val="FFFF00"/>
                </a:solidFill>
              </a:rPr>
              <a:t>1968 </a:t>
            </a:r>
            <a:r>
              <a:rPr lang="en-CA" b="1" dirty="0">
                <a:solidFill>
                  <a:srgbClr val="FFFF00"/>
                </a:solidFill>
              </a:rPr>
              <a:t>Broadcasting Act</a:t>
            </a:r>
            <a:br>
              <a:rPr lang="en-CA" b="1" dirty="0">
                <a:solidFill>
                  <a:srgbClr val="FFFF00"/>
                </a:solidFill>
              </a:rPr>
            </a:br>
            <a:endParaRPr lang="en-US" b="1" dirty="0">
              <a:solidFill>
                <a:srgbClr val="FFFF00"/>
              </a:solidFill>
            </a:endParaRPr>
          </a:p>
        </p:txBody>
      </p:sp>
      <p:sp>
        <p:nvSpPr>
          <p:cNvPr id="3" name="Content Placeholder 2"/>
          <p:cNvSpPr>
            <a:spLocks noGrp="1"/>
          </p:cNvSpPr>
          <p:nvPr>
            <p:ph sz="quarter" idx="10"/>
          </p:nvPr>
        </p:nvSpPr>
        <p:spPr>
          <a:xfrm>
            <a:off x="457200" y="907253"/>
            <a:ext cx="8686800" cy="5492998"/>
          </a:xfrm>
        </p:spPr>
        <p:txBody>
          <a:bodyPr>
            <a:normAutofit/>
          </a:bodyPr>
          <a:lstStyle/>
          <a:p>
            <a:pPr marL="0" indent="0">
              <a:buNone/>
            </a:pPr>
            <a:r>
              <a:rPr lang="en-US" b="1" dirty="0" smtClean="0">
                <a:solidFill>
                  <a:srgbClr val="FFFFFF"/>
                </a:solidFill>
              </a:rPr>
              <a:t>1. New </a:t>
            </a:r>
            <a:r>
              <a:rPr lang="en-US" b="1" dirty="0">
                <a:solidFill>
                  <a:srgbClr val="FFFFFF"/>
                </a:solidFill>
              </a:rPr>
              <a:t>Act followed </a:t>
            </a:r>
            <a:endParaRPr lang="en-CA" b="1" dirty="0">
              <a:solidFill>
                <a:srgbClr val="FFFFFF"/>
              </a:solidFill>
            </a:endParaRPr>
          </a:p>
          <a:p>
            <a:r>
              <a:rPr lang="en-US" dirty="0">
                <a:solidFill>
                  <a:srgbClr val="FFFFFF"/>
                </a:solidFill>
              </a:rPr>
              <a:t>1964 Fowler Committee Report </a:t>
            </a:r>
            <a:endParaRPr lang="en-CA" dirty="0">
              <a:solidFill>
                <a:srgbClr val="FFFFFF"/>
              </a:solidFill>
            </a:endParaRPr>
          </a:p>
          <a:p>
            <a:r>
              <a:rPr lang="en-US" dirty="0">
                <a:solidFill>
                  <a:srgbClr val="FFFFFF"/>
                </a:solidFill>
              </a:rPr>
              <a:t>1966 White Paper on </a:t>
            </a:r>
            <a:r>
              <a:rPr lang="en-US" dirty="0" smtClean="0">
                <a:solidFill>
                  <a:srgbClr val="FFFFFF"/>
                </a:solidFill>
              </a:rPr>
              <a:t>Broadcasting</a:t>
            </a:r>
            <a:endParaRPr lang="en-CA" dirty="0">
              <a:solidFill>
                <a:srgbClr val="FFFFFF"/>
              </a:solidFill>
            </a:endParaRPr>
          </a:p>
          <a:p>
            <a:pPr marL="0" indent="0">
              <a:buNone/>
            </a:pPr>
            <a:r>
              <a:rPr lang="en-CA" b="1" dirty="0" smtClean="0">
                <a:solidFill>
                  <a:srgbClr val="FFFFFF"/>
                </a:solidFill>
              </a:rPr>
              <a:t>2. </a:t>
            </a:r>
            <a:r>
              <a:rPr lang="en-CA" b="1" dirty="0" smtClean="0">
                <a:solidFill>
                  <a:srgbClr val="FFFF00"/>
                </a:solidFill>
              </a:rPr>
              <a:t>Distanced </a:t>
            </a:r>
            <a:r>
              <a:rPr lang="en-CA" b="1" dirty="0">
                <a:solidFill>
                  <a:srgbClr val="FFFF00"/>
                </a:solidFill>
              </a:rPr>
              <a:t>government and the regulator from administration, finance and broadcast programming decisions of CBC</a:t>
            </a:r>
          </a:p>
          <a:p>
            <a:pPr marL="0" indent="0">
              <a:buNone/>
            </a:pPr>
            <a:r>
              <a:rPr lang="en-CA" b="1" dirty="0" smtClean="0">
                <a:solidFill>
                  <a:srgbClr val="FFFFFF"/>
                </a:solidFill>
              </a:rPr>
              <a:t>3. Established &amp; </a:t>
            </a:r>
            <a:r>
              <a:rPr lang="en-CA" b="1" dirty="0">
                <a:solidFill>
                  <a:srgbClr val="FFFF00"/>
                </a:solidFill>
              </a:rPr>
              <a:t>mandated </a:t>
            </a:r>
            <a:r>
              <a:rPr lang="en-CA" b="1" dirty="0" smtClean="0">
                <a:solidFill>
                  <a:srgbClr val="FFFF00"/>
                </a:solidFill>
              </a:rPr>
              <a:t>CRTC </a:t>
            </a:r>
            <a:r>
              <a:rPr lang="en-CA" b="1" dirty="0">
                <a:solidFill>
                  <a:srgbClr val="FFFFFF"/>
                </a:solidFill>
              </a:rPr>
              <a:t>to implement a </a:t>
            </a:r>
            <a:r>
              <a:rPr lang="en-CA" b="1" dirty="0">
                <a:solidFill>
                  <a:srgbClr val="FF0000"/>
                </a:solidFill>
              </a:rPr>
              <a:t>new “broadcasting policy”</a:t>
            </a:r>
            <a:r>
              <a:rPr lang="en-CA" b="1" dirty="0">
                <a:solidFill>
                  <a:srgbClr val="FFFFFF"/>
                </a:solidFill>
              </a:rPr>
              <a:t> for </a:t>
            </a:r>
            <a:r>
              <a:rPr lang="en-CA" b="1" dirty="0" smtClean="0">
                <a:solidFill>
                  <a:srgbClr val="FFFFFF"/>
                </a:solidFill>
              </a:rPr>
              <a:t>Canada:</a:t>
            </a:r>
            <a:endParaRPr lang="en-CA" b="1" dirty="0">
              <a:solidFill>
                <a:srgbClr val="FFFFFF"/>
              </a:solidFill>
            </a:endParaRPr>
          </a:p>
          <a:p>
            <a:r>
              <a:rPr lang="en-CA" dirty="0">
                <a:solidFill>
                  <a:srgbClr val="FFFFFF"/>
                </a:solidFill>
              </a:rPr>
              <a:t>to </a:t>
            </a:r>
            <a:r>
              <a:rPr lang="en-CA" dirty="0">
                <a:solidFill>
                  <a:srgbClr val="FFFF00"/>
                </a:solidFill>
              </a:rPr>
              <a:t>safeguard, enrich and strengthen Canadian sovereignty</a:t>
            </a:r>
          </a:p>
          <a:p>
            <a:r>
              <a:rPr lang="en-CA" dirty="0">
                <a:solidFill>
                  <a:schemeClr val="bg1"/>
                </a:solidFill>
              </a:rPr>
              <a:t>to </a:t>
            </a:r>
            <a:r>
              <a:rPr lang="en-CA" dirty="0">
                <a:solidFill>
                  <a:srgbClr val="FFFF00"/>
                </a:solidFill>
              </a:rPr>
              <a:t>ensure Canadian ownership </a:t>
            </a:r>
            <a:r>
              <a:rPr lang="en-CA" dirty="0">
                <a:solidFill>
                  <a:srgbClr val="FFFFFF"/>
                </a:solidFill>
              </a:rPr>
              <a:t>and control of system</a:t>
            </a:r>
          </a:p>
          <a:p>
            <a:r>
              <a:rPr lang="en-CA" dirty="0">
                <a:solidFill>
                  <a:srgbClr val="FFFFFF"/>
                </a:solidFill>
              </a:rPr>
              <a:t>to </a:t>
            </a:r>
            <a:r>
              <a:rPr lang="en-CA" dirty="0">
                <a:solidFill>
                  <a:srgbClr val="FFFF00"/>
                </a:solidFill>
              </a:rPr>
              <a:t>promote high quality programming </a:t>
            </a:r>
            <a:r>
              <a:rPr lang="en-CA" dirty="0">
                <a:solidFill>
                  <a:srgbClr val="FFFFFF"/>
                </a:solidFill>
              </a:rPr>
              <a:t>with </a:t>
            </a:r>
            <a:r>
              <a:rPr lang="en-CA" dirty="0">
                <a:solidFill>
                  <a:srgbClr val="FFFF00"/>
                </a:solidFill>
              </a:rPr>
              <a:t>substantial Canadian content</a:t>
            </a:r>
          </a:p>
          <a:p>
            <a:r>
              <a:rPr lang="en-CA" dirty="0">
                <a:solidFill>
                  <a:srgbClr val="FFFFFF"/>
                </a:solidFill>
              </a:rPr>
              <a:t>to </a:t>
            </a:r>
            <a:r>
              <a:rPr lang="en-CA" dirty="0">
                <a:solidFill>
                  <a:srgbClr val="FFFF00"/>
                </a:solidFill>
              </a:rPr>
              <a:t>limit concentration </a:t>
            </a:r>
            <a:r>
              <a:rPr lang="en-CA" dirty="0">
                <a:solidFill>
                  <a:srgbClr val="FFFFFF"/>
                </a:solidFill>
              </a:rPr>
              <a:t>of private station ownership</a:t>
            </a:r>
          </a:p>
          <a:p>
            <a:r>
              <a:rPr lang="en-CA" dirty="0">
                <a:solidFill>
                  <a:srgbClr val="FFFFFF"/>
                </a:solidFill>
              </a:rPr>
              <a:t>to bring </a:t>
            </a:r>
            <a:r>
              <a:rPr lang="en-CA" dirty="0">
                <a:solidFill>
                  <a:srgbClr val="FFFF00"/>
                </a:solidFill>
              </a:rPr>
              <a:t>cable TV under CRTC jurisdiction</a:t>
            </a:r>
          </a:p>
          <a:p>
            <a:pPr marL="0" indent="0">
              <a:buNone/>
            </a:pPr>
            <a:endParaRPr lang="en-US" dirty="0"/>
          </a:p>
        </p:txBody>
      </p:sp>
    </p:spTree>
    <p:extLst>
      <p:ext uri="{BB962C8B-B14F-4D97-AF65-F5344CB8AC3E}">
        <p14:creationId xmlns:p14="http://schemas.microsoft.com/office/powerpoint/2010/main" val="813107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2104138" y="1659467"/>
            <a:ext cx="6582660" cy="3998485"/>
          </a:xfrm>
        </p:spPr>
        <p:txBody>
          <a:bodyPr>
            <a:normAutofit/>
          </a:bodyPr>
          <a:lstStyle/>
          <a:p>
            <a:pPr marL="0" indent="0">
              <a:buNone/>
            </a:pPr>
            <a:r>
              <a:rPr lang="en-US" sz="9600" dirty="0" smtClean="0">
                <a:solidFill>
                  <a:schemeClr val="bg1"/>
                </a:solidFill>
                <a:latin typeface="American Typewriter"/>
                <a:cs typeface="American Typewriter"/>
              </a:rPr>
              <a:t>News of the Week</a:t>
            </a:r>
            <a:endParaRPr lang="en-US" sz="9600" dirty="0">
              <a:solidFill>
                <a:schemeClr val="bg1"/>
              </a:solidFill>
              <a:latin typeface="American Typewriter"/>
              <a:cs typeface="American Typewriter"/>
            </a:endParaRPr>
          </a:p>
        </p:txBody>
      </p:sp>
    </p:spTree>
    <p:extLst>
      <p:ext uri="{BB962C8B-B14F-4D97-AF65-F5344CB8AC3E}">
        <p14:creationId xmlns:p14="http://schemas.microsoft.com/office/powerpoint/2010/main" val="203463241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874261"/>
          </a:xfrm>
        </p:spPr>
        <p:txBody>
          <a:bodyPr>
            <a:normAutofit fontScale="90000"/>
          </a:bodyPr>
          <a:lstStyle/>
          <a:p>
            <a:r>
              <a:rPr lang="en-CA" dirty="0" smtClean="0"/>
              <a:t/>
            </a:r>
            <a:br>
              <a:rPr lang="en-CA" dirty="0" smtClean="0"/>
            </a:br>
            <a:r>
              <a:rPr lang="en-CA" b="1" dirty="0" smtClean="0">
                <a:solidFill>
                  <a:srgbClr val="FFFF00"/>
                </a:solidFill>
              </a:rPr>
              <a:t>CRTC </a:t>
            </a:r>
            <a:r>
              <a:rPr lang="en-CA" b="1" dirty="0">
                <a:solidFill>
                  <a:srgbClr val="FFFF00"/>
                </a:solidFill>
              </a:rPr>
              <a:t>I</a:t>
            </a:r>
            <a:r>
              <a:rPr lang="en-CA" b="1" dirty="0" smtClean="0">
                <a:solidFill>
                  <a:srgbClr val="FFFF00"/>
                </a:solidFill>
              </a:rPr>
              <a:t>nitiatives </a:t>
            </a:r>
            <a:r>
              <a:rPr lang="en-CA" b="1" dirty="0">
                <a:solidFill>
                  <a:srgbClr val="FFFF00"/>
                </a:solidFill>
              </a:rPr>
              <a:t>to </a:t>
            </a:r>
            <a:r>
              <a:rPr lang="en-CA" b="1" dirty="0" smtClean="0">
                <a:solidFill>
                  <a:srgbClr val="FFFF00"/>
                </a:solidFill>
              </a:rPr>
              <a:t>Implement </a:t>
            </a:r>
            <a:r>
              <a:rPr lang="en-CA" b="1" dirty="0">
                <a:solidFill>
                  <a:srgbClr val="FFFF00"/>
                </a:solidFill>
              </a:rPr>
              <a:t>1968 Act</a:t>
            </a:r>
            <a:br>
              <a:rPr lang="en-CA" b="1" dirty="0">
                <a:solidFill>
                  <a:srgbClr val="FFFF00"/>
                </a:solidFill>
              </a:rPr>
            </a:br>
            <a:endParaRPr lang="en-US" b="1" dirty="0">
              <a:solidFill>
                <a:srgbClr val="FFFF00"/>
              </a:solidFill>
            </a:endParaRPr>
          </a:p>
        </p:txBody>
      </p:sp>
      <p:sp>
        <p:nvSpPr>
          <p:cNvPr id="3" name="Content Placeholder 2"/>
          <p:cNvSpPr>
            <a:spLocks noGrp="1"/>
          </p:cNvSpPr>
          <p:nvPr>
            <p:ph sz="quarter" idx="10"/>
          </p:nvPr>
        </p:nvSpPr>
        <p:spPr>
          <a:xfrm>
            <a:off x="457199" y="874261"/>
            <a:ext cx="8548661" cy="5674449"/>
          </a:xfrm>
        </p:spPr>
        <p:txBody>
          <a:bodyPr>
            <a:normAutofit/>
          </a:bodyPr>
          <a:lstStyle/>
          <a:p>
            <a:pPr marL="0" indent="0">
              <a:buNone/>
            </a:pPr>
            <a:r>
              <a:rPr lang="en-CA" sz="3400" dirty="0" smtClean="0">
                <a:solidFill>
                  <a:schemeClr val="bg1"/>
                </a:solidFill>
              </a:rPr>
              <a:t>1. </a:t>
            </a:r>
            <a:r>
              <a:rPr lang="en-CA" sz="3400" dirty="0" smtClean="0">
                <a:solidFill>
                  <a:srgbClr val="FFFF00"/>
                </a:solidFill>
              </a:rPr>
              <a:t>Pierre </a:t>
            </a:r>
            <a:r>
              <a:rPr lang="en-CA" sz="3400" dirty="0">
                <a:solidFill>
                  <a:srgbClr val="FFFF00"/>
                </a:solidFill>
              </a:rPr>
              <a:t>Juneau </a:t>
            </a:r>
            <a:r>
              <a:rPr lang="en-CA" sz="3400" dirty="0">
                <a:solidFill>
                  <a:schemeClr val="bg1"/>
                </a:solidFill>
              </a:rPr>
              <a:t>appointed first chair </a:t>
            </a:r>
          </a:p>
          <a:p>
            <a:pPr marL="0" indent="0">
              <a:buNone/>
            </a:pPr>
            <a:r>
              <a:rPr lang="en-CA" sz="3400" dirty="0" smtClean="0">
                <a:solidFill>
                  <a:schemeClr val="bg1"/>
                </a:solidFill>
              </a:rPr>
              <a:t>2. Order </a:t>
            </a:r>
            <a:r>
              <a:rPr lang="en-CA" sz="3400" dirty="0">
                <a:solidFill>
                  <a:schemeClr val="bg1"/>
                </a:solidFill>
              </a:rPr>
              <a:t>in Council 1968-1809 required all broadcasting undertakings (including cable TV) to be </a:t>
            </a:r>
            <a:r>
              <a:rPr lang="en-CA" sz="3400" dirty="0">
                <a:solidFill>
                  <a:srgbClr val="FFFF00"/>
                </a:solidFill>
              </a:rPr>
              <a:t>80% Canadian-owned</a:t>
            </a:r>
          </a:p>
          <a:p>
            <a:pPr marL="0" indent="0">
              <a:buNone/>
            </a:pPr>
            <a:r>
              <a:rPr lang="en-CA" sz="3400" dirty="0" smtClean="0">
                <a:solidFill>
                  <a:schemeClr val="bg1"/>
                </a:solidFill>
              </a:rPr>
              <a:t>3. Established </a:t>
            </a:r>
            <a:r>
              <a:rPr lang="en-CA" sz="3400" dirty="0">
                <a:solidFill>
                  <a:schemeClr val="bg1"/>
                </a:solidFill>
              </a:rPr>
              <a:t>and enforced </a:t>
            </a:r>
            <a:r>
              <a:rPr lang="en-CA" sz="3400" dirty="0">
                <a:solidFill>
                  <a:srgbClr val="FFFF00"/>
                </a:solidFill>
              </a:rPr>
              <a:t>Canadian programming content quotas for CBC and private broadcasters</a:t>
            </a:r>
          </a:p>
          <a:p>
            <a:r>
              <a:rPr lang="en-CA" sz="3400" dirty="0">
                <a:solidFill>
                  <a:schemeClr val="bg1"/>
                </a:solidFill>
              </a:rPr>
              <a:t>Radio (leading to naming of </a:t>
            </a:r>
            <a:r>
              <a:rPr lang="en-CA" sz="3400" dirty="0">
                <a:solidFill>
                  <a:srgbClr val="CCFFCC"/>
                </a:solidFill>
              </a:rPr>
              <a:t>“Juno” awards</a:t>
            </a:r>
            <a:r>
              <a:rPr lang="en-CA" sz="3400" dirty="0">
                <a:solidFill>
                  <a:schemeClr val="bg1"/>
                </a:solidFill>
              </a:rPr>
              <a:t>)</a:t>
            </a:r>
          </a:p>
          <a:p>
            <a:r>
              <a:rPr lang="en-CA" sz="3400" dirty="0">
                <a:solidFill>
                  <a:schemeClr val="bg1"/>
                </a:solidFill>
              </a:rPr>
              <a:t>TV (leading to everlasting </a:t>
            </a:r>
            <a:r>
              <a:rPr lang="en-CA" sz="3400" dirty="0">
                <a:solidFill>
                  <a:srgbClr val="CCFFCC"/>
                </a:solidFill>
              </a:rPr>
              <a:t>frustration</a:t>
            </a:r>
            <a:r>
              <a:rPr lang="en-CA" sz="3400" dirty="0">
                <a:solidFill>
                  <a:schemeClr val="bg1"/>
                </a:solidFill>
              </a:rPr>
              <a:t> of Canadian viewers)</a:t>
            </a:r>
          </a:p>
          <a:p>
            <a:pPr marL="0" indent="0">
              <a:buNone/>
            </a:pPr>
            <a:endParaRPr lang="en-US" dirty="0"/>
          </a:p>
        </p:txBody>
      </p:sp>
    </p:spTree>
    <p:extLst>
      <p:ext uri="{BB962C8B-B14F-4D97-AF65-F5344CB8AC3E}">
        <p14:creationId xmlns:p14="http://schemas.microsoft.com/office/powerpoint/2010/main" val="14509199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665"/>
            <a:ext cx="8229600" cy="1016000"/>
          </a:xfrm>
        </p:spPr>
        <p:txBody>
          <a:bodyPr>
            <a:noAutofit/>
          </a:bodyPr>
          <a:lstStyle/>
          <a:p>
            <a:r>
              <a:rPr lang="en-CA" sz="4400" b="1" dirty="0" smtClean="0">
                <a:solidFill>
                  <a:srgbClr val="FFFF00"/>
                </a:solidFill>
              </a:rPr>
              <a:t/>
            </a:r>
            <a:br>
              <a:rPr lang="en-CA" sz="4400" b="1" dirty="0" smtClean="0">
                <a:solidFill>
                  <a:srgbClr val="FFFF00"/>
                </a:solidFill>
              </a:rPr>
            </a:br>
            <a:r>
              <a:rPr lang="en-CA" sz="4400" b="1" dirty="0" smtClean="0">
                <a:solidFill>
                  <a:srgbClr val="FFFF00"/>
                </a:solidFill>
              </a:rPr>
              <a:t>1991 </a:t>
            </a:r>
            <a:r>
              <a:rPr lang="en-CA" sz="4400" b="1" dirty="0">
                <a:solidFill>
                  <a:srgbClr val="FFFF00"/>
                </a:solidFill>
              </a:rPr>
              <a:t>Broadcasting Act</a:t>
            </a:r>
            <a:br>
              <a:rPr lang="en-CA" sz="4400" b="1" dirty="0">
                <a:solidFill>
                  <a:srgbClr val="FFFF00"/>
                </a:solidFill>
              </a:rPr>
            </a:br>
            <a:endParaRPr lang="en-US" sz="4400" b="1" dirty="0">
              <a:solidFill>
                <a:srgbClr val="FFFF00"/>
              </a:solidFill>
            </a:endParaRPr>
          </a:p>
        </p:txBody>
      </p:sp>
      <p:sp>
        <p:nvSpPr>
          <p:cNvPr id="3" name="Content Placeholder 2"/>
          <p:cNvSpPr>
            <a:spLocks noGrp="1"/>
          </p:cNvSpPr>
          <p:nvPr>
            <p:ph sz="quarter" idx="10"/>
          </p:nvPr>
        </p:nvSpPr>
        <p:spPr>
          <a:xfrm>
            <a:off x="457200" y="1078665"/>
            <a:ext cx="8686800" cy="4810225"/>
          </a:xfrm>
        </p:spPr>
        <p:txBody>
          <a:bodyPr>
            <a:normAutofit/>
          </a:bodyPr>
          <a:lstStyle/>
          <a:p>
            <a:pPr marL="0" indent="0">
              <a:buNone/>
            </a:pPr>
            <a:r>
              <a:rPr lang="en-CA" sz="3600" dirty="0">
                <a:solidFill>
                  <a:schemeClr val="bg1"/>
                </a:solidFill>
              </a:rPr>
              <a:t>Current legislation </a:t>
            </a:r>
            <a:r>
              <a:rPr lang="en-CA" sz="3600" dirty="0" smtClean="0">
                <a:solidFill>
                  <a:schemeClr val="bg1"/>
                </a:solidFill>
              </a:rPr>
              <a:t>– </a:t>
            </a:r>
            <a:r>
              <a:rPr lang="en-CA" sz="3600" dirty="0" smtClean="0">
                <a:solidFill>
                  <a:srgbClr val="FFFF00"/>
                </a:solidFill>
              </a:rPr>
              <a:t>still </a:t>
            </a:r>
            <a:r>
              <a:rPr lang="en-CA" sz="3600" dirty="0">
                <a:solidFill>
                  <a:srgbClr val="FFFF00"/>
                </a:solidFill>
              </a:rPr>
              <a:t>in force</a:t>
            </a:r>
          </a:p>
          <a:p>
            <a:pPr marL="0" indent="0">
              <a:buNone/>
            </a:pPr>
            <a:r>
              <a:rPr lang="en-CA" sz="3600" dirty="0">
                <a:solidFill>
                  <a:schemeClr val="bg1"/>
                </a:solidFill>
              </a:rPr>
              <a:t>Four parts</a:t>
            </a:r>
          </a:p>
          <a:p>
            <a:pPr marL="0" indent="0">
              <a:buNone/>
            </a:pPr>
            <a:r>
              <a:rPr lang="en-CA" sz="3600" dirty="0">
                <a:solidFill>
                  <a:schemeClr val="bg1"/>
                </a:solidFill>
              </a:rPr>
              <a:t>I –Definitions &amp; New Broadcasting Policy</a:t>
            </a:r>
          </a:p>
          <a:p>
            <a:pPr marL="0" indent="0">
              <a:buNone/>
            </a:pPr>
            <a:r>
              <a:rPr lang="en-CA" sz="3600" dirty="0">
                <a:solidFill>
                  <a:schemeClr val="bg1"/>
                </a:solidFill>
              </a:rPr>
              <a:t>II –Objects &amp; Powers of CRTC re Broadcasting</a:t>
            </a:r>
          </a:p>
          <a:p>
            <a:pPr marL="0" indent="0">
              <a:buNone/>
            </a:pPr>
            <a:r>
              <a:rPr lang="en-CA" sz="3600" dirty="0">
                <a:solidFill>
                  <a:schemeClr val="bg1"/>
                </a:solidFill>
              </a:rPr>
              <a:t>III –Powers &amp; Functions of CBC</a:t>
            </a:r>
          </a:p>
          <a:p>
            <a:pPr marL="0" indent="0">
              <a:buNone/>
            </a:pPr>
            <a:r>
              <a:rPr lang="en-CA" sz="3600" dirty="0">
                <a:solidFill>
                  <a:schemeClr val="bg1"/>
                </a:solidFill>
              </a:rPr>
              <a:t>IV –Related &amp; Consequential Amendments</a:t>
            </a:r>
          </a:p>
          <a:p>
            <a:pPr marL="0" indent="0">
              <a:buNone/>
            </a:pPr>
            <a:endParaRPr lang="en-US" dirty="0"/>
          </a:p>
        </p:txBody>
      </p:sp>
    </p:spTree>
    <p:extLst>
      <p:ext uri="{BB962C8B-B14F-4D97-AF65-F5344CB8AC3E}">
        <p14:creationId xmlns:p14="http://schemas.microsoft.com/office/powerpoint/2010/main" val="9347207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726"/>
            <a:ext cx="9144000" cy="1016000"/>
          </a:xfrm>
        </p:spPr>
        <p:txBody>
          <a:bodyPr>
            <a:normAutofit/>
          </a:bodyPr>
          <a:lstStyle/>
          <a:p>
            <a:pPr algn="ctr"/>
            <a:r>
              <a:rPr lang="en-US" sz="4400" b="1" dirty="0" smtClean="0">
                <a:solidFill>
                  <a:srgbClr val="FFFFFF"/>
                </a:solidFill>
              </a:rPr>
              <a:t>Q: </a:t>
            </a:r>
            <a:r>
              <a:rPr lang="en-US" sz="4400" b="1" dirty="0" smtClean="0">
                <a:solidFill>
                  <a:srgbClr val="FFFF00"/>
                </a:solidFill>
              </a:rPr>
              <a:t>Did we lose our opportunity</a:t>
            </a:r>
            <a:r>
              <a:rPr lang="en-US" sz="4400" b="1" dirty="0" smtClean="0">
                <a:solidFill>
                  <a:srgbClr val="FF0000"/>
                </a:solidFill>
              </a:rPr>
              <a:t>?</a:t>
            </a:r>
            <a:endParaRPr lang="en-US" sz="4400" b="1" dirty="0">
              <a:solidFill>
                <a:srgbClr val="FF0000"/>
              </a:solidFill>
            </a:endParaRPr>
          </a:p>
        </p:txBody>
      </p:sp>
      <p:pic>
        <p:nvPicPr>
          <p:cNvPr id="4" name="Content Placeholder 3" descr="IMG_0467.jp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r="-700" b="-123"/>
          <a:stretch/>
        </p:blipFill>
        <p:spPr>
          <a:xfrm>
            <a:off x="3136663" y="1201739"/>
            <a:ext cx="2999197" cy="4295794"/>
          </a:xfrm>
        </p:spPr>
      </p:pic>
      <p:sp>
        <p:nvSpPr>
          <p:cNvPr id="5" name="TextBox 4"/>
          <p:cNvSpPr txBox="1"/>
          <p:nvPr/>
        </p:nvSpPr>
        <p:spPr>
          <a:xfrm>
            <a:off x="4265007" y="5592917"/>
            <a:ext cx="4060577" cy="646331"/>
          </a:xfrm>
          <a:prstGeom prst="rect">
            <a:avLst/>
          </a:prstGeom>
          <a:noFill/>
        </p:spPr>
        <p:txBody>
          <a:bodyPr wrap="none" rtlCol="0">
            <a:spAutoFit/>
          </a:bodyPr>
          <a:lstStyle/>
          <a:p>
            <a:r>
              <a:rPr lang="en-US" dirty="0" err="1" smtClean="0">
                <a:solidFill>
                  <a:schemeClr val="bg1"/>
                </a:solidFill>
              </a:rPr>
              <a:t>Caplan</a:t>
            </a:r>
            <a:r>
              <a:rPr lang="en-US" dirty="0" smtClean="0">
                <a:solidFill>
                  <a:schemeClr val="bg1"/>
                </a:solidFill>
              </a:rPr>
              <a:t>/</a:t>
            </a:r>
            <a:r>
              <a:rPr lang="en-US" dirty="0" err="1" smtClean="0">
                <a:solidFill>
                  <a:schemeClr val="bg1"/>
                </a:solidFill>
              </a:rPr>
              <a:t>Sauvageau</a:t>
            </a:r>
            <a:r>
              <a:rPr lang="en-US" dirty="0" smtClean="0">
                <a:solidFill>
                  <a:schemeClr val="bg1"/>
                </a:solidFill>
              </a:rPr>
              <a:t> Report, </a:t>
            </a:r>
            <a:r>
              <a:rPr lang="en-US" sz="3600" dirty="0" smtClean="0">
                <a:solidFill>
                  <a:srgbClr val="FFFF00"/>
                </a:solidFill>
              </a:rPr>
              <a:t>1986</a:t>
            </a:r>
            <a:endParaRPr lang="en-US" sz="3600" dirty="0">
              <a:solidFill>
                <a:srgbClr val="FFFF00"/>
              </a:solidFill>
            </a:endParaRPr>
          </a:p>
        </p:txBody>
      </p:sp>
    </p:spTree>
    <p:extLst>
      <p:ext uri="{BB962C8B-B14F-4D97-AF65-F5344CB8AC3E}">
        <p14:creationId xmlns:p14="http://schemas.microsoft.com/office/powerpoint/2010/main" val="8083052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63600"/>
          </a:xfrm>
        </p:spPr>
        <p:txBody>
          <a:bodyPr>
            <a:normAutofit/>
          </a:bodyPr>
          <a:lstStyle/>
          <a:p>
            <a:r>
              <a:rPr lang="en-US" sz="4400" b="1" dirty="0" smtClean="0">
                <a:solidFill>
                  <a:schemeClr val="bg1"/>
                </a:solidFill>
              </a:rPr>
              <a:t>A: </a:t>
            </a:r>
            <a:r>
              <a:rPr lang="en-US" sz="4400" b="1" dirty="0" smtClean="0">
                <a:solidFill>
                  <a:srgbClr val="CCFFCC"/>
                </a:solidFill>
              </a:rPr>
              <a:t>Precisely here</a:t>
            </a:r>
            <a:r>
              <a:rPr lang="en-US" sz="4400" b="1" dirty="0" smtClean="0">
                <a:solidFill>
                  <a:srgbClr val="FF0000"/>
                </a:solidFill>
              </a:rPr>
              <a:t>?</a:t>
            </a:r>
            <a:r>
              <a:rPr lang="en-US" sz="4400" b="1" dirty="0" smtClean="0">
                <a:solidFill>
                  <a:srgbClr val="FFFF00"/>
                </a:solidFill>
              </a:rPr>
              <a:t>...</a:t>
            </a:r>
            <a:endParaRPr lang="en-US" sz="4400" b="1" dirty="0">
              <a:solidFill>
                <a:srgbClr val="FFFF00"/>
              </a:solidFill>
            </a:endParaRPr>
          </a:p>
        </p:txBody>
      </p:sp>
      <p:sp>
        <p:nvSpPr>
          <p:cNvPr id="3" name="Content Placeholder 2"/>
          <p:cNvSpPr>
            <a:spLocks noGrp="1"/>
          </p:cNvSpPr>
          <p:nvPr>
            <p:ph sz="quarter" idx="10"/>
          </p:nvPr>
        </p:nvSpPr>
        <p:spPr>
          <a:xfrm>
            <a:off x="457199" y="863601"/>
            <a:ext cx="8517467" cy="5503332"/>
          </a:xfrm>
        </p:spPr>
        <p:txBody>
          <a:bodyPr>
            <a:normAutofit lnSpcReduction="10000"/>
          </a:bodyPr>
          <a:lstStyle/>
          <a:p>
            <a:pPr marL="0" indent="0">
              <a:lnSpc>
                <a:spcPct val="90000"/>
              </a:lnSpc>
              <a:buNone/>
            </a:pPr>
            <a:r>
              <a:rPr lang="en-US" sz="3600" i="1" dirty="0" smtClean="0">
                <a:solidFill>
                  <a:schemeClr val="bg1"/>
                </a:solidFill>
              </a:rPr>
              <a:t>“</a:t>
            </a:r>
            <a:r>
              <a:rPr lang="en-US" sz="3600" i="1" dirty="0">
                <a:solidFill>
                  <a:schemeClr val="bg1"/>
                </a:solidFill>
              </a:rPr>
              <a:t>But whatever kind of Buck Rogers Future is in store for us, </a:t>
            </a:r>
            <a:r>
              <a:rPr lang="en-US" sz="3600" i="1" dirty="0">
                <a:solidFill>
                  <a:srgbClr val="FFFF00"/>
                </a:solidFill>
              </a:rPr>
              <a:t>surely the Canadian tradition demands that we must continue to entrench the Canadian presence in our broadcasting system</a:t>
            </a:r>
            <a:r>
              <a:rPr lang="en-US" sz="3600" i="1" dirty="0">
                <a:solidFill>
                  <a:schemeClr val="bg1"/>
                </a:solidFill>
              </a:rPr>
              <a:t>, and we must adopt policies to do </a:t>
            </a:r>
            <a:r>
              <a:rPr lang="en-US" sz="3600" i="1" dirty="0" smtClean="0">
                <a:solidFill>
                  <a:schemeClr val="bg1"/>
                </a:solidFill>
              </a:rPr>
              <a:t>so in a new world in which substantially greater choice may be available to Canadian viewers</a:t>
            </a:r>
            <a:r>
              <a:rPr lang="en-US" sz="3600" i="1" dirty="0" smtClean="0">
                <a:solidFill>
                  <a:srgbClr val="FFFF00"/>
                </a:solidFill>
              </a:rPr>
              <a:t>. More than ever, broadcasting must be seen as a fundamental part of cultural policy</a:t>
            </a:r>
            <a:r>
              <a:rPr lang="en-US" sz="3600" i="1" dirty="0" smtClean="0">
                <a:solidFill>
                  <a:schemeClr val="bg1"/>
                </a:solidFill>
              </a:rPr>
              <a:t>. It must be program-driven, not hardware-driven as in its first decades.</a:t>
            </a:r>
            <a:r>
              <a:rPr lang="en-US" sz="3600" dirty="0" smtClean="0">
                <a:solidFill>
                  <a:schemeClr val="bg1"/>
                </a:solidFill>
              </a:rPr>
              <a:t>”</a:t>
            </a:r>
            <a:endParaRPr lang="en-US" sz="3600" dirty="0">
              <a:solidFill>
                <a:schemeClr val="bg1"/>
              </a:solidFill>
            </a:endParaRPr>
          </a:p>
          <a:p>
            <a:pPr marL="0" indent="0">
              <a:buNone/>
            </a:pPr>
            <a:endParaRPr lang="en-US" dirty="0"/>
          </a:p>
        </p:txBody>
      </p:sp>
    </p:spTree>
    <p:extLst>
      <p:ext uri="{BB962C8B-B14F-4D97-AF65-F5344CB8AC3E}">
        <p14:creationId xmlns:p14="http://schemas.microsoft.com/office/powerpoint/2010/main" val="2048866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389467"/>
            <a:ext cx="8229600" cy="5336667"/>
          </a:xfrm>
        </p:spPr>
        <p:txBody>
          <a:bodyPr>
            <a:normAutofit/>
          </a:bodyPr>
          <a:lstStyle/>
          <a:p>
            <a:pPr algn="ctr"/>
            <a:r>
              <a:rPr lang="en-US" sz="4000" dirty="0" smtClean="0">
                <a:solidFill>
                  <a:srgbClr val="FFFF00"/>
                </a:solidFill>
              </a:rPr>
              <a:t>Entrench</a:t>
            </a:r>
            <a:r>
              <a:rPr lang="en-US" sz="4000" dirty="0" smtClean="0">
                <a:solidFill>
                  <a:schemeClr val="bg1"/>
                </a:solidFill>
              </a:rPr>
              <a:t> because </a:t>
            </a:r>
            <a:r>
              <a:rPr lang="en-US" sz="4000" dirty="0" smtClean="0">
                <a:solidFill>
                  <a:srgbClr val="FFFF00"/>
                </a:solidFill>
              </a:rPr>
              <a:t>tradition demands it</a:t>
            </a:r>
          </a:p>
          <a:p>
            <a:pPr algn="ctr"/>
            <a:r>
              <a:rPr lang="en-US" sz="4000" dirty="0" smtClean="0">
                <a:solidFill>
                  <a:srgbClr val="FFFF00"/>
                </a:solidFill>
              </a:rPr>
              <a:t>Broadcasting</a:t>
            </a:r>
            <a:r>
              <a:rPr lang="en-US" sz="4000" dirty="0" smtClean="0">
                <a:solidFill>
                  <a:schemeClr val="bg1"/>
                </a:solidFill>
              </a:rPr>
              <a:t> </a:t>
            </a:r>
            <a:r>
              <a:rPr lang="en-US" sz="4000" dirty="0">
                <a:solidFill>
                  <a:srgbClr val="FF0000"/>
                </a:solidFill>
              </a:rPr>
              <a:t>m</a:t>
            </a:r>
            <a:r>
              <a:rPr lang="en-US" sz="4000" dirty="0" smtClean="0">
                <a:solidFill>
                  <a:srgbClr val="FF0000"/>
                </a:solidFill>
              </a:rPr>
              <a:t>ust</a:t>
            </a:r>
            <a:r>
              <a:rPr lang="en-US" sz="4000" dirty="0" smtClean="0">
                <a:solidFill>
                  <a:schemeClr val="bg1"/>
                </a:solidFill>
              </a:rPr>
              <a:t> be seen as </a:t>
            </a:r>
            <a:r>
              <a:rPr lang="en-US" sz="4000" dirty="0" smtClean="0">
                <a:solidFill>
                  <a:srgbClr val="FFFF00"/>
                </a:solidFill>
              </a:rPr>
              <a:t>cultural policy</a:t>
            </a:r>
            <a:endParaRPr lang="en-US" sz="4000" dirty="0">
              <a:solidFill>
                <a:srgbClr val="FFFF00"/>
              </a:solidFill>
            </a:endParaRPr>
          </a:p>
        </p:txBody>
      </p:sp>
      <p:pic>
        <p:nvPicPr>
          <p:cNvPr id="4" name="Picture 3" descr="Screen Shot 2017-02-07 at 12.43.03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34215" y="2960243"/>
            <a:ext cx="8252585" cy="2737825"/>
          </a:xfrm>
          <a:prstGeom prst="rect">
            <a:avLst/>
          </a:prstGeom>
        </p:spPr>
      </p:pic>
    </p:spTree>
    <p:extLst>
      <p:ext uri="{BB962C8B-B14F-4D97-AF65-F5344CB8AC3E}">
        <p14:creationId xmlns:p14="http://schemas.microsoft.com/office/powerpoint/2010/main" val="11139765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170"/>
            <a:ext cx="9144000" cy="1361964"/>
          </a:xfrm>
        </p:spPr>
        <p:txBody>
          <a:bodyPr>
            <a:normAutofit/>
          </a:bodyPr>
          <a:lstStyle/>
          <a:p>
            <a:pPr algn="ctr"/>
            <a:r>
              <a:rPr lang="en-US" sz="4400" b="1" dirty="0" smtClean="0">
                <a:solidFill>
                  <a:srgbClr val="FFFF00"/>
                </a:solidFill>
              </a:rPr>
              <a:t>Starting Point </a:t>
            </a:r>
            <a:r>
              <a:rPr lang="en-US" sz="4400" b="1" dirty="0" smtClean="0">
                <a:solidFill>
                  <a:srgbClr val="FF0000"/>
                </a:solidFill>
              </a:rPr>
              <a:t>#</a:t>
            </a:r>
            <a:r>
              <a:rPr lang="en-US" sz="4400" b="1" dirty="0">
                <a:solidFill>
                  <a:srgbClr val="FFFFFF"/>
                </a:solidFill>
              </a:rPr>
              <a:t>4</a:t>
            </a:r>
            <a:r>
              <a:rPr lang="en-US" sz="4400" b="1" dirty="0" smtClean="0">
                <a:solidFill>
                  <a:srgbClr val="FF0000"/>
                </a:solidFill>
              </a:rPr>
              <a:t>:</a:t>
            </a:r>
            <a:r>
              <a:rPr lang="en-US" sz="4400" b="1" dirty="0" smtClean="0">
                <a:solidFill>
                  <a:srgbClr val="FFFFFF"/>
                </a:solidFill>
              </a:rPr>
              <a:t> Telecom History </a:t>
            </a:r>
            <a:r>
              <a:rPr lang="en-US" sz="4400" b="1" dirty="0" smtClean="0">
                <a:solidFill>
                  <a:srgbClr val="FF0000"/>
                </a:solidFill>
                <a:sym typeface="Wingdings"/>
              </a:rPr>
              <a:t> </a:t>
            </a:r>
            <a:endParaRPr lang="en-US" sz="4400" b="1" dirty="0">
              <a:solidFill>
                <a:srgbClr val="FF0000"/>
              </a:solidFill>
            </a:endParaRPr>
          </a:p>
        </p:txBody>
      </p:sp>
      <p:pic>
        <p:nvPicPr>
          <p:cNvPr id="4" name="Content Placeholder 3" descr="F1_start_light_sequence_animation.gif"/>
          <p:cNvPicPr>
            <a:picLocks noGrp="1" noChangeAspect="1"/>
          </p:cNvPicPr>
          <p:nvPr>
            <p:ph sz="quarter" idx="10"/>
          </p:nvPr>
        </p:nvPicPr>
        <p:blipFill>
          <a:blip r:embed="rId2" cstate="email">
            <a:extLst>
              <a:ext uri="{28A0092B-C50C-407E-A947-70E740481C1C}">
                <a14:useLocalDpi xmlns:a14="http://schemas.microsoft.com/office/drawing/2010/main"/>
              </a:ext>
            </a:extLst>
          </a:blip>
          <a:srcRect l="-31953" r="-31953"/>
          <a:stretch>
            <a:fillRect/>
          </a:stretch>
        </p:blipFill>
        <p:spPr>
          <a:xfrm>
            <a:off x="820074" y="1408134"/>
            <a:ext cx="7443546" cy="3905564"/>
          </a:xfrm>
        </p:spPr>
      </p:pic>
      <p:sp>
        <p:nvSpPr>
          <p:cNvPr id="3" name="TextBox 2"/>
          <p:cNvSpPr txBox="1"/>
          <p:nvPr/>
        </p:nvSpPr>
        <p:spPr>
          <a:xfrm>
            <a:off x="1809368" y="5427016"/>
            <a:ext cx="5464958" cy="584775"/>
          </a:xfrm>
          <a:prstGeom prst="rect">
            <a:avLst/>
          </a:prstGeom>
          <a:noFill/>
        </p:spPr>
        <p:txBody>
          <a:bodyPr wrap="none" rtlCol="0">
            <a:spAutoFit/>
          </a:bodyPr>
          <a:lstStyle/>
          <a:p>
            <a:pPr algn="ctr"/>
            <a:r>
              <a:rPr lang="en-US" sz="1600" dirty="0" smtClean="0">
                <a:solidFill>
                  <a:schemeClr val="bg1"/>
                </a:solidFill>
              </a:rPr>
              <a:t>Many of the slides in this section are only slightly adapted </a:t>
            </a:r>
          </a:p>
          <a:p>
            <a:pPr algn="ctr"/>
            <a:r>
              <a:rPr lang="en-US" sz="1600" dirty="0">
                <a:solidFill>
                  <a:schemeClr val="bg1"/>
                </a:solidFill>
              </a:rPr>
              <a:t>f</a:t>
            </a:r>
            <a:r>
              <a:rPr lang="en-US" sz="1600" dirty="0" smtClean="0">
                <a:solidFill>
                  <a:schemeClr val="bg1"/>
                </a:solidFill>
              </a:rPr>
              <a:t>rom those prepared by Hank </a:t>
            </a:r>
            <a:r>
              <a:rPr lang="en-US" sz="1600" dirty="0" err="1" smtClean="0">
                <a:solidFill>
                  <a:schemeClr val="bg1"/>
                </a:solidFill>
              </a:rPr>
              <a:t>Intven</a:t>
            </a:r>
            <a:r>
              <a:rPr lang="en-US" sz="1600" dirty="0" smtClean="0">
                <a:solidFill>
                  <a:schemeClr val="bg1"/>
                </a:solidFill>
              </a:rPr>
              <a:t> of McCarthy’s.</a:t>
            </a:r>
            <a:endParaRPr lang="en-US" sz="1600" dirty="0">
              <a:solidFill>
                <a:schemeClr val="bg1"/>
              </a:solidFill>
            </a:endParaRPr>
          </a:p>
        </p:txBody>
      </p:sp>
    </p:spTree>
    <p:extLst>
      <p:ext uri="{BB962C8B-B14F-4D97-AF65-F5344CB8AC3E}">
        <p14:creationId xmlns:p14="http://schemas.microsoft.com/office/powerpoint/2010/main" val="44720689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4403"/>
            <a:ext cx="8229600" cy="1016000"/>
          </a:xfrm>
        </p:spPr>
        <p:txBody>
          <a:bodyPr>
            <a:normAutofit/>
          </a:bodyPr>
          <a:lstStyle/>
          <a:p>
            <a:pPr algn="ctr"/>
            <a:r>
              <a:rPr lang="en-US" sz="4400" b="1" dirty="0" smtClean="0">
                <a:solidFill>
                  <a:srgbClr val="FFFF00"/>
                </a:solidFill>
              </a:rPr>
              <a:t>It’s own world </a:t>
            </a:r>
            <a:r>
              <a:rPr lang="en-US" sz="4400" b="1" dirty="0" smtClean="0">
                <a:solidFill>
                  <a:srgbClr val="FF0000"/>
                </a:solidFill>
              </a:rPr>
              <a:t>?</a:t>
            </a:r>
            <a:endParaRPr lang="en-US" sz="4400" b="1" dirty="0">
              <a:solidFill>
                <a:srgbClr val="FF0000"/>
              </a:solidFill>
            </a:endParaRPr>
          </a:p>
        </p:txBody>
      </p:sp>
      <p:sp>
        <p:nvSpPr>
          <p:cNvPr id="3" name="Content Placeholder 2"/>
          <p:cNvSpPr>
            <a:spLocks noGrp="1"/>
          </p:cNvSpPr>
          <p:nvPr>
            <p:ph sz="quarter" idx="10"/>
          </p:nvPr>
        </p:nvSpPr>
        <p:spPr>
          <a:xfrm>
            <a:off x="457200" y="1408133"/>
            <a:ext cx="8229600" cy="4510893"/>
          </a:xfrm>
        </p:spPr>
        <p:txBody>
          <a:bodyPr>
            <a:normAutofit/>
          </a:bodyPr>
          <a:lstStyle/>
          <a:p>
            <a:pPr marL="0" indent="0" algn="ctr">
              <a:buNone/>
            </a:pPr>
            <a:r>
              <a:rPr lang="en-US" sz="3600" dirty="0" smtClean="0">
                <a:solidFill>
                  <a:srgbClr val="FF0000"/>
                </a:solidFill>
              </a:rPr>
              <a:t>E.G. </a:t>
            </a:r>
            <a:r>
              <a:rPr lang="en-US" sz="3600" dirty="0" smtClean="0">
                <a:solidFill>
                  <a:srgbClr val="FFFF00"/>
                </a:solidFill>
              </a:rPr>
              <a:t>Telecom</a:t>
            </a:r>
            <a:r>
              <a:rPr lang="en-US" sz="3600" dirty="0" smtClean="0">
                <a:solidFill>
                  <a:schemeClr val="bg1"/>
                </a:solidFill>
              </a:rPr>
              <a:t> (</a:t>
            </a:r>
            <a:r>
              <a:rPr lang="en-US" sz="3600" dirty="0" smtClean="0">
                <a:solidFill>
                  <a:srgbClr val="CCFFCC"/>
                </a:solidFill>
              </a:rPr>
              <a:t>not broadcasting</a:t>
            </a:r>
            <a:r>
              <a:rPr lang="en-US" sz="3600" dirty="0" smtClean="0">
                <a:solidFill>
                  <a:schemeClr val="bg1"/>
                </a:solidFill>
              </a:rPr>
              <a:t>) </a:t>
            </a:r>
            <a:r>
              <a:rPr lang="en-US" sz="3600" dirty="0" smtClean="0">
                <a:solidFill>
                  <a:srgbClr val="FFFFFF"/>
                </a:solidFill>
              </a:rPr>
              <a:t>CRTC hearings under oath, with cross-examination (run by counsel)</a:t>
            </a:r>
            <a:endParaRPr lang="en-US" sz="3600" dirty="0">
              <a:solidFill>
                <a:srgbClr val="FFFFFF"/>
              </a:solidFill>
            </a:endParaRPr>
          </a:p>
        </p:txBody>
      </p:sp>
      <p:pic>
        <p:nvPicPr>
          <p:cNvPr id="4" name="Picture 3" descr="crtc.jpe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05217" y="3357703"/>
            <a:ext cx="4993776" cy="2561323"/>
          </a:xfrm>
          <a:prstGeom prst="rect">
            <a:avLst/>
          </a:prstGeom>
        </p:spPr>
      </p:pic>
    </p:spTree>
    <p:extLst>
      <p:ext uri="{BB962C8B-B14F-4D97-AF65-F5344CB8AC3E}">
        <p14:creationId xmlns:p14="http://schemas.microsoft.com/office/powerpoint/2010/main" val="5312669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5596"/>
            <a:ext cx="8229600" cy="1016000"/>
          </a:xfrm>
        </p:spPr>
        <p:txBody>
          <a:bodyPr/>
          <a:lstStyle/>
          <a:p>
            <a:r>
              <a:rPr lang="en-US" b="1" dirty="0" smtClean="0">
                <a:solidFill>
                  <a:srgbClr val="FFFF00"/>
                </a:solidFill>
              </a:rPr>
              <a:t>The </a:t>
            </a:r>
            <a:r>
              <a:rPr lang="en-US" b="1" dirty="0">
                <a:solidFill>
                  <a:srgbClr val="B40703"/>
                </a:solidFill>
              </a:rPr>
              <a:t>C</a:t>
            </a:r>
            <a:r>
              <a:rPr lang="en-US" b="1" dirty="0" smtClean="0">
                <a:solidFill>
                  <a:srgbClr val="B40703"/>
                </a:solidFill>
              </a:rPr>
              <a:t>anadian</a:t>
            </a:r>
            <a:r>
              <a:rPr lang="en-US" b="1" dirty="0" smtClean="0">
                <a:solidFill>
                  <a:srgbClr val="FFFF00"/>
                </a:solidFill>
              </a:rPr>
              <a:t> Telecom Industry</a:t>
            </a:r>
            <a:endParaRPr lang="en-US" b="1" dirty="0">
              <a:solidFill>
                <a:srgbClr val="FFFF00"/>
              </a:solidFill>
            </a:endParaRPr>
          </a:p>
        </p:txBody>
      </p:sp>
      <p:sp>
        <p:nvSpPr>
          <p:cNvPr id="3" name="Content Placeholder 2"/>
          <p:cNvSpPr>
            <a:spLocks noGrp="1"/>
          </p:cNvSpPr>
          <p:nvPr>
            <p:ph sz="quarter" idx="10"/>
          </p:nvPr>
        </p:nvSpPr>
        <p:spPr>
          <a:xfrm>
            <a:off x="172224" y="1502632"/>
            <a:ext cx="8971776" cy="4223501"/>
          </a:xfrm>
        </p:spPr>
        <p:txBody>
          <a:bodyPr>
            <a:normAutofit lnSpcReduction="10000"/>
          </a:bodyPr>
          <a:lstStyle/>
          <a:p>
            <a:r>
              <a:rPr lang="en-US" sz="3600" dirty="0">
                <a:solidFill>
                  <a:srgbClr val="FFFFFF"/>
                </a:solidFill>
                <a:latin typeface="Arial" charset="0"/>
              </a:rPr>
              <a:t>Telecom Service Providers (TSPs</a:t>
            </a:r>
            <a:r>
              <a:rPr lang="en-US" sz="3600" dirty="0" smtClean="0">
                <a:solidFill>
                  <a:srgbClr val="FFFFFF"/>
                </a:solidFill>
                <a:latin typeface="Arial" charset="0"/>
              </a:rPr>
              <a:t>)</a:t>
            </a:r>
          </a:p>
          <a:p>
            <a:pPr>
              <a:lnSpc>
                <a:spcPct val="90000"/>
              </a:lnSpc>
            </a:pPr>
            <a:r>
              <a:rPr lang="en-US" sz="3600" dirty="0">
                <a:solidFill>
                  <a:srgbClr val="FFFF00"/>
                </a:solidFill>
                <a:latin typeface="Arial" charset="0"/>
              </a:rPr>
              <a:t>LEC</a:t>
            </a:r>
            <a:r>
              <a:rPr lang="en-US" sz="3600" dirty="0">
                <a:solidFill>
                  <a:srgbClr val="FFFFFF"/>
                </a:solidFill>
                <a:latin typeface="Arial" charset="0"/>
              </a:rPr>
              <a:t>s - ILECs &amp; CLECs</a:t>
            </a:r>
          </a:p>
          <a:p>
            <a:pPr>
              <a:lnSpc>
                <a:spcPct val="90000"/>
              </a:lnSpc>
            </a:pPr>
            <a:r>
              <a:rPr lang="en-US" sz="3600" dirty="0">
                <a:solidFill>
                  <a:srgbClr val="FFFFFF"/>
                </a:solidFill>
                <a:latin typeface="Arial" charset="0"/>
              </a:rPr>
              <a:t>Resellers – </a:t>
            </a:r>
            <a:r>
              <a:rPr lang="en-US" sz="3600" dirty="0" err="1">
                <a:solidFill>
                  <a:srgbClr val="FFFF00"/>
                </a:solidFill>
                <a:latin typeface="Arial" charset="0"/>
              </a:rPr>
              <a:t>Wireline</a:t>
            </a:r>
            <a:r>
              <a:rPr lang="en-US" sz="3600" dirty="0">
                <a:solidFill>
                  <a:srgbClr val="FFFFFF"/>
                </a:solidFill>
                <a:latin typeface="Arial" charset="0"/>
              </a:rPr>
              <a:t> &amp; </a:t>
            </a:r>
            <a:r>
              <a:rPr lang="en-US" sz="3600" dirty="0">
                <a:solidFill>
                  <a:srgbClr val="FFFF00"/>
                </a:solidFill>
                <a:latin typeface="Arial" charset="0"/>
              </a:rPr>
              <a:t>MVNO</a:t>
            </a:r>
            <a:r>
              <a:rPr lang="en-US" sz="3600" dirty="0">
                <a:solidFill>
                  <a:srgbClr val="FFFFFF"/>
                </a:solidFill>
                <a:latin typeface="Arial" charset="0"/>
              </a:rPr>
              <a:t>s</a:t>
            </a:r>
          </a:p>
          <a:p>
            <a:pPr>
              <a:lnSpc>
                <a:spcPct val="90000"/>
              </a:lnSpc>
              <a:buNone/>
            </a:pPr>
            <a:r>
              <a:rPr lang="en-US" sz="3600" dirty="0">
                <a:solidFill>
                  <a:srgbClr val="FFFFFF"/>
                </a:solidFill>
                <a:latin typeface="Arial" charset="0"/>
              </a:rPr>
              <a:t>	(Voice over Internet Protocol (VOIP) providers</a:t>
            </a:r>
            <a:r>
              <a:rPr lang="en-US" sz="3600" dirty="0" smtClean="0">
                <a:solidFill>
                  <a:srgbClr val="FFFFFF"/>
                </a:solidFill>
                <a:latin typeface="Arial" charset="0"/>
              </a:rPr>
              <a:t>)</a:t>
            </a:r>
            <a:endParaRPr lang="en-US" sz="3600" dirty="0">
              <a:solidFill>
                <a:srgbClr val="FFFFFF"/>
              </a:solidFill>
              <a:latin typeface="Arial" charset="0"/>
            </a:endParaRPr>
          </a:p>
          <a:p>
            <a:r>
              <a:rPr lang="en-US" sz="3600" dirty="0">
                <a:solidFill>
                  <a:srgbClr val="FFFFFF"/>
                </a:solidFill>
                <a:latin typeface="Arial" charset="0"/>
              </a:rPr>
              <a:t>Wireless Service Providers (WSPs) </a:t>
            </a:r>
          </a:p>
          <a:p>
            <a:r>
              <a:rPr lang="en-US" sz="3600" dirty="0">
                <a:solidFill>
                  <a:srgbClr val="FFFFFF"/>
                </a:solidFill>
                <a:latin typeface="Arial" charset="0"/>
              </a:rPr>
              <a:t>Internet Service Providers (ISPs</a:t>
            </a:r>
            <a:r>
              <a:rPr lang="en-US" sz="3600" dirty="0" smtClean="0">
                <a:solidFill>
                  <a:srgbClr val="FFFFFF"/>
                </a:solidFill>
                <a:latin typeface="Arial" charset="0"/>
              </a:rPr>
              <a:t>)</a:t>
            </a:r>
          </a:p>
          <a:p>
            <a:r>
              <a:rPr lang="en-US" sz="3600" dirty="0" smtClean="0">
                <a:solidFill>
                  <a:schemeClr val="accent2">
                    <a:lumMod val="75000"/>
                  </a:schemeClr>
                </a:solidFill>
                <a:latin typeface="Arial" charset="0"/>
              </a:rPr>
              <a:t>New </a:t>
            </a:r>
            <a:r>
              <a:rPr lang="en-US" sz="3600" dirty="0">
                <a:solidFill>
                  <a:schemeClr val="accent2">
                    <a:lumMod val="75000"/>
                  </a:schemeClr>
                </a:solidFill>
                <a:latin typeface="Arial" charset="0"/>
              </a:rPr>
              <a:t>Media  </a:t>
            </a:r>
            <a:r>
              <a:rPr lang="en-US" sz="3600" dirty="0">
                <a:solidFill>
                  <a:srgbClr val="FFFFFF"/>
                </a:solidFill>
                <a:latin typeface="Arial" charset="0"/>
              </a:rPr>
              <a:t>(OTT</a:t>
            </a:r>
            <a:r>
              <a:rPr lang="en-US" sz="3600" dirty="0" smtClean="0">
                <a:solidFill>
                  <a:srgbClr val="FFFFFF"/>
                </a:solidFill>
                <a:latin typeface="Arial" charset="0"/>
              </a:rPr>
              <a:t>) </a:t>
            </a:r>
            <a:r>
              <a:rPr lang="en-US" sz="3600" dirty="0" smtClean="0">
                <a:solidFill>
                  <a:srgbClr val="953735"/>
                </a:solidFill>
                <a:latin typeface="Arial" charset="0"/>
              </a:rPr>
              <a:t>(?)</a:t>
            </a:r>
            <a:endParaRPr lang="en-US" sz="3600" dirty="0">
              <a:solidFill>
                <a:srgbClr val="953735"/>
              </a:solidFill>
              <a:latin typeface="Arial" charset="0"/>
            </a:endParaRPr>
          </a:p>
          <a:p>
            <a:pPr marL="0" indent="0">
              <a:buNone/>
            </a:pPr>
            <a:endParaRPr lang="en-US" dirty="0"/>
          </a:p>
        </p:txBody>
      </p:sp>
    </p:spTree>
    <p:extLst>
      <p:ext uri="{BB962C8B-B14F-4D97-AF65-F5344CB8AC3E}">
        <p14:creationId xmlns:p14="http://schemas.microsoft.com/office/powerpoint/2010/main" val="19143265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97710"/>
          </a:xfrm>
        </p:spPr>
        <p:txBody>
          <a:bodyPr>
            <a:noAutofit/>
          </a:bodyPr>
          <a:lstStyle/>
          <a:p>
            <a:r>
              <a:rPr lang="en-US" sz="4800" b="1" dirty="0" smtClean="0">
                <a:solidFill>
                  <a:srgbClr val="FFFF00"/>
                </a:solidFill>
              </a:rPr>
              <a:t>Telecom History</a:t>
            </a:r>
            <a:endParaRPr lang="en-US" sz="4800" b="1" dirty="0">
              <a:solidFill>
                <a:srgbClr val="FFFF00"/>
              </a:solidFill>
            </a:endParaRPr>
          </a:p>
        </p:txBody>
      </p:sp>
      <p:sp>
        <p:nvSpPr>
          <p:cNvPr id="3" name="Content Placeholder 2"/>
          <p:cNvSpPr>
            <a:spLocks noGrp="1"/>
          </p:cNvSpPr>
          <p:nvPr>
            <p:ph sz="quarter" idx="10"/>
          </p:nvPr>
        </p:nvSpPr>
        <p:spPr>
          <a:xfrm>
            <a:off x="457200" y="1420565"/>
            <a:ext cx="8686800" cy="5036555"/>
          </a:xfrm>
        </p:spPr>
        <p:txBody>
          <a:bodyPr>
            <a:normAutofit/>
          </a:bodyPr>
          <a:lstStyle/>
          <a:p>
            <a:pPr marL="0" indent="0">
              <a:buNone/>
            </a:pPr>
            <a:r>
              <a:rPr lang="en-CA" sz="4000" dirty="0" smtClean="0">
                <a:solidFill>
                  <a:srgbClr val="FFFF00"/>
                </a:solidFill>
              </a:rPr>
              <a:t>1852</a:t>
            </a:r>
            <a:r>
              <a:rPr lang="en-CA" sz="4000" dirty="0" smtClean="0">
                <a:solidFill>
                  <a:srgbClr val="FFFFFF"/>
                </a:solidFill>
              </a:rPr>
              <a:t> </a:t>
            </a:r>
            <a:r>
              <a:rPr lang="en-CA" sz="4000" dirty="0">
                <a:solidFill>
                  <a:srgbClr val="FFFFFF"/>
                </a:solidFill>
              </a:rPr>
              <a:t>First Telegraphs Act </a:t>
            </a:r>
            <a:r>
              <a:rPr lang="en-CA" sz="4000" dirty="0" smtClean="0">
                <a:solidFill>
                  <a:srgbClr val="FF0000"/>
                </a:solidFill>
                <a:sym typeface="Wingdings"/>
              </a:rPr>
              <a:t></a:t>
            </a:r>
            <a:r>
              <a:rPr lang="en-CA" sz="4000" dirty="0" smtClean="0">
                <a:solidFill>
                  <a:srgbClr val="FFFFFF"/>
                </a:solidFill>
                <a:sym typeface="Wingdings"/>
              </a:rPr>
              <a:t> </a:t>
            </a:r>
            <a:r>
              <a:rPr lang="en-CA" sz="4000" dirty="0" smtClean="0">
                <a:solidFill>
                  <a:srgbClr val="FFFFFF"/>
                </a:solidFill>
              </a:rPr>
              <a:t>construction </a:t>
            </a:r>
            <a:r>
              <a:rPr lang="en-CA" sz="4000" dirty="0">
                <a:solidFill>
                  <a:srgbClr val="FFFFFF"/>
                </a:solidFill>
              </a:rPr>
              <a:t>powers &amp; duty to dispatch messages in order received </a:t>
            </a:r>
            <a:r>
              <a:rPr lang="en-CA" sz="4000" dirty="0" smtClean="0">
                <a:solidFill>
                  <a:srgbClr val="FFFFFF"/>
                </a:solidFill>
              </a:rPr>
              <a:t>(1st </a:t>
            </a:r>
            <a:r>
              <a:rPr lang="en-CA" sz="4000" dirty="0">
                <a:solidFill>
                  <a:srgbClr val="FFFFFF"/>
                </a:solidFill>
              </a:rPr>
              <a:t>telecom non-discrimination law</a:t>
            </a:r>
            <a:r>
              <a:rPr lang="en-CA" sz="4000" dirty="0" smtClean="0">
                <a:solidFill>
                  <a:srgbClr val="FFFFFF"/>
                </a:solidFill>
              </a:rPr>
              <a:t>)</a:t>
            </a:r>
          </a:p>
          <a:p>
            <a:pPr marL="0" indent="0">
              <a:buNone/>
            </a:pPr>
            <a:r>
              <a:rPr lang="en-CA" sz="4000" dirty="0" smtClean="0">
                <a:solidFill>
                  <a:srgbClr val="FFFF00"/>
                </a:solidFill>
              </a:rPr>
              <a:t>1892</a:t>
            </a:r>
            <a:r>
              <a:rPr lang="en-CA" sz="4000" dirty="0" smtClean="0">
                <a:solidFill>
                  <a:srgbClr val="FFFFFF"/>
                </a:solidFill>
              </a:rPr>
              <a:t> Federal Cabinet first regulates Bell Canada’s rates</a:t>
            </a:r>
            <a:endParaRPr lang="en-CA" sz="4000" dirty="0">
              <a:solidFill>
                <a:srgbClr val="FFFFFF"/>
              </a:solidFill>
            </a:endParaRPr>
          </a:p>
          <a:p>
            <a:pPr marL="0" indent="0">
              <a:buNone/>
            </a:pPr>
            <a:r>
              <a:rPr lang="en-US" sz="4000" dirty="0" smtClean="0">
                <a:solidFill>
                  <a:srgbClr val="FFFF00"/>
                </a:solidFill>
              </a:rPr>
              <a:t>1900’s (early) </a:t>
            </a:r>
            <a:r>
              <a:rPr lang="en-US" sz="4000" dirty="0" smtClean="0">
                <a:solidFill>
                  <a:srgbClr val="FFFFFF"/>
                </a:solidFill>
              </a:rPr>
              <a:t>Federal Gov’t regulates spectrum</a:t>
            </a:r>
          </a:p>
          <a:p>
            <a:pPr marL="0" indent="0">
              <a:buNone/>
            </a:pPr>
            <a:endParaRPr lang="en-US" dirty="0"/>
          </a:p>
        </p:txBody>
      </p:sp>
    </p:spTree>
    <p:extLst>
      <p:ext uri="{BB962C8B-B14F-4D97-AF65-F5344CB8AC3E}">
        <p14:creationId xmlns:p14="http://schemas.microsoft.com/office/powerpoint/2010/main" val="16088771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215280" y="172189"/>
            <a:ext cx="8928720" cy="6500169"/>
          </a:xfrm>
        </p:spPr>
        <p:txBody>
          <a:bodyPr>
            <a:normAutofit/>
          </a:bodyPr>
          <a:lstStyle/>
          <a:p>
            <a:pPr marL="0" indent="0">
              <a:buNone/>
            </a:pPr>
            <a:r>
              <a:rPr lang="en-US" sz="4000" dirty="0">
                <a:solidFill>
                  <a:srgbClr val="FFFF00"/>
                </a:solidFill>
              </a:rPr>
              <a:t>1905</a:t>
            </a:r>
            <a:r>
              <a:rPr lang="en-US" sz="4000" dirty="0">
                <a:solidFill>
                  <a:srgbClr val="FFFFFF"/>
                </a:solidFill>
              </a:rPr>
              <a:t> Mullock Select </a:t>
            </a:r>
            <a:r>
              <a:rPr lang="en-US" sz="4000" dirty="0" err="1">
                <a:solidFill>
                  <a:srgbClr val="FFFFFF"/>
                </a:solidFill>
              </a:rPr>
              <a:t>Ctee</a:t>
            </a:r>
            <a:r>
              <a:rPr lang="en-US" sz="4000" dirty="0">
                <a:solidFill>
                  <a:srgbClr val="FFFFFF"/>
                </a:solidFill>
              </a:rPr>
              <a:t>. where Bell Telephone Co. of Canada was accused of </a:t>
            </a:r>
            <a:r>
              <a:rPr lang="en-US" sz="4000" dirty="0">
                <a:solidFill>
                  <a:srgbClr val="FFFF00"/>
                </a:solidFill>
              </a:rPr>
              <a:t>neglecting unprofitable lines</a:t>
            </a:r>
            <a:r>
              <a:rPr lang="en-US" sz="4000" dirty="0" smtClean="0">
                <a:solidFill>
                  <a:srgbClr val="FFFFFF"/>
                </a:solidFill>
              </a:rPr>
              <a:t>.</a:t>
            </a:r>
            <a:endParaRPr lang="en-US" sz="4000" dirty="0" smtClean="0">
              <a:solidFill>
                <a:srgbClr val="FFFF00"/>
              </a:solidFill>
            </a:endParaRPr>
          </a:p>
          <a:p>
            <a:pPr marL="0" indent="0">
              <a:buNone/>
            </a:pPr>
            <a:r>
              <a:rPr lang="en-US" sz="4000" dirty="0" smtClean="0">
                <a:solidFill>
                  <a:srgbClr val="FFFF00"/>
                </a:solidFill>
              </a:rPr>
              <a:t>1906</a:t>
            </a:r>
            <a:r>
              <a:rPr lang="en-US" sz="4000" dirty="0" smtClean="0">
                <a:solidFill>
                  <a:srgbClr val="FFFFFF"/>
                </a:solidFill>
              </a:rPr>
              <a:t> </a:t>
            </a:r>
            <a:r>
              <a:rPr lang="en-US" sz="4000" dirty="0">
                <a:solidFill>
                  <a:srgbClr val="FFFFFF"/>
                </a:solidFill>
              </a:rPr>
              <a:t>Board of Railway Commissioners regulate telephone </a:t>
            </a:r>
            <a:r>
              <a:rPr lang="en-US" sz="4000" dirty="0" smtClean="0">
                <a:solidFill>
                  <a:srgbClr val="FFFFFF"/>
                </a:solidFill>
              </a:rPr>
              <a:t>rate.</a:t>
            </a:r>
            <a:endParaRPr lang="en-US" sz="4000" dirty="0">
              <a:solidFill>
                <a:srgbClr val="FFFFFF"/>
              </a:solidFill>
            </a:endParaRPr>
          </a:p>
          <a:p>
            <a:pPr marL="0" indent="0">
              <a:buNone/>
            </a:pPr>
            <a:r>
              <a:rPr lang="en-US" sz="4000" dirty="0">
                <a:solidFill>
                  <a:srgbClr val="FFFF00"/>
                </a:solidFill>
              </a:rPr>
              <a:t>1908</a:t>
            </a:r>
            <a:r>
              <a:rPr lang="en-US" sz="4000" dirty="0">
                <a:solidFill>
                  <a:srgbClr val="FFFFFF"/>
                </a:solidFill>
              </a:rPr>
              <a:t> Three prairie </a:t>
            </a:r>
            <a:r>
              <a:rPr lang="en-US" sz="4000" dirty="0" smtClean="0">
                <a:solidFill>
                  <a:srgbClr val="FFFFFF"/>
                </a:solidFill>
              </a:rPr>
              <a:t>Bell franchises </a:t>
            </a:r>
            <a:r>
              <a:rPr lang="en-US" sz="4000" dirty="0">
                <a:solidFill>
                  <a:srgbClr val="FFFFFF"/>
                </a:solidFill>
              </a:rPr>
              <a:t>are </a:t>
            </a:r>
            <a:r>
              <a:rPr lang="en-US" sz="4000" dirty="0" smtClean="0">
                <a:solidFill>
                  <a:srgbClr val="FFFFFF"/>
                </a:solidFill>
              </a:rPr>
              <a:t>nationalized (all but </a:t>
            </a:r>
            <a:r>
              <a:rPr lang="en-US" sz="4000" dirty="0" err="1" smtClean="0">
                <a:solidFill>
                  <a:srgbClr val="FFFFFF"/>
                </a:solidFill>
              </a:rPr>
              <a:t>Sasktel</a:t>
            </a:r>
            <a:r>
              <a:rPr lang="en-US" sz="4000" dirty="0" smtClean="0">
                <a:solidFill>
                  <a:srgbClr val="FFFFFF"/>
                </a:solidFill>
              </a:rPr>
              <a:t> re-privatized in the 1980’s)</a:t>
            </a:r>
            <a:endParaRPr lang="en-US" sz="4000" dirty="0">
              <a:solidFill>
                <a:srgbClr val="FFFFFF"/>
              </a:solidFill>
            </a:endParaRPr>
          </a:p>
          <a:p>
            <a:pPr marL="0" indent="0">
              <a:buNone/>
            </a:pPr>
            <a:r>
              <a:rPr lang="en-US" sz="4000" dirty="0">
                <a:solidFill>
                  <a:srgbClr val="FFFF00"/>
                </a:solidFill>
              </a:rPr>
              <a:t>1938</a:t>
            </a:r>
            <a:r>
              <a:rPr lang="en-US" sz="4000" dirty="0">
                <a:solidFill>
                  <a:srgbClr val="FFFFFF"/>
                </a:solidFill>
              </a:rPr>
              <a:t> Board of Transport </a:t>
            </a:r>
            <a:r>
              <a:rPr lang="en-US" sz="4000" dirty="0" smtClean="0">
                <a:solidFill>
                  <a:srgbClr val="FFFFFF"/>
                </a:solidFill>
              </a:rPr>
              <a:t>Commissioners as </a:t>
            </a:r>
            <a:r>
              <a:rPr lang="en-US" sz="4000" dirty="0">
                <a:solidFill>
                  <a:srgbClr val="FFFFFF"/>
                </a:solidFill>
              </a:rPr>
              <a:t>regulator</a:t>
            </a:r>
          </a:p>
          <a:p>
            <a:pPr marL="0" indent="0">
              <a:buNone/>
            </a:pPr>
            <a:endParaRPr lang="en-US" dirty="0"/>
          </a:p>
        </p:txBody>
      </p:sp>
    </p:spTree>
    <p:extLst>
      <p:ext uri="{BB962C8B-B14F-4D97-AF65-F5344CB8AC3E}">
        <p14:creationId xmlns:p14="http://schemas.microsoft.com/office/powerpoint/2010/main" val="1431341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1748964"/>
            <a:ext cx="8548661" cy="3977169"/>
          </a:xfrm>
        </p:spPr>
        <p:txBody>
          <a:bodyPr>
            <a:normAutofit/>
          </a:bodyPr>
          <a:lstStyle/>
          <a:p>
            <a:pPr marL="0" indent="0" algn="ctr">
              <a:buNone/>
            </a:pPr>
            <a:r>
              <a:rPr lang="en-US" sz="145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Yours?</a:t>
            </a:r>
            <a:endParaRPr lang="en-US" sz="14500" dirty="0"/>
          </a:p>
        </p:txBody>
      </p:sp>
    </p:spTree>
    <p:extLst>
      <p:ext uri="{BB962C8B-B14F-4D97-AF65-F5344CB8AC3E}">
        <p14:creationId xmlns:p14="http://schemas.microsoft.com/office/powerpoint/2010/main" val="168488772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0"/>
            <a:ext cx="8686800" cy="6586263"/>
          </a:xfrm>
        </p:spPr>
        <p:txBody>
          <a:bodyPr>
            <a:normAutofit/>
          </a:bodyPr>
          <a:lstStyle/>
          <a:p>
            <a:pPr marL="0" indent="0">
              <a:buNone/>
            </a:pPr>
            <a:r>
              <a:rPr lang="en-US" sz="4000" dirty="0" smtClean="0">
                <a:solidFill>
                  <a:srgbClr val="FFFF00"/>
                </a:solidFill>
              </a:rPr>
              <a:t>1950-56 </a:t>
            </a:r>
            <a:r>
              <a:rPr lang="en-US" sz="4000" dirty="0" smtClean="0">
                <a:solidFill>
                  <a:schemeClr val="bg1"/>
                </a:solidFill>
              </a:rPr>
              <a:t>Hush-A-Phone battle in U.S. courts. </a:t>
            </a:r>
            <a:r>
              <a:rPr lang="en-CA" sz="4000" i="1" dirty="0">
                <a:solidFill>
                  <a:srgbClr val="FFFF00"/>
                </a:solidFill>
              </a:rPr>
              <a:t>Hush-A-Phone v. United States</a:t>
            </a:r>
            <a:r>
              <a:rPr lang="en-CA" sz="4000" dirty="0">
                <a:solidFill>
                  <a:srgbClr val="FFFFFF"/>
                </a:solidFill>
              </a:rPr>
              <a:t>, 238 F.2d 266 (D.C. Cir. 1956) </a:t>
            </a:r>
            <a:r>
              <a:rPr lang="en-CA" sz="4000" dirty="0" smtClean="0">
                <a:solidFill>
                  <a:srgbClr val="FFFFFF"/>
                </a:solidFill>
              </a:rPr>
              <a:t>held that </a:t>
            </a:r>
            <a:r>
              <a:rPr lang="en-CA" sz="4000" dirty="0">
                <a:solidFill>
                  <a:schemeClr val="bg1"/>
                </a:solidFill>
              </a:rPr>
              <a:t>a </a:t>
            </a:r>
            <a:r>
              <a:rPr lang="en-CA" sz="4000" dirty="0">
                <a:solidFill>
                  <a:srgbClr val="FFFF00"/>
                </a:solidFill>
              </a:rPr>
              <a:t>small, cup-like device which mounted on the speaking party's microphone</a:t>
            </a:r>
            <a:r>
              <a:rPr lang="en-CA" sz="4000" dirty="0">
                <a:solidFill>
                  <a:schemeClr val="bg1"/>
                </a:solidFill>
              </a:rPr>
              <a:t>, reducing the risk of conversations being overheard and increasing sound fidelity for the listening </a:t>
            </a:r>
            <a:r>
              <a:rPr lang="en-CA" sz="4000" dirty="0" smtClean="0">
                <a:solidFill>
                  <a:schemeClr val="bg1"/>
                </a:solidFill>
              </a:rPr>
              <a:t>party could be attached to a phone despite the FCC’s finding in favour of ATT to the contrary.</a:t>
            </a:r>
            <a:endParaRPr lang="en-US" sz="4000" dirty="0">
              <a:solidFill>
                <a:srgbClr val="FFFF00"/>
              </a:solidFill>
            </a:endParaRPr>
          </a:p>
          <a:p>
            <a:pPr marL="0" indent="0">
              <a:buNone/>
            </a:pPr>
            <a:endParaRPr lang="en-US" dirty="0" smtClean="0">
              <a:solidFill>
                <a:schemeClr val="bg1"/>
              </a:solidFill>
            </a:endParaRPr>
          </a:p>
          <a:p>
            <a:pPr marL="0" indent="0">
              <a:buNone/>
            </a:pPr>
            <a:endParaRPr lang="en-US" dirty="0">
              <a:solidFill>
                <a:schemeClr val="bg1"/>
              </a:solidFill>
            </a:endParaRPr>
          </a:p>
          <a:p>
            <a:pPr marL="0" indent="0">
              <a:buNone/>
            </a:pPr>
            <a:endParaRPr lang="en-US" dirty="0"/>
          </a:p>
        </p:txBody>
      </p:sp>
    </p:spTree>
    <p:extLst>
      <p:ext uri="{BB962C8B-B14F-4D97-AF65-F5344CB8AC3E}">
        <p14:creationId xmlns:p14="http://schemas.microsoft.com/office/powerpoint/2010/main" val="4420876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279809"/>
            <a:ext cx="8686800" cy="5639218"/>
          </a:xfrm>
        </p:spPr>
        <p:txBody>
          <a:bodyPr>
            <a:noAutofit/>
          </a:bodyPr>
          <a:lstStyle/>
          <a:p>
            <a:pPr marL="0" indent="0">
              <a:buNone/>
            </a:pPr>
            <a:r>
              <a:rPr lang="en-US" sz="4000" dirty="0">
                <a:solidFill>
                  <a:srgbClr val="FFFF00"/>
                </a:solidFill>
              </a:rPr>
              <a:t>1967</a:t>
            </a:r>
            <a:r>
              <a:rPr lang="en-US" sz="4000" dirty="0">
                <a:solidFill>
                  <a:srgbClr val="FFFFFF"/>
                </a:solidFill>
              </a:rPr>
              <a:t> Canadian Transport  Commission as regulator</a:t>
            </a:r>
          </a:p>
          <a:p>
            <a:pPr marL="0" indent="0">
              <a:buNone/>
            </a:pPr>
            <a:r>
              <a:rPr lang="en-US" sz="4000" dirty="0">
                <a:solidFill>
                  <a:srgbClr val="FFFF00"/>
                </a:solidFill>
              </a:rPr>
              <a:t>1976</a:t>
            </a:r>
            <a:r>
              <a:rPr lang="en-US" sz="4000" dirty="0">
                <a:solidFill>
                  <a:srgbClr val="FFFFFF"/>
                </a:solidFill>
              </a:rPr>
              <a:t> CRT(T)C as regulator &amp; convergence of broadcasting &amp; telecom </a:t>
            </a:r>
            <a:r>
              <a:rPr lang="en-US" sz="4000" dirty="0" smtClean="0">
                <a:solidFill>
                  <a:srgbClr val="FFFFFF"/>
                </a:solidFill>
              </a:rPr>
              <a:t>regulation</a:t>
            </a:r>
            <a:endParaRPr lang="en-US" sz="4000" dirty="0">
              <a:solidFill>
                <a:srgbClr val="FFFF00"/>
              </a:solidFill>
            </a:endParaRPr>
          </a:p>
          <a:p>
            <a:pPr marL="0" indent="0">
              <a:buNone/>
            </a:pPr>
            <a:r>
              <a:rPr lang="en-US" sz="4000" dirty="0" smtClean="0">
                <a:solidFill>
                  <a:srgbClr val="FFFF00"/>
                </a:solidFill>
              </a:rPr>
              <a:t>1979 </a:t>
            </a:r>
            <a:r>
              <a:rPr lang="en-US" sz="4000" dirty="0">
                <a:solidFill>
                  <a:srgbClr val="CCFFCC"/>
                </a:solidFill>
              </a:rPr>
              <a:t>Private voice and data competition allowed </a:t>
            </a:r>
            <a:r>
              <a:rPr lang="en-US" sz="4000" dirty="0">
                <a:solidFill>
                  <a:srgbClr val="FFFFFF"/>
                </a:solidFill>
              </a:rPr>
              <a:t>in Canada. CRTC required </a:t>
            </a:r>
            <a:r>
              <a:rPr lang="en-US" sz="4000" dirty="0" err="1">
                <a:solidFill>
                  <a:srgbClr val="FFFFFF"/>
                </a:solidFill>
              </a:rPr>
              <a:t>telcos</a:t>
            </a:r>
            <a:r>
              <a:rPr lang="en-US" sz="4000" dirty="0">
                <a:solidFill>
                  <a:srgbClr val="FFFFFF"/>
                </a:solidFill>
              </a:rPr>
              <a:t> to </a:t>
            </a:r>
            <a:r>
              <a:rPr lang="en-US" sz="4000" dirty="0">
                <a:solidFill>
                  <a:srgbClr val="FF0000"/>
                </a:solidFill>
              </a:rPr>
              <a:t>interconnect </a:t>
            </a:r>
            <a:r>
              <a:rPr lang="en-US" sz="4000" dirty="0">
                <a:solidFill>
                  <a:srgbClr val="FFFFFF"/>
                </a:solidFill>
              </a:rPr>
              <a:t>with </a:t>
            </a:r>
            <a:r>
              <a:rPr lang="en-US" sz="4000" dirty="0">
                <a:solidFill>
                  <a:srgbClr val="FFFF00"/>
                </a:solidFill>
              </a:rPr>
              <a:t>CNCP</a:t>
            </a:r>
            <a:r>
              <a:rPr lang="en-US" sz="4000" dirty="0">
                <a:solidFill>
                  <a:srgbClr val="FFFFFF"/>
                </a:solidFill>
              </a:rPr>
              <a:t> so CNCP could compete in that market. </a:t>
            </a:r>
            <a:endParaRPr lang="en-US" sz="4000" dirty="0">
              <a:solidFill>
                <a:srgbClr val="FFFF00"/>
              </a:solidFill>
            </a:endParaRPr>
          </a:p>
        </p:txBody>
      </p:sp>
    </p:spTree>
    <p:extLst>
      <p:ext uri="{BB962C8B-B14F-4D97-AF65-F5344CB8AC3E}">
        <p14:creationId xmlns:p14="http://schemas.microsoft.com/office/powerpoint/2010/main" val="20218036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301391" y="0"/>
            <a:ext cx="8842609" cy="6629309"/>
          </a:xfrm>
        </p:spPr>
        <p:txBody>
          <a:bodyPr>
            <a:normAutofit/>
          </a:bodyPr>
          <a:lstStyle/>
          <a:p>
            <a:pPr marL="0" indent="0">
              <a:buNone/>
            </a:pPr>
            <a:r>
              <a:rPr lang="en-US" sz="3600" dirty="0">
                <a:solidFill>
                  <a:srgbClr val="FFFF00"/>
                </a:solidFill>
              </a:rPr>
              <a:t>1980 </a:t>
            </a:r>
            <a:r>
              <a:rPr lang="en-US" sz="3600" dirty="0">
                <a:solidFill>
                  <a:schemeClr val="accent5"/>
                </a:solidFill>
              </a:rPr>
              <a:t>Terminal Attachment allowed </a:t>
            </a:r>
            <a:r>
              <a:rPr lang="en-US" sz="3600" dirty="0">
                <a:solidFill>
                  <a:schemeClr val="bg1"/>
                </a:solidFill>
              </a:rPr>
              <a:t>in Canada by CRTC in CRTC 1980-82. Network harm “concerns” dealt with through Industry Canada equipment certification</a:t>
            </a:r>
            <a:r>
              <a:rPr lang="en-US" sz="3600" dirty="0" smtClean="0">
                <a:solidFill>
                  <a:schemeClr val="bg1"/>
                </a:solidFill>
              </a:rPr>
              <a:t>.</a:t>
            </a:r>
            <a:endParaRPr lang="en-US" sz="3600" dirty="0">
              <a:solidFill>
                <a:srgbClr val="FFFF00"/>
              </a:solidFill>
            </a:endParaRPr>
          </a:p>
          <a:p>
            <a:pPr marL="0" indent="0">
              <a:buNone/>
            </a:pPr>
            <a:r>
              <a:rPr lang="en-US" sz="3600" dirty="0" smtClean="0">
                <a:solidFill>
                  <a:srgbClr val="FFFF00"/>
                </a:solidFill>
              </a:rPr>
              <a:t>1982</a:t>
            </a:r>
            <a:r>
              <a:rPr lang="en-US" sz="3600" dirty="0" smtClean="0">
                <a:solidFill>
                  <a:srgbClr val="FFFFFF"/>
                </a:solidFill>
              </a:rPr>
              <a:t> </a:t>
            </a:r>
            <a:r>
              <a:rPr lang="en-CA" sz="3600" dirty="0">
                <a:solidFill>
                  <a:schemeClr val="bg1"/>
                </a:solidFill>
              </a:rPr>
              <a:t>Longstanding anti-trust concerns in the U.S. resulted in a consent decree </a:t>
            </a:r>
            <a:r>
              <a:rPr lang="en-CA" sz="3600" dirty="0">
                <a:solidFill>
                  <a:srgbClr val="FFFF00"/>
                </a:solidFill>
              </a:rPr>
              <a:t>breaking up of AT&amp;T into regional RBOC’s</a:t>
            </a:r>
            <a:r>
              <a:rPr lang="en-CA" sz="3600" dirty="0">
                <a:solidFill>
                  <a:schemeClr val="bg1"/>
                </a:solidFill>
              </a:rPr>
              <a:t>. Monopoly regulation shifted to promotion of competition as the means to protect consumers. </a:t>
            </a:r>
            <a:endParaRPr lang="en-US" sz="3600" dirty="0">
              <a:solidFill>
                <a:schemeClr val="bg1"/>
              </a:solidFill>
            </a:endParaRPr>
          </a:p>
          <a:p>
            <a:pPr marL="0" indent="0">
              <a:buNone/>
            </a:pPr>
            <a:r>
              <a:rPr lang="en-US" sz="3600" dirty="0">
                <a:solidFill>
                  <a:srgbClr val="FFFF00"/>
                </a:solidFill>
              </a:rPr>
              <a:t>1984 </a:t>
            </a:r>
            <a:r>
              <a:rPr lang="en-US" sz="3600" dirty="0">
                <a:solidFill>
                  <a:srgbClr val="CCFFCC"/>
                </a:solidFill>
              </a:rPr>
              <a:t>Wireless comes to Canada</a:t>
            </a:r>
            <a:r>
              <a:rPr lang="en-US" sz="3600" dirty="0">
                <a:solidFill>
                  <a:schemeClr val="bg1"/>
                </a:solidFill>
              </a:rPr>
              <a:t>, </a:t>
            </a:r>
            <a:r>
              <a:rPr lang="en-US" sz="3600" dirty="0" err="1">
                <a:solidFill>
                  <a:schemeClr val="bg1"/>
                </a:solidFill>
              </a:rPr>
              <a:t>Cantel</a:t>
            </a:r>
            <a:r>
              <a:rPr lang="en-US" sz="3600" dirty="0">
                <a:solidFill>
                  <a:schemeClr val="bg1"/>
                </a:solidFill>
              </a:rPr>
              <a:t>/Rogers licensed by CRTC.</a:t>
            </a:r>
          </a:p>
          <a:p>
            <a:pPr marL="0" indent="0">
              <a:buNone/>
            </a:pPr>
            <a:endParaRPr lang="en-US" dirty="0"/>
          </a:p>
        </p:txBody>
      </p:sp>
    </p:spTree>
    <p:extLst>
      <p:ext uri="{BB962C8B-B14F-4D97-AF65-F5344CB8AC3E}">
        <p14:creationId xmlns:p14="http://schemas.microsoft.com/office/powerpoint/2010/main" val="8198461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258285"/>
            <a:ext cx="8686800" cy="5639218"/>
          </a:xfrm>
        </p:spPr>
        <p:txBody>
          <a:bodyPr>
            <a:normAutofit lnSpcReduction="10000"/>
          </a:bodyPr>
          <a:lstStyle/>
          <a:p>
            <a:pPr marL="0" indent="0">
              <a:buNone/>
            </a:pPr>
            <a:r>
              <a:rPr lang="en-US" sz="3600" dirty="0">
                <a:solidFill>
                  <a:srgbClr val="FFFF00"/>
                </a:solidFill>
              </a:rPr>
              <a:t>1985 </a:t>
            </a:r>
            <a:r>
              <a:rPr lang="en-US" sz="3600" dirty="0">
                <a:solidFill>
                  <a:srgbClr val="CCFFCC"/>
                </a:solidFill>
              </a:rPr>
              <a:t>CNCP denied entry into facilities-based long distance market due to concerns about the impact of competition </a:t>
            </a:r>
            <a:r>
              <a:rPr lang="en-US" sz="3600" dirty="0">
                <a:solidFill>
                  <a:schemeClr val="bg1"/>
                </a:solidFill>
              </a:rPr>
              <a:t>on residential </a:t>
            </a:r>
            <a:r>
              <a:rPr lang="en-US" sz="3600" dirty="0" smtClean="0">
                <a:solidFill>
                  <a:schemeClr val="bg1"/>
                </a:solidFill>
              </a:rPr>
              <a:t>rates</a:t>
            </a:r>
            <a:endParaRPr lang="en-US" sz="3600" dirty="0" smtClean="0">
              <a:solidFill>
                <a:srgbClr val="FFFF00"/>
              </a:solidFill>
            </a:endParaRPr>
          </a:p>
          <a:p>
            <a:pPr marL="0" indent="0">
              <a:buNone/>
            </a:pPr>
            <a:r>
              <a:rPr lang="en-US" sz="3600" dirty="0" smtClean="0">
                <a:solidFill>
                  <a:srgbClr val="FFFF00"/>
                </a:solidFill>
              </a:rPr>
              <a:t>1987</a:t>
            </a:r>
            <a:r>
              <a:rPr lang="en-US" sz="3600" dirty="0" smtClean="0">
                <a:solidFill>
                  <a:schemeClr val="bg1"/>
                </a:solidFill>
              </a:rPr>
              <a:t> </a:t>
            </a:r>
            <a:r>
              <a:rPr lang="en-US" sz="3600" dirty="0">
                <a:solidFill>
                  <a:srgbClr val="FFFF00"/>
                </a:solidFill>
              </a:rPr>
              <a:t>Long Distance Resale in Canada </a:t>
            </a:r>
            <a:r>
              <a:rPr lang="en-US" sz="3600" dirty="0">
                <a:solidFill>
                  <a:schemeClr val="bg1"/>
                </a:solidFill>
              </a:rPr>
              <a:t>(resellers typically owned switches, but not long distance transmission </a:t>
            </a:r>
            <a:r>
              <a:rPr lang="en-US" sz="3600" dirty="0" smtClean="0">
                <a:solidFill>
                  <a:schemeClr val="bg1"/>
                </a:solidFill>
              </a:rPr>
              <a:t>lines.</a:t>
            </a:r>
            <a:endParaRPr lang="en-US" sz="3600" dirty="0">
              <a:solidFill>
                <a:schemeClr val="bg1"/>
              </a:solidFill>
            </a:endParaRPr>
          </a:p>
          <a:p>
            <a:pPr marL="0" indent="0">
              <a:buNone/>
            </a:pPr>
            <a:r>
              <a:rPr lang="en-US" sz="3600" dirty="0">
                <a:solidFill>
                  <a:srgbClr val="FFFF00"/>
                </a:solidFill>
              </a:rPr>
              <a:t>1992</a:t>
            </a:r>
            <a:r>
              <a:rPr lang="en-US" sz="3600" dirty="0">
                <a:solidFill>
                  <a:schemeClr val="bg1"/>
                </a:solidFill>
              </a:rPr>
              <a:t> </a:t>
            </a:r>
            <a:r>
              <a:rPr lang="en-US" sz="3600" dirty="0">
                <a:solidFill>
                  <a:srgbClr val="CCFFCC"/>
                </a:solidFill>
              </a:rPr>
              <a:t>Long Distance Facilities Based competition allowed in Canada</a:t>
            </a:r>
            <a:r>
              <a:rPr lang="en-US" sz="3600" dirty="0">
                <a:solidFill>
                  <a:schemeClr val="bg1"/>
                </a:solidFill>
              </a:rPr>
              <a:t>. </a:t>
            </a:r>
            <a:r>
              <a:rPr lang="en-US" sz="3600" dirty="0" err="1">
                <a:solidFill>
                  <a:schemeClr val="bg1"/>
                </a:solidFill>
              </a:rPr>
              <a:t>Unitel</a:t>
            </a:r>
            <a:r>
              <a:rPr lang="en-US" sz="3600" dirty="0">
                <a:solidFill>
                  <a:schemeClr val="bg1"/>
                </a:solidFill>
              </a:rPr>
              <a:t> (successor to CNCP) allowed to interconnect. Price wars follow</a:t>
            </a:r>
            <a:r>
              <a:rPr lang="en-US" sz="3600" dirty="0" smtClean="0">
                <a:solidFill>
                  <a:schemeClr val="bg1"/>
                </a:solidFill>
              </a:rPr>
              <a:t>. Long distance competition was never really successful. Today rates are low because the competitive pressures from new technologies.</a:t>
            </a:r>
            <a:endParaRPr lang="en-US" sz="3600" dirty="0">
              <a:solidFill>
                <a:schemeClr val="bg1"/>
              </a:solidFill>
            </a:endParaRPr>
          </a:p>
          <a:p>
            <a:pPr marL="0" indent="0">
              <a:buNone/>
            </a:pPr>
            <a:endParaRPr lang="en-US" dirty="0"/>
          </a:p>
        </p:txBody>
      </p:sp>
    </p:spTree>
    <p:extLst>
      <p:ext uri="{BB962C8B-B14F-4D97-AF65-F5344CB8AC3E}">
        <p14:creationId xmlns:p14="http://schemas.microsoft.com/office/powerpoint/2010/main" val="89869330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258336" y="473521"/>
            <a:ext cx="8611184" cy="5789885"/>
          </a:xfrm>
        </p:spPr>
        <p:txBody>
          <a:bodyPr>
            <a:normAutofit/>
          </a:bodyPr>
          <a:lstStyle/>
          <a:p>
            <a:pPr marL="0" indent="0">
              <a:buNone/>
            </a:pPr>
            <a:r>
              <a:rPr lang="en-US" sz="4000" dirty="0">
                <a:solidFill>
                  <a:srgbClr val="FFFF00"/>
                </a:solidFill>
              </a:rPr>
              <a:t>1993</a:t>
            </a:r>
            <a:r>
              <a:rPr lang="en-US" sz="4000" dirty="0">
                <a:solidFill>
                  <a:schemeClr val="bg1"/>
                </a:solidFill>
              </a:rPr>
              <a:t> CRTC </a:t>
            </a:r>
            <a:r>
              <a:rPr lang="en-US" sz="4000" dirty="0">
                <a:solidFill>
                  <a:srgbClr val="FF0000"/>
                </a:solidFill>
              </a:rPr>
              <a:t>forbore</a:t>
            </a:r>
            <a:r>
              <a:rPr lang="en-US" sz="4000" dirty="0">
                <a:solidFill>
                  <a:schemeClr val="bg1"/>
                </a:solidFill>
              </a:rPr>
              <a:t> from wireless regulation.</a:t>
            </a:r>
          </a:p>
          <a:p>
            <a:pPr marL="0" indent="0">
              <a:buNone/>
            </a:pPr>
            <a:r>
              <a:rPr lang="en-US" sz="4000" dirty="0">
                <a:solidFill>
                  <a:srgbClr val="FFFF00"/>
                </a:solidFill>
              </a:rPr>
              <a:t>1994 </a:t>
            </a:r>
            <a:r>
              <a:rPr lang="en-US" sz="4000" dirty="0">
                <a:solidFill>
                  <a:schemeClr val="bg1"/>
                </a:solidFill>
              </a:rPr>
              <a:t>Rate Base/Rate of Return Regulation replaced by a Price Cap Regime </a:t>
            </a:r>
            <a:r>
              <a:rPr lang="en-US" sz="4000" dirty="0">
                <a:solidFill>
                  <a:srgbClr val="FF0000"/>
                </a:solidFill>
                <a:sym typeface="Wingdings"/>
              </a:rPr>
              <a:t> </a:t>
            </a:r>
            <a:r>
              <a:rPr lang="en-US" sz="4000" dirty="0">
                <a:solidFill>
                  <a:schemeClr val="bg1"/>
                </a:solidFill>
              </a:rPr>
              <a:t>Inflation-related formula sets upper limits of rates</a:t>
            </a:r>
            <a:r>
              <a:rPr lang="en-US" sz="4000" dirty="0">
                <a:solidFill>
                  <a:srgbClr val="FF0000"/>
                </a:solidFill>
              </a:rPr>
              <a:t> </a:t>
            </a:r>
            <a:r>
              <a:rPr lang="en-US" sz="4000" dirty="0">
                <a:solidFill>
                  <a:srgbClr val="FF0000"/>
                </a:solidFill>
                <a:sym typeface="Wingdings"/>
              </a:rPr>
              <a:t> </a:t>
            </a:r>
            <a:r>
              <a:rPr lang="en-US" sz="4000" dirty="0">
                <a:solidFill>
                  <a:srgbClr val="FFFF00"/>
                </a:solidFill>
              </a:rPr>
              <a:t>Principles established to allow competitors to access incumbents “essential facilities”</a:t>
            </a:r>
            <a:r>
              <a:rPr lang="en-US" sz="4000" dirty="0">
                <a:solidFill>
                  <a:schemeClr val="bg1"/>
                </a:solidFill>
              </a:rPr>
              <a:t> at cost-based rates.</a:t>
            </a:r>
          </a:p>
          <a:p>
            <a:pPr marL="0" indent="0">
              <a:buNone/>
            </a:pPr>
            <a:endParaRPr lang="en-US" dirty="0"/>
          </a:p>
        </p:txBody>
      </p:sp>
    </p:spTree>
    <p:extLst>
      <p:ext uri="{BB962C8B-B14F-4D97-AF65-F5344CB8AC3E}">
        <p14:creationId xmlns:p14="http://schemas.microsoft.com/office/powerpoint/2010/main" val="108583736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430475"/>
            <a:ext cx="8686800" cy="5746837"/>
          </a:xfrm>
        </p:spPr>
        <p:txBody>
          <a:bodyPr>
            <a:normAutofit lnSpcReduction="10000"/>
          </a:bodyPr>
          <a:lstStyle/>
          <a:p>
            <a:pPr marL="0" indent="0">
              <a:buNone/>
            </a:pPr>
            <a:r>
              <a:rPr lang="en-US" sz="3500" dirty="0">
                <a:solidFill>
                  <a:srgbClr val="CCFFCC"/>
                </a:solidFill>
              </a:rPr>
              <a:t>1997 Local Competition </a:t>
            </a:r>
            <a:r>
              <a:rPr lang="en-US" sz="3500" dirty="0">
                <a:solidFill>
                  <a:schemeClr val="bg1"/>
                </a:solidFill>
              </a:rPr>
              <a:t>(voice  &amp; data including internet) in Canada. Called for extensive </a:t>
            </a:r>
            <a:r>
              <a:rPr lang="en-US" sz="3500" dirty="0">
                <a:solidFill>
                  <a:srgbClr val="FFFF00"/>
                </a:solidFill>
              </a:rPr>
              <a:t>unbundling of </a:t>
            </a:r>
            <a:r>
              <a:rPr lang="en-US" sz="3500" dirty="0">
                <a:solidFill>
                  <a:schemeClr val="bg1"/>
                </a:solidFill>
              </a:rPr>
              <a:t>“</a:t>
            </a:r>
            <a:r>
              <a:rPr lang="en-US" sz="3500" dirty="0">
                <a:solidFill>
                  <a:srgbClr val="FFFF00"/>
                </a:solidFill>
              </a:rPr>
              <a:t>essential facilities</a:t>
            </a:r>
            <a:r>
              <a:rPr lang="en-US" sz="3500" dirty="0">
                <a:solidFill>
                  <a:schemeClr val="bg1"/>
                </a:solidFill>
              </a:rPr>
              <a:t>”. Followed by rapidly growing competition from </a:t>
            </a:r>
            <a:r>
              <a:rPr lang="en-US" sz="3500" dirty="0" err="1">
                <a:solidFill>
                  <a:schemeClr val="bg1"/>
                </a:solidFill>
              </a:rPr>
              <a:t>cableco’s</a:t>
            </a:r>
            <a:r>
              <a:rPr lang="en-US" sz="3500" dirty="0">
                <a:solidFill>
                  <a:schemeClr val="bg1"/>
                </a:solidFill>
              </a:rPr>
              <a:t> as they already had a 2</a:t>
            </a:r>
            <a:r>
              <a:rPr lang="en-US" sz="3500" baseline="30000" dirty="0">
                <a:solidFill>
                  <a:schemeClr val="bg1"/>
                </a:solidFill>
              </a:rPr>
              <a:t>nd</a:t>
            </a:r>
            <a:r>
              <a:rPr lang="en-US" sz="3500" dirty="0">
                <a:solidFill>
                  <a:schemeClr val="bg1"/>
                </a:solidFill>
              </a:rPr>
              <a:t> wire to the home</a:t>
            </a:r>
            <a:r>
              <a:rPr lang="en-US" sz="3500" dirty="0" smtClean="0">
                <a:solidFill>
                  <a:schemeClr val="bg1"/>
                </a:solidFill>
              </a:rPr>
              <a:t>.</a:t>
            </a:r>
            <a:endParaRPr lang="en-US" sz="3500" dirty="0" smtClean="0">
              <a:solidFill>
                <a:srgbClr val="FFFF00"/>
              </a:solidFill>
            </a:endParaRPr>
          </a:p>
          <a:p>
            <a:pPr marL="0" indent="0">
              <a:buNone/>
            </a:pPr>
            <a:r>
              <a:rPr lang="en-US" sz="3500" dirty="0" smtClean="0">
                <a:solidFill>
                  <a:srgbClr val="FFFF00"/>
                </a:solidFill>
              </a:rPr>
              <a:t>2006</a:t>
            </a:r>
            <a:r>
              <a:rPr lang="en-US" sz="3500" dirty="0" smtClean="0">
                <a:solidFill>
                  <a:srgbClr val="FFFFFF"/>
                </a:solidFill>
              </a:rPr>
              <a:t> Cabinet issues Telecom Policy Direction</a:t>
            </a:r>
          </a:p>
          <a:p>
            <a:r>
              <a:rPr lang="en-US" sz="3500" dirty="0" smtClean="0">
                <a:solidFill>
                  <a:schemeClr val="bg1"/>
                </a:solidFill>
              </a:rPr>
              <a:t>“</a:t>
            </a:r>
            <a:r>
              <a:rPr lang="en-US" sz="3500" dirty="0" smtClean="0">
                <a:solidFill>
                  <a:srgbClr val="FFFF00"/>
                </a:solidFill>
              </a:rPr>
              <a:t>rely on market forces to maximum extent </a:t>
            </a:r>
            <a:r>
              <a:rPr lang="en-US" sz="3500" dirty="0" smtClean="0">
                <a:solidFill>
                  <a:schemeClr val="bg1"/>
                </a:solidFill>
              </a:rPr>
              <a:t>feasible”</a:t>
            </a:r>
          </a:p>
          <a:p>
            <a:r>
              <a:rPr lang="en-US" sz="3500" dirty="0" smtClean="0">
                <a:solidFill>
                  <a:schemeClr val="bg1"/>
                </a:solidFill>
              </a:rPr>
              <a:t>CRTC measures to be efficient &amp; proportionate</a:t>
            </a:r>
          </a:p>
          <a:p>
            <a:r>
              <a:rPr lang="en-US" sz="3500" dirty="0" smtClean="0">
                <a:solidFill>
                  <a:schemeClr val="bg1"/>
                </a:solidFill>
              </a:rPr>
              <a:t>Generally streamline regulatory process </a:t>
            </a:r>
            <a:r>
              <a:rPr lang="en-CA" sz="3500" dirty="0" smtClean="0">
                <a:solidFill>
                  <a:schemeClr val="bg1"/>
                </a:solidFill>
              </a:rPr>
              <a:t>services</a:t>
            </a:r>
            <a:endParaRPr lang="en-CA" dirty="0"/>
          </a:p>
          <a:p>
            <a:pPr marL="0" indent="0">
              <a:buNone/>
            </a:pPr>
            <a:endParaRPr lang="en-US" dirty="0">
              <a:solidFill>
                <a:srgbClr val="FFFF00"/>
              </a:solidFill>
            </a:endParaRPr>
          </a:p>
        </p:txBody>
      </p:sp>
    </p:spTree>
    <p:extLst>
      <p:ext uri="{BB962C8B-B14F-4D97-AF65-F5344CB8AC3E}">
        <p14:creationId xmlns:p14="http://schemas.microsoft.com/office/powerpoint/2010/main" val="3525277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365903"/>
            <a:ext cx="8455374" cy="5553124"/>
          </a:xfrm>
        </p:spPr>
        <p:txBody>
          <a:bodyPr>
            <a:noAutofit/>
          </a:bodyPr>
          <a:lstStyle/>
          <a:p>
            <a:pPr marL="0" indent="0">
              <a:buNone/>
            </a:pPr>
            <a:r>
              <a:rPr lang="en-US" sz="3600" dirty="0">
                <a:solidFill>
                  <a:srgbClr val="FFFF00"/>
                </a:solidFill>
              </a:rPr>
              <a:t>2008</a:t>
            </a:r>
            <a:r>
              <a:rPr lang="en-US" sz="3600" dirty="0">
                <a:solidFill>
                  <a:schemeClr val="bg1"/>
                </a:solidFill>
              </a:rPr>
              <a:t> Traffic Throttling complaint</a:t>
            </a:r>
          </a:p>
          <a:p>
            <a:pPr marL="0" indent="0">
              <a:buNone/>
            </a:pPr>
            <a:r>
              <a:rPr lang="en-US" sz="3600" dirty="0">
                <a:solidFill>
                  <a:srgbClr val="FFFF00"/>
                </a:solidFill>
              </a:rPr>
              <a:t>2009 </a:t>
            </a:r>
            <a:r>
              <a:rPr lang="en-US" sz="3600" dirty="0">
                <a:solidFill>
                  <a:schemeClr val="bg1"/>
                </a:solidFill>
              </a:rPr>
              <a:t>CRTC </a:t>
            </a:r>
            <a:r>
              <a:rPr lang="en-US" sz="3600" dirty="0">
                <a:solidFill>
                  <a:schemeClr val="accent5"/>
                </a:solidFill>
              </a:rPr>
              <a:t>Internet Traffic Management Practices </a:t>
            </a:r>
            <a:r>
              <a:rPr lang="en-US" sz="3600" dirty="0">
                <a:solidFill>
                  <a:schemeClr val="bg1"/>
                </a:solidFill>
              </a:rPr>
              <a:t>(ITMP’s) Policy</a:t>
            </a:r>
          </a:p>
          <a:p>
            <a:r>
              <a:rPr lang="en-US" sz="3600" dirty="0">
                <a:solidFill>
                  <a:schemeClr val="bg1"/>
                </a:solidFill>
              </a:rPr>
              <a:t>Prior approval of discriminatory wholesale ITMP’s</a:t>
            </a:r>
          </a:p>
          <a:p>
            <a:r>
              <a:rPr lang="en-US" sz="3600" dirty="0">
                <a:solidFill>
                  <a:schemeClr val="bg1"/>
                </a:solidFill>
              </a:rPr>
              <a:t>Primary </a:t>
            </a:r>
            <a:r>
              <a:rPr lang="en-US" sz="3600" dirty="0">
                <a:solidFill>
                  <a:srgbClr val="FFFF00"/>
                </a:solidFill>
              </a:rPr>
              <a:t>ISP’s must show valid reasons for discriminatory ITMP’s </a:t>
            </a:r>
            <a:r>
              <a:rPr lang="en-US" sz="3600" dirty="0">
                <a:solidFill>
                  <a:schemeClr val="bg1"/>
                </a:solidFill>
              </a:rPr>
              <a:t>&amp; limit harm </a:t>
            </a:r>
          </a:p>
          <a:p>
            <a:r>
              <a:rPr lang="en-US" sz="3600" dirty="0">
                <a:solidFill>
                  <a:schemeClr val="bg1"/>
                </a:solidFill>
              </a:rPr>
              <a:t>Preference for economic over technical ITMP’s</a:t>
            </a:r>
          </a:p>
          <a:p>
            <a:r>
              <a:rPr lang="en-US" sz="3600" dirty="0">
                <a:solidFill>
                  <a:schemeClr val="bg1"/>
                </a:solidFill>
              </a:rPr>
              <a:t>Disclosure to retail </a:t>
            </a:r>
            <a:r>
              <a:rPr lang="en-US" sz="3600" dirty="0" smtClean="0">
                <a:solidFill>
                  <a:schemeClr val="bg1"/>
                </a:solidFill>
              </a:rPr>
              <a:t>consumers</a:t>
            </a:r>
            <a:endParaRPr lang="en-US" sz="3600" dirty="0">
              <a:solidFill>
                <a:schemeClr val="bg1"/>
              </a:solidFill>
            </a:endParaRPr>
          </a:p>
        </p:txBody>
      </p:sp>
    </p:spTree>
    <p:extLst>
      <p:ext uri="{BB962C8B-B14F-4D97-AF65-F5344CB8AC3E}">
        <p14:creationId xmlns:p14="http://schemas.microsoft.com/office/powerpoint/2010/main" val="2626007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451998"/>
            <a:ext cx="8686800" cy="5274136"/>
          </a:xfrm>
        </p:spPr>
        <p:txBody>
          <a:bodyPr/>
          <a:lstStyle/>
          <a:p>
            <a:pPr marL="0" indent="0">
              <a:buNone/>
            </a:pPr>
            <a:r>
              <a:rPr lang="en-US" sz="4800" dirty="0">
                <a:solidFill>
                  <a:srgbClr val="FFFF00"/>
                </a:solidFill>
              </a:rPr>
              <a:t>2014 </a:t>
            </a:r>
            <a:r>
              <a:rPr lang="en-US" sz="4800" dirty="0">
                <a:solidFill>
                  <a:schemeClr val="bg1"/>
                </a:solidFill>
              </a:rPr>
              <a:t>CRTC Wireless Code</a:t>
            </a:r>
          </a:p>
          <a:p>
            <a:pPr marL="0" indent="0">
              <a:buNone/>
            </a:pPr>
            <a:r>
              <a:rPr lang="en-US" sz="4800" dirty="0">
                <a:solidFill>
                  <a:srgbClr val="FFFF00"/>
                </a:solidFill>
              </a:rPr>
              <a:t>2016  </a:t>
            </a:r>
            <a:r>
              <a:rPr lang="en-CA" sz="4800" dirty="0">
                <a:solidFill>
                  <a:srgbClr val="FFFFFF"/>
                </a:solidFill>
              </a:rPr>
              <a:t>Tel</a:t>
            </a:r>
            <a:r>
              <a:rPr lang="en-CA" sz="4800" dirty="0">
                <a:solidFill>
                  <a:schemeClr val="bg1"/>
                </a:solidFill>
              </a:rPr>
              <a:t>ecom Regulatory Policy CRTC 2016-496, </a:t>
            </a:r>
            <a:r>
              <a:rPr lang="en-CA" sz="4800" dirty="0" smtClean="0">
                <a:solidFill>
                  <a:srgbClr val="FFFF00"/>
                </a:solidFill>
              </a:rPr>
              <a:t>Modern </a:t>
            </a:r>
            <a:r>
              <a:rPr lang="en-CA" sz="4800" dirty="0">
                <a:solidFill>
                  <a:srgbClr val="FFFF00"/>
                </a:solidFill>
              </a:rPr>
              <a:t>telecommunications services – The path forward for Canada’s digital </a:t>
            </a:r>
            <a:r>
              <a:rPr lang="en-CA" sz="4800" dirty="0" smtClean="0">
                <a:solidFill>
                  <a:srgbClr val="FFFF00"/>
                </a:solidFill>
              </a:rPr>
              <a:t>economy </a:t>
            </a:r>
            <a:r>
              <a:rPr lang="en-CA" sz="4800" dirty="0" smtClean="0">
                <a:solidFill>
                  <a:srgbClr val="FF0000"/>
                </a:solidFill>
                <a:sym typeface="Wingdings"/>
              </a:rPr>
              <a:t> Broadband internet access as a basic telecommunications service</a:t>
            </a:r>
            <a:endParaRPr lang="en-CA" sz="4800" dirty="0">
              <a:solidFill>
                <a:srgbClr val="FF0000"/>
              </a:solidFill>
            </a:endParaRPr>
          </a:p>
          <a:p>
            <a:pPr marL="0" indent="0">
              <a:buNone/>
            </a:pPr>
            <a:endParaRPr lang="en-US" sz="4000" dirty="0"/>
          </a:p>
          <a:p>
            <a:pPr marL="0" indent="0">
              <a:buNone/>
            </a:pPr>
            <a:endParaRPr lang="en-US" dirty="0"/>
          </a:p>
        </p:txBody>
      </p:sp>
    </p:spTree>
    <p:extLst>
      <p:ext uri="{BB962C8B-B14F-4D97-AF65-F5344CB8AC3E}">
        <p14:creationId xmlns:p14="http://schemas.microsoft.com/office/powerpoint/2010/main" val="111888246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506661"/>
          </a:xfrm>
        </p:spPr>
        <p:txBody>
          <a:bodyPr>
            <a:noAutofit/>
          </a:bodyPr>
          <a:lstStyle/>
          <a:p>
            <a:r>
              <a:rPr lang="en-US" sz="3900" dirty="0">
                <a:solidFill>
                  <a:schemeClr val="bg1"/>
                </a:solidFill>
                <a:latin typeface="American Typewriter"/>
                <a:cs typeface="American Typewriter"/>
              </a:rPr>
              <a:t>Why </a:t>
            </a:r>
            <a:r>
              <a:rPr lang="en-US" sz="3900" dirty="0" smtClean="0">
                <a:solidFill>
                  <a:schemeClr val="bg1"/>
                </a:solidFill>
                <a:latin typeface="American Typewriter"/>
                <a:cs typeface="American Typewriter"/>
              </a:rPr>
              <a:t>were/are </a:t>
            </a:r>
            <a:r>
              <a:rPr lang="en-US" sz="3900" dirty="0">
                <a:solidFill>
                  <a:schemeClr val="bg1"/>
                </a:solidFill>
                <a:latin typeface="American Typewriter"/>
                <a:cs typeface="American Typewriter"/>
              </a:rPr>
              <a:t>Telecommunications </a:t>
            </a:r>
            <a:br>
              <a:rPr lang="en-US" sz="3900" dirty="0">
                <a:solidFill>
                  <a:schemeClr val="bg1"/>
                </a:solidFill>
                <a:latin typeface="American Typewriter"/>
                <a:cs typeface="American Typewriter"/>
              </a:rPr>
            </a:br>
            <a:r>
              <a:rPr lang="en-US" sz="3900" dirty="0">
                <a:solidFill>
                  <a:schemeClr val="bg1"/>
                </a:solidFill>
                <a:latin typeface="American Typewriter"/>
                <a:cs typeface="American Typewriter"/>
              </a:rPr>
              <a:t>Services Regulated? </a:t>
            </a:r>
          </a:p>
        </p:txBody>
      </p:sp>
      <p:sp>
        <p:nvSpPr>
          <p:cNvPr id="3" name="Content Placeholder 2"/>
          <p:cNvSpPr>
            <a:spLocks noGrp="1"/>
          </p:cNvSpPr>
          <p:nvPr>
            <p:ph sz="quarter" idx="10"/>
          </p:nvPr>
        </p:nvSpPr>
        <p:spPr>
          <a:xfrm>
            <a:off x="457200" y="1700375"/>
            <a:ext cx="8686800" cy="4455413"/>
          </a:xfrm>
        </p:spPr>
        <p:txBody>
          <a:bodyPr>
            <a:normAutofit/>
          </a:bodyPr>
          <a:lstStyle/>
          <a:p>
            <a:r>
              <a:rPr lang="en-US" sz="3800" dirty="0" smtClean="0">
                <a:solidFill>
                  <a:schemeClr val="bg1"/>
                </a:solidFill>
                <a:latin typeface="Arial" charset="0"/>
              </a:rPr>
              <a:t>“</a:t>
            </a:r>
            <a:r>
              <a:rPr lang="en-US" sz="3800" dirty="0" smtClean="0">
                <a:solidFill>
                  <a:srgbClr val="FF0000"/>
                </a:solidFill>
                <a:latin typeface="Arial" charset="0"/>
              </a:rPr>
              <a:t>Natural monopoly</a:t>
            </a:r>
            <a:r>
              <a:rPr lang="en-US" sz="3800" dirty="0" smtClean="0">
                <a:solidFill>
                  <a:schemeClr val="bg1"/>
                </a:solidFill>
                <a:latin typeface="Arial" charset="0"/>
              </a:rPr>
              <a:t>” given economies of scale for network infrastructure </a:t>
            </a:r>
            <a:r>
              <a:rPr lang="en-US" sz="3800" dirty="0" smtClean="0">
                <a:solidFill>
                  <a:srgbClr val="FF0000"/>
                </a:solidFill>
                <a:latin typeface="Arial" charset="0"/>
              </a:rPr>
              <a:t>?</a:t>
            </a:r>
            <a:endParaRPr lang="en-US" sz="3800" dirty="0">
              <a:solidFill>
                <a:srgbClr val="FF0000"/>
              </a:solidFill>
              <a:latin typeface="Arial" charset="0"/>
            </a:endParaRPr>
          </a:p>
          <a:p>
            <a:r>
              <a:rPr lang="en-US" sz="3800" dirty="0">
                <a:solidFill>
                  <a:schemeClr val="bg1"/>
                </a:solidFill>
                <a:latin typeface="Arial" charset="0"/>
              </a:rPr>
              <a:t>Shift from </a:t>
            </a:r>
            <a:r>
              <a:rPr lang="en-US" sz="3800" dirty="0">
                <a:solidFill>
                  <a:srgbClr val="FF0000"/>
                </a:solidFill>
                <a:latin typeface="Arial" charset="0"/>
              </a:rPr>
              <a:t>monopoly</a:t>
            </a:r>
            <a:r>
              <a:rPr lang="en-US" sz="3800" dirty="0">
                <a:solidFill>
                  <a:schemeClr val="bg1"/>
                </a:solidFill>
                <a:latin typeface="Arial" charset="0"/>
              </a:rPr>
              <a:t> </a:t>
            </a:r>
            <a:r>
              <a:rPr lang="en-US" sz="3800" dirty="0">
                <a:solidFill>
                  <a:srgbClr val="FFFF00"/>
                </a:solidFill>
                <a:latin typeface="Arial" charset="0"/>
              </a:rPr>
              <a:t>towards </a:t>
            </a:r>
            <a:r>
              <a:rPr lang="en-US" sz="3800" dirty="0" smtClean="0">
                <a:solidFill>
                  <a:srgbClr val="FFFF00"/>
                </a:solidFill>
                <a:latin typeface="Arial" charset="0"/>
              </a:rPr>
              <a:t>competition (</a:t>
            </a:r>
            <a:r>
              <a:rPr lang="en-US" sz="3800" i="1" dirty="0" smtClean="0">
                <a:solidFill>
                  <a:schemeClr val="bg1"/>
                </a:solidFill>
                <a:latin typeface="Arial" charset="0"/>
              </a:rPr>
              <a:t>1984 forward</a:t>
            </a:r>
            <a:r>
              <a:rPr lang="en-US" sz="3800" dirty="0" smtClean="0">
                <a:solidFill>
                  <a:srgbClr val="FFFF00"/>
                </a:solidFill>
                <a:latin typeface="Arial" charset="0"/>
              </a:rPr>
              <a:t>)</a:t>
            </a:r>
            <a:endParaRPr lang="en-US" sz="3800" dirty="0">
              <a:solidFill>
                <a:srgbClr val="FFFF00"/>
              </a:solidFill>
              <a:latin typeface="Arial" charset="0"/>
            </a:endParaRPr>
          </a:p>
          <a:p>
            <a:r>
              <a:rPr lang="en-US" sz="3800" dirty="0" smtClean="0">
                <a:solidFill>
                  <a:schemeClr val="bg1"/>
                </a:solidFill>
                <a:latin typeface="Arial" charset="0"/>
              </a:rPr>
              <a:t>Myths and memes </a:t>
            </a:r>
            <a:r>
              <a:rPr lang="en-US" sz="3800" dirty="0">
                <a:solidFill>
                  <a:schemeClr val="bg1"/>
                </a:solidFill>
                <a:latin typeface="Arial" charset="0"/>
              </a:rPr>
              <a:t>of </a:t>
            </a:r>
            <a:r>
              <a:rPr lang="en-US" sz="3800" dirty="0" smtClean="0">
                <a:solidFill>
                  <a:schemeClr val="bg1"/>
                </a:solidFill>
                <a:latin typeface="Arial" charset="0"/>
              </a:rPr>
              <a:t>the </a:t>
            </a:r>
            <a:r>
              <a:rPr lang="en-US" sz="3800" dirty="0">
                <a:solidFill>
                  <a:schemeClr val="bg1"/>
                </a:solidFill>
                <a:latin typeface="Arial" charset="0"/>
              </a:rPr>
              <a:t>information </a:t>
            </a:r>
            <a:r>
              <a:rPr lang="en-US" sz="3800" dirty="0" smtClean="0">
                <a:solidFill>
                  <a:schemeClr val="bg1"/>
                </a:solidFill>
                <a:latin typeface="Arial" charset="0"/>
              </a:rPr>
              <a:t>economy</a:t>
            </a:r>
            <a:r>
              <a:rPr lang="en-US" sz="3800" dirty="0">
                <a:solidFill>
                  <a:schemeClr val="bg1"/>
                </a:solidFill>
                <a:latin typeface="Arial" charset="0"/>
              </a:rPr>
              <a:t> </a:t>
            </a:r>
            <a:r>
              <a:rPr lang="en-US" sz="3800" dirty="0" smtClean="0">
                <a:solidFill>
                  <a:schemeClr val="bg1"/>
                </a:solidFill>
                <a:latin typeface="Arial" charset="0"/>
                <a:sym typeface="Wingdings"/>
              </a:rPr>
              <a:t></a:t>
            </a:r>
            <a:r>
              <a:rPr lang="en-US" sz="3800" dirty="0" smtClean="0">
                <a:solidFill>
                  <a:schemeClr val="bg1"/>
                </a:solidFill>
                <a:latin typeface="Arial" charset="0"/>
              </a:rPr>
              <a:t> “</a:t>
            </a:r>
            <a:r>
              <a:rPr lang="en-US" sz="3800" dirty="0" smtClean="0">
                <a:solidFill>
                  <a:srgbClr val="FFFF00"/>
                </a:solidFill>
                <a:latin typeface="Arial" charset="0"/>
              </a:rPr>
              <a:t>The Information </a:t>
            </a:r>
            <a:r>
              <a:rPr lang="en-US" sz="3800" dirty="0">
                <a:solidFill>
                  <a:srgbClr val="FFFF00"/>
                </a:solidFill>
                <a:latin typeface="Arial" charset="0"/>
              </a:rPr>
              <a:t>Highway</a:t>
            </a:r>
            <a:r>
              <a:rPr lang="en-US" sz="3800" dirty="0">
                <a:solidFill>
                  <a:schemeClr val="bg1"/>
                </a:solidFill>
                <a:latin typeface="Arial" charset="0"/>
              </a:rPr>
              <a:t>”</a:t>
            </a:r>
          </a:p>
          <a:p>
            <a:r>
              <a:rPr lang="en-US" sz="3800" dirty="0">
                <a:solidFill>
                  <a:schemeClr val="bg1"/>
                </a:solidFill>
                <a:latin typeface="Arial" charset="0"/>
              </a:rPr>
              <a:t>Security &amp;</a:t>
            </a:r>
            <a:r>
              <a:rPr lang="en-US" sz="3800" dirty="0" smtClean="0">
                <a:solidFill>
                  <a:schemeClr val="bg1"/>
                </a:solidFill>
                <a:latin typeface="Arial" charset="0"/>
              </a:rPr>
              <a:t> Sovereignty </a:t>
            </a:r>
            <a:endParaRPr lang="en-CA" sz="3800" dirty="0">
              <a:solidFill>
                <a:schemeClr val="bg1"/>
              </a:solidFill>
              <a:latin typeface="Arial" charset="0"/>
            </a:endParaRPr>
          </a:p>
          <a:p>
            <a:pPr marL="0" indent="0">
              <a:buNone/>
            </a:pPr>
            <a:endParaRPr lang="en-US" dirty="0"/>
          </a:p>
        </p:txBody>
      </p:sp>
    </p:spTree>
    <p:extLst>
      <p:ext uri="{BB962C8B-B14F-4D97-AF65-F5344CB8AC3E}">
        <p14:creationId xmlns:p14="http://schemas.microsoft.com/office/powerpoint/2010/main" val="169084335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37"/>
            <a:ext cx="8229600" cy="749594"/>
          </a:xfrm>
        </p:spPr>
        <p:txBody>
          <a:bodyPr>
            <a:normAutofit fontScale="90000"/>
          </a:bodyPr>
          <a:lstStyle/>
          <a:p>
            <a:r>
              <a:rPr lang="en-US" b="1" dirty="0" smtClean="0">
                <a:solidFill>
                  <a:srgbClr val="FFFF00"/>
                </a:solidFill>
              </a:rPr>
              <a:t>Telecom Act</a:t>
            </a:r>
            <a:endParaRPr lang="en-US" b="1" dirty="0">
              <a:solidFill>
                <a:srgbClr val="FFFF00"/>
              </a:solidFill>
            </a:endParaRPr>
          </a:p>
        </p:txBody>
      </p:sp>
      <p:sp>
        <p:nvSpPr>
          <p:cNvPr id="3" name="Content Placeholder 2"/>
          <p:cNvSpPr>
            <a:spLocks noGrp="1"/>
          </p:cNvSpPr>
          <p:nvPr>
            <p:ph sz="quarter" idx="10"/>
          </p:nvPr>
        </p:nvSpPr>
        <p:spPr>
          <a:xfrm>
            <a:off x="457200" y="753331"/>
            <a:ext cx="8686800" cy="5165696"/>
          </a:xfrm>
        </p:spPr>
        <p:txBody>
          <a:bodyPr>
            <a:normAutofit/>
          </a:bodyPr>
          <a:lstStyle/>
          <a:p>
            <a:pPr marL="0" indent="0">
              <a:buNone/>
            </a:pPr>
            <a:r>
              <a:rPr lang="en-CA" sz="3600" dirty="0">
                <a:solidFill>
                  <a:srgbClr val="FFFF00"/>
                </a:solidFill>
              </a:rPr>
              <a:t>7. </a:t>
            </a:r>
            <a:r>
              <a:rPr lang="en-CA" sz="3600" dirty="0">
                <a:solidFill>
                  <a:schemeClr val="bg1"/>
                </a:solidFill>
              </a:rPr>
              <a:t>Telecom policy </a:t>
            </a:r>
            <a:r>
              <a:rPr lang="en-CA" sz="3600" dirty="0">
                <a:solidFill>
                  <a:srgbClr val="FF0000"/>
                </a:solidFill>
              </a:rPr>
              <a:t>objectives</a:t>
            </a:r>
          </a:p>
          <a:p>
            <a:pPr marL="0" indent="0">
              <a:buNone/>
            </a:pPr>
            <a:r>
              <a:rPr lang="en-CA" sz="3600" dirty="0">
                <a:solidFill>
                  <a:srgbClr val="FFFF00"/>
                </a:solidFill>
              </a:rPr>
              <a:t>24. </a:t>
            </a:r>
            <a:r>
              <a:rPr lang="en-CA" sz="3600" dirty="0">
                <a:solidFill>
                  <a:schemeClr val="bg1"/>
                </a:solidFill>
              </a:rPr>
              <a:t>Services to be offered under CRTC-approved tariffs</a:t>
            </a:r>
          </a:p>
          <a:p>
            <a:pPr marL="0" indent="0">
              <a:buNone/>
            </a:pPr>
            <a:r>
              <a:rPr lang="en-CA" sz="3600" dirty="0" smtClean="0">
                <a:solidFill>
                  <a:srgbClr val="FFFF00"/>
                </a:solidFill>
              </a:rPr>
              <a:t>34</a:t>
            </a:r>
            <a:r>
              <a:rPr lang="en-CA" sz="3600" dirty="0">
                <a:solidFill>
                  <a:srgbClr val="FFFF00"/>
                </a:solidFill>
              </a:rPr>
              <a:t>. </a:t>
            </a:r>
            <a:r>
              <a:rPr lang="en-CA" sz="3600" dirty="0">
                <a:solidFill>
                  <a:schemeClr val="bg1"/>
                </a:solidFill>
              </a:rPr>
              <a:t>CRTC </a:t>
            </a:r>
            <a:r>
              <a:rPr lang="en-CA" sz="3600" dirty="0">
                <a:solidFill>
                  <a:srgbClr val="FF0000"/>
                </a:solidFill>
              </a:rPr>
              <a:t>forbearance</a:t>
            </a:r>
            <a:r>
              <a:rPr lang="en-CA" sz="3600" dirty="0">
                <a:solidFill>
                  <a:schemeClr val="bg1"/>
                </a:solidFill>
              </a:rPr>
              <a:t> power (to be used, e.g. where competition is sufficient to protect consumers)</a:t>
            </a:r>
          </a:p>
          <a:p>
            <a:pPr marL="0" indent="0">
              <a:buNone/>
            </a:pPr>
            <a:r>
              <a:rPr lang="en-CA" sz="3600" dirty="0">
                <a:solidFill>
                  <a:srgbClr val="FFFF00"/>
                </a:solidFill>
              </a:rPr>
              <a:t>36. </a:t>
            </a:r>
            <a:r>
              <a:rPr lang="en-CA" sz="3600" dirty="0">
                <a:solidFill>
                  <a:schemeClr val="bg1"/>
                </a:solidFill>
              </a:rPr>
              <a:t>Carriers </a:t>
            </a:r>
            <a:r>
              <a:rPr lang="en-CA" sz="3600" dirty="0">
                <a:solidFill>
                  <a:srgbClr val="FF0000"/>
                </a:solidFill>
              </a:rPr>
              <a:t>not to control content </a:t>
            </a:r>
            <a:r>
              <a:rPr lang="en-CA" sz="3600" dirty="0">
                <a:solidFill>
                  <a:schemeClr val="bg1"/>
                </a:solidFill>
              </a:rPr>
              <a:t>or influence meaning of telecoms carried for public</a:t>
            </a:r>
          </a:p>
          <a:p>
            <a:pPr marL="0" indent="0">
              <a:buNone/>
            </a:pPr>
            <a:r>
              <a:rPr lang="en-CA" sz="3600" dirty="0">
                <a:solidFill>
                  <a:srgbClr val="FFFF00"/>
                </a:solidFill>
              </a:rPr>
              <a:t>40. </a:t>
            </a:r>
            <a:r>
              <a:rPr lang="en-CA" sz="3600" dirty="0">
                <a:solidFill>
                  <a:srgbClr val="FF0000"/>
                </a:solidFill>
              </a:rPr>
              <a:t>Interconnection</a:t>
            </a:r>
            <a:r>
              <a:rPr lang="en-CA" sz="3600" dirty="0">
                <a:solidFill>
                  <a:schemeClr val="bg1"/>
                </a:solidFill>
              </a:rPr>
              <a:t> orders</a:t>
            </a:r>
          </a:p>
          <a:p>
            <a:pPr marL="0" indent="0">
              <a:buNone/>
            </a:pPr>
            <a:endParaRPr lang="en-US" dirty="0"/>
          </a:p>
        </p:txBody>
      </p:sp>
    </p:spTree>
    <p:extLst>
      <p:ext uri="{BB962C8B-B14F-4D97-AF65-F5344CB8AC3E}">
        <p14:creationId xmlns:p14="http://schemas.microsoft.com/office/powerpoint/2010/main" val="353099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283584" y="320675"/>
            <a:ext cx="4576831" cy="5534025"/>
          </a:xfrm>
        </p:spPr>
      </p:pic>
    </p:spTree>
    <p:extLst>
      <p:ext uri="{BB962C8B-B14F-4D97-AF65-F5344CB8AC3E}">
        <p14:creationId xmlns:p14="http://schemas.microsoft.com/office/powerpoint/2010/main" val="152058286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335" y="25260"/>
            <a:ext cx="8428465" cy="1266163"/>
          </a:xfrm>
        </p:spPr>
        <p:txBody>
          <a:bodyPr>
            <a:normAutofit/>
          </a:bodyPr>
          <a:lstStyle/>
          <a:p>
            <a:r>
              <a:rPr lang="en-US" b="1" i="1" dirty="0" smtClean="0">
                <a:solidFill>
                  <a:srgbClr val="FFFF00"/>
                </a:solidFill>
              </a:rPr>
              <a:t>Telecommunications </a:t>
            </a:r>
            <a:r>
              <a:rPr lang="en-US" b="1" i="1" dirty="0">
                <a:solidFill>
                  <a:srgbClr val="FFFF00"/>
                </a:solidFill>
              </a:rPr>
              <a:t>Act </a:t>
            </a:r>
            <a:r>
              <a:rPr lang="en-US" i="1" dirty="0" smtClean="0">
                <a:solidFill>
                  <a:srgbClr val="FFFFFF"/>
                </a:solidFill>
              </a:rPr>
              <a:t>S. 27</a:t>
            </a:r>
            <a:endParaRPr lang="en-US" i="1" dirty="0">
              <a:solidFill>
                <a:srgbClr val="FFFFFF"/>
              </a:solidFill>
            </a:endParaRPr>
          </a:p>
        </p:txBody>
      </p:sp>
      <p:sp>
        <p:nvSpPr>
          <p:cNvPr id="3" name="Content Placeholder 2"/>
          <p:cNvSpPr>
            <a:spLocks noGrp="1"/>
          </p:cNvSpPr>
          <p:nvPr>
            <p:ph sz="quarter" idx="10"/>
          </p:nvPr>
        </p:nvSpPr>
        <p:spPr>
          <a:xfrm>
            <a:off x="258335" y="1291424"/>
            <a:ext cx="8885665" cy="4627602"/>
          </a:xfrm>
        </p:spPr>
        <p:txBody>
          <a:bodyPr>
            <a:normAutofit fontScale="92500" lnSpcReduction="10000"/>
          </a:bodyPr>
          <a:lstStyle/>
          <a:p>
            <a:pPr marL="0" indent="0">
              <a:lnSpc>
                <a:spcPct val="90000"/>
              </a:lnSpc>
              <a:buNone/>
            </a:pPr>
            <a:r>
              <a:rPr lang="en-CA" sz="3400" b="1" dirty="0">
                <a:solidFill>
                  <a:srgbClr val="FFFF00"/>
                </a:solidFill>
              </a:rPr>
              <a:t>Just and reasonable rates</a:t>
            </a:r>
            <a:endParaRPr lang="en-CA" sz="3400" dirty="0">
              <a:solidFill>
                <a:srgbClr val="FFFF00"/>
              </a:solidFill>
            </a:endParaRPr>
          </a:p>
          <a:p>
            <a:pPr marL="0" indent="0">
              <a:lnSpc>
                <a:spcPct val="90000"/>
              </a:lnSpc>
              <a:buNone/>
            </a:pPr>
            <a:r>
              <a:rPr lang="en-CA" sz="3400" b="1" dirty="0">
                <a:solidFill>
                  <a:srgbClr val="FFFFFF"/>
                </a:solidFill>
              </a:rPr>
              <a:t>27</a:t>
            </a:r>
            <a:r>
              <a:rPr lang="en-CA" sz="3400" dirty="0">
                <a:solidFill>
                  <a:srgbClr val="FFFFFF"/>
                </a:solidFill>
              </a:rPr>
              <a:t> </a:t>
            </a:r>
            <a:r>
              <a:rPr lang="en-CA" sz="3400" b="1" dirty="0">
                <a:solidFill>
                  <a:srgbClr val="FFFFFF"/>
                </a:solidFill>
              </a:rPr>
              <a:t>(1)</a:t>
            </a:r>
            <a:r>
              <a:rPr lang="en-CA" sz="3400" dirty="0">
                <a:solidFill>
                  <a:srgbClr val="FFFFFF"/>
                </a:solidFill>
              </a:rPr>
              <a:t> Every rate charged by a Canadian carrier for a telecommunications service shall be just and reasonable.</a:t>
            </a:r>
          </a:p>
          <a:p>
            <a:pPr marL="0" indent="0">
              <a:lnSpc>
                <a:spcPct val="90000"/>
              </a:lnSpc>
              <a:buNone/>
            </a:pPr>
            <a:r>
              <a:rPr lang="en-CA" sz="3400" b="1" dirty="0">
                <a:solidFill>
                  <a:srgbClr val="FFFF00"/>
                </a:solidFill>
              </a:rPr>
              <a:t>Unjust discrimination</a:t>
            </a:r>
            <a:endParaRPr lang="en-CA" sz="3400" dirty="0">
              <a:solidFill>
                <a:srgbClr val="FFFF00"/>
              </a:solidFill>
            </a:endParaRPr>
          </a:p>
          <a:p>
            <a:pPr marL="0" indent="0">
              <a:lnSpc>
                <a:spcPct val="90000"/>
              </a:lnSpc>
              <a:buNone/>
            </a:pPr>
            <a:r>
              <a:rPr lang="en-CA" sz="3400" b="1" dirty="0">
                <a:solidFill>
                  <a:schemeClr val="bg1"/>
                </a:solidFill>
              </a:rPr>
              <a:t>(2)</a:t>
            </a:r>
            <a:r>
              <a:rPr lang="en-CA" sz="3400" dirty="0">
                <a:solidFill>
                  <a:schemeClr val="bg1"/>
                </a:solidFill>
              </a:rPr>
              <a:t> No Canadian carrier shall, in relation to the provision of a telecommunications service or the charging of a rate for it, unjustly discriminate or give an undue or unreasonable preference toward any person, including itself, or subject any person to an undue or unreasonable disadvantage.</a:t>
            </a:r>
          </a:p>
          <a:p>
            <a:pPr marL="0" indent="0">
              <a:buNone/>
            </a:pPr>
            <a:endParaRPr lang="en-US" dirty="0"/>
          </a:p>
        </p:txBody>
      </p:sp>
    </p:spTree>
    <p:extLst>
      <p:ext uri="{BB962C8B-B14F-4D97-AF65-F5344CB8AC3E}">
        <p14:creationId xmlns:p14="http://schemas.microsoft.com/office/powerpoint/2010/main" val="70541246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347735" cy="1334472"/>
          </a:xfrm>
        </p:spPr>
        <p:txBody>
          <a:bodyPr>
            <a:noAutofit/>
          </a:bodyPr>
          <a:lstStyle/>
          <a:p>
            <a:pPr algn="ctr"/>
            <a:r>
              <a:rPr lang="en-US" sz="4400" b="1" dirty="0" smtClean="0">
                <a:solidFill>
                  <a:srgbClr val="FFFF00"/>
                </a:solidFill>
              </a:rPr>
              <a:t>Policy parameters </a:t>
            </a:r>
            <a:r>
              <a:rPr lang="en-US" sz="4400" b="1" dirty="0" smtClean="0">
                <a:solidFill>
                  <a:srgbClr val="FFFFFF"/>
                </a:solidFill>
              </a:rPr>
              <a:t>of </a:t>
            </a:r>
            <a:br>
              <a:rPr lang="en-US" sz="4400" b="1" dirty="0" smtClean="0">
                <a:solidFill>
                  <a:srgbClr val="FFFFFF"/>
                </a:solidFill>
              </a:rPr>
            </a:br>
            <a:r>
              <a:rPr lang="en-US" sz="4400" b="1" dirty="0" smtClean="0">
                <a:solidFill>
                  <a:srgbClr val="FFFF00"/>
                </a:solidFill>
              </a:rPr>
              <a:t>telecom regulation</a:t>
            </a:r>
            <a:endParaRPr lang="en-US" sz="4400" b="1" dirty="0">
              <a:solidFill>
                <a:srgbClr val="FFFF00"/>
              </a:solidFill>
            </a:endParaRPr>
          </a:p>
        </p:txBody>
      </p:sp>
      <p:sp>
        <p:nvSpPr>
          <p:cNvPr id="3" name="Content Placeholder 2"/>
          <p:cNvSpPr>
            <a:spLocks noGrp="1"/>
          </p:cNvSpPr>
          <p:nvPr>
            <p:ph sz="quarter" idx="10"/>
          </p:nvPr>
        </p:nvSpPr>
        <p:spPr>
          <a:xfrm>
            <a:off x="457200" y="1506660"/>
            <a:ext cx="8686800" cy="4455415"/>
          </a:xfrm>
        </p:spPr>
        <p:txBody>
          <a:bodyPr>
            <a:normAutofit/>
          </a:bodyPr>
          <a:lstStyle/>
          <a:p>
            <a:r>
              <a:rPr lang="en-US" sz="4000" dirty="0" smtClean="0">
                <a:solidFill>
                  <a:schemeClr val="bg1"/>
                </a:solidFill>
              </a:rPr>
              <a:t>Canadian Ownership</a:t>
            </a:r>
          </a:p>
          <a:p>
            <a:r>
              <a:rPr lang="en-US" sz="4000" dirty="0" smtClean="0">
                <a:solidFill>
                  <a:srgbClr val="FFFF00"/>
                </a:solidFill>
              </a:rPr>
              <a:t>Universal Service</a:t>
            </a:r>
          </a:p>
          <a:p>
            <a:r>
              <a:rPr lang="en-US" sz="4000" dirty="0" smtClean="0">
                <a:solidFill>
                  <a:schemeClr val="bg1"/>
                </a:solidFill>
              </a:rPr>
              <a:t>Cross-subsidies </a:t>
            </a:r>
            <a:r>
              <a:rPr lang="en-US" sz="4000" dirty="0" smtClean="0">
                <a:solidFill>
                  <a:srgbClr val="FFFF00"/>
                </a:solidFill>
              </a:rPr>
              <a:t>were</a:t>
            </a:r>
            <a:r>
              <a:rPr lang="en-US" sz="4000" dirty="0" smtClean="0">
                <a:solidFill>
                  <a:schemeClr val="bg1"/>
                </a:solidFill>
              </a:rPr>
              <a:t> possible (urban/rural; business/residential; long distance/local)</a:t>
            </a:r>
          </a:p>
          <a:p>
            <a:r>
              <a:rPr lang="en-US" sz="4000" dirty="0" smtClean="0">
                <a:solidFill>
                  <a:srgbClr val="FFFF00"/>
                </a:solidFill>
              </a:rPr>
              <a:t>Competition</a:t>
            </a:r>
            <a:r>
              <a:rPr lang="en-US" sz="4000" dirty="0" smtClean="0">
                <a:solidFill>
                  <a:schemeClr val="bg1"/>
                </a:solidFill>
              </a:rPr>
              <a:t> (</a:t>
            </a:r>
            <a:r>
              <a:rPr lang="en-US" sz="4000" dirty="0" smtClean="0">
                <a:solidFill>
                  <a:srgbClr val="CCFFCC"/>
                </a:solidFill>
              </a:rPr>
              <a:t>since 1984 </a:t>
            </a:r>
            <a:r>
              <a:rPr lang="en-US" sz="4000" dirty="0" smtClean="0">
                <a:solidFill>
                  <a:schemeClr val="bg1"/>
                </a:solidFill>
              </a:rPr>
              <a:t>through both competition &amp; privatization e.g. AGT &amp; MTS)</a:t>
            </a:r>
          </a:p>
        </p:txBody>
      </p:sp>
    </p:spTree>
    <p:extLst>
      <p:ext uri="{BB962C8B-B14F-4D97-AF65-F5344CB8AC3E}">
        <p14:creationId xmlns:p14="http://schemas.microsoft.com/office/powerpoint/2010/main" val="1933760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normAutofit/>
          </a:bodyPr>
          <a:lstStyle/>
          <a:p>
            <a:pPr marL="0" indent="0">
              <a:buNone/>
            </a:pPr>
            <a:r>
              <a:rPr lang="en-US" sz="8800" dirty="0" smtClean="0">
                <a:solidFill>
                  <a:srgbClr val="FFFFFF"/>
                </a:solidFill>
              </a:rPr>
              <a:t>QUESTIONS? DISCUSSION?</a:t>
            </a:r>
            <a:endParaRPr lang="en-US" sz="8800" dirty="0">
              <a:solidFill>
                <a:srgbClr val="FFFFFF"/>
              </a:solidFill>
            </a:endParaRPr>
          </a:p>
        </p:txBody>
      </p:sp>
    </p:spTree>
    <p:extLst>
      <p:ext uri="{BB962C8B-B14F-4D97-AF65-F5344CB8AC3E}">
        <p14:creationId xmlns:p14="http://schemas.microsoft.com/office/powerpoint/2010/main" val="160050805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170"/>
            <a:ext cx="9144000" cy="1361964"/>
          </a:xfrm>
        </p:spPr>
        <p:txBody>
          <a:bodyPr>
            <a:normAutofit/>
          </a:bodyPr>
          <a:lstStyle/>
          <a:p>
            <a:pPr algn="ctr"/>
            <a:r>
              <a:rPr lang="en-US" sz="4400" b="1" dirty="0" smtClean="0">
                <a:solidFill>
                  <a:srgbClr val="FFFF00"/>
                </a:solidFill>
              </a:rPr>
              <a:t>Starting Point </a:t>
            </a:r>
            <a:r>
              <a:rPr lang="en-US" sz="4400" b="1" dirty="0" smtClean="0">
                <a:solidFill>
                  <a:srgbClr val="FF0000"/>
                </a:solidFill>
              </a:rPr>
              <a:t>#</a:t>
            </a:r>
            <a:r>
              <a:rPr lang="en-US" sz="4400" b="1" dirty="0">
                <a:solidFill>
                  <a:srgbClr val="FFFFFF"/>
                </a:solidFill>
              </a:rPr>
              <a:t>5</a:t>
            </a:r>
            <a:r>
              <a:rPr lang="en-US" sz="4400" b="1" dirty="0" smtClean="0">
                <a:solidFill>
                  <a:srgbClr val="FF0000"/>
                </a:solidFill>
              </a:rPr>
              <a:t>:</a:t>
            </a:r>
            <a:r>
              <a:rPr lang="en-US" sz="4400" b="1" dirty="0" smtClean="0">
                <a:solidFill>
                  <a:srgbClr val="FFFFFF"/>
                </a:solidFill>
              </a:rPr>
              <a:t> Case Studies </a:t>
            </a:r>
            <a:r>
              <a:rPr lang="en-US" sz="4400" b="1" dirty="0" smtClean="0">
                <a:solidFill>
                  <a:srgbClr val="FF0000"/>
                </a:solidFill>
                <a:sym typeface="Wingdings"/>
              </a:rPr>
              <a:t> </a:t>
            </a:r>
            <a:endParaRPr lang="en-US" sz="4400" b="1" dirty="0">
              <a:solidFill>
                <a:srgbClr val="FF0000"/>
              </a:solidFill>
            </a:endParaRPr>
          </a:p>
        </p:txBody>
      </p:sp>
      <p:pic>
        <p:nvPicPr>
          <p:cNvPr id="4" name="Content Placeholder 3" descr="F1_start_light_sequence_animation.gif"/>
          <p:cNvPicPr>
            <a:picLocks noGrp="1" noChangeAspect="1"/>
          </p:cNvPicPr>
          <p:nvPr>
            <p:ph sz="quarter" idx="10"/>
          </p:nvPr>
        </p:nvPicPr>
        <p:blipFill>
          <a:blip r:embed="rId2" cstate="email">
            <a:extLst>
              <a:ext uri="{28A0092B-C50C-407E-A947-70E740481C1C}">
                <a14:useLocalDpi xmlns:a14="http://schemas.microsoft.com/office/drawing/2010/main"/>
              </a:ext>
            </a:extLst>
          </a:blip>
          <a:srcRect l="-31953" r="-31953"/>
          <a:stretch>
            <a:fillRect/>
          </a:stretch>
        </p:blipFill>
        <p:spPr>
          <a:xfrm>
            <a:off x="820074" y="1408134"/>
            <a:ext cx="7443546" cy="3905564"/>
          </a:xfrm>
        </p:spPr>
      </p:pic>
    </p:spTree>
    <p:extLst>
      <p:ext uri="{BB962C8B-B14F-4D97-AF65-F5344CB8AC3E}">
        <p14:creationId xmlns:p14="http://schemas.microsoft.com/office/powerpoint/2010/main" val="138139874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pPr algn="ctr"/>
            <a:r>
              <a:rPr lang="en-US" sz="4800" b="1" dirty="0">
                <a:solidFill>
                  <a:srgbClr val="FFFF00"/>
                </a:solidFill>
              </a:rPr>
              <a:t>Case Study </a:t>
            </a:r>
            <a:r>
              <a:rPr lang="en-US" sz="4800" b="1" dirty="0" smtClean="0">
                <a:solidFill>
                  <a:schemeClr val="bg1"/>
                </a:solidFill>
              </a:rPr>
              <a:t>#</a:t>
            </a:r>
            <a:r>
              <a:rPr lang="en-US" sz="4800" b="1" dirty="0">
                <a:solidFill>
                  <a:srgbClr val="FF0000"/>
                </a:solidFill>
              </a:rPr>
              <a:t>1</a:t>
            </a:r>
            <a:endParaRPr lang="en-US" sz="4800" dirty="0"/>
          </a:p>
        </p:txBody>
      </p:sp>
      <p:pic>
        <p:nvPicPr>
          <p:cNvPr id="4" name="Content Placeholder 5" descr="Screen Shot 2017-01-23 at 3.05.45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r="-121"/>
          <a:stretch/>
        </p:blipFill>
        <p:spPr>
          <a:xfrm>
            <a:off x="1689948" y="1016000"/>
            <a:ext cx="5764103" cy="4897438"/>
          </a:xfrm>
        </p:spPr>
      </p:pic>
    </p:spTree>
    <p:extLst>
      <p:ext uri="{BB962C8B-B14F-4D97-AF65-F5344CB8AC3E}">
        <p14:creationId xmlns:p14="http://schemas.microsoft.com/office/powerpoint/2010/main" val="57647192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386"/>
            <a:ext cx="8229600" cy="835982"/>
          </a:xfrm>
        </p:spPr>
        <p:txBody>
          <a:bodyPr>
            <a:normAutofit fontScale="90000"/>
          </a:bodyPr>
          <a:lstStyle/>
          <a:p>
            <a:r>
              <a:rPr lang="en-US" dirty="0" smtClean="0"/>
              <a:t/>
            </a:r>
            <a:br>
              <a:rPr lang="en-US" dirty="0" smtClean="0"/>
            </a:br>
            <a:r>
              <a:rPr lang="en-US" sz="5300" b="1" dirty="0" smtClean="0">
                <a:solidFill>
                  <a:srgbClr val="FFFF00"/>
                </a:solidFill>
                <a:latin typeface="+mn-lt"/>
              </a:rPr>
              <a:t>Simultaneous </a:t>
            </a:r>
            <a:r>
              <a:rPr lang="en-US" sz="5300" b="1" dirty="0">
                <a:solidFill>
                  <a:srgbClr val="FFFF00"/>
                </a:solidFill>
                <a:latin typeface="+mn-lt"/>
              </a:rPr>
              <a:t>substitution</a:t>
            </a:r>
            <a:r>
              <a:rPr lang="en-US" dirty="0"/>
              <a:t/>
            </a:r>
            <a:br>
              <a:rPr lang="en-US" dirty="0"/>
            </a:br>
            <a:endParaRPr lang="en-US" dirty="0"/>
          </a:p>
        </p:txBody>
      </p:sp>
      <p:pic>
        <p:nvPicPr>
          <p:cNvPr id="4" name="Content Placeholder 3" descr="Screen Shot 2015-10-06 at 2.59.22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526" r="472"/>
          <a:stretch/>
        </p:blipFill>
        <p:spPr>
          <a:xfrm>
            <a:off x="583568" y="1655933"/>
            <a:ext cx="7981155" cy="4318000"/>
          </a:xfrm>
        </p:spPr>
      </p:pic>
      <p:pic>
        <p:nvPicPr>
          <p:cNvPr id="5" name="Picture 4" descr="Screen Shot 2015-10-06 at 2.59.46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3569" y="871369"/>
            <a:ext cx="7981154" cy="784564"/>
          </a:xfrm>
          <a:prstGeom prst="rect">
            <a:avLst/>
          </a:prstGeom>
        </p:spPr>
      </p:pic>
    </p:spTree>
    <p:extLst>
      <p:ext uri="{BB962C8B-B14F-4D97-AF65-F5344CB8AC3E}">
        <p14:creationId xmlns:p14="http://schemas.microsoft.com/office/powerpoint/2010/main" val="61655805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67098"/>
            <a:ext cx="8589316" cy="5759328"/>
          </a:xfrm>
        </p:spPr>
        <p:txBody>
          <a:bodyPr>
            <a:normAutofit lnSpcReduction="10000"/>
          </a:bodyPr>
          <a:lstStyle/>
          <a:p>
            <a:pPr marL="0" lvl="0" indent="0">
              <a:lnSpc>
                <a:spcPct val="90000"/>
              </a:lnSpc>
              <a:buNone/>
            </a:pPr>
            <a:r>
              <a:rPr lang="en-CA" sz="3200" b="1" dirty="0" smtClean="0">
                <a:solidFill>
                  <a:schemeClr val="bg1"/>
                </a:solidFill>
              </a:rPr>
              <a:t>4</a:t>
            </a:r>
            <a:r>
              <a:rPr lang="en-CA" sz="3200" dirty="0">
                <a:solidFill>
                  <a:schemeClr val="bg1"/>
                </a:solidFill>
              </a:rPr>
              <a:t> </a:t>
            </a:r>
            <a:r>
              <a:rPr lang="en-CA" sz="3200" b="1" dirty="0">
                <a:solidFill>
                  <a:schemeClr val="bg1"/>
                </a:solidFill>
              </a:rPr>
              <a:t>(1)</a:t>
            </a:r>
            <a:r>
              <a:rPr lang="en-CA" sz="3200" dirty="0">
                <a:solidFill>
                  <a:schemeClr val="bg1"/>
                </a:solidFill>
              </a:rPr>
              <a:t> </a:t>
            </a:r>
            <a:r>
              <a:rPr lang="mr-IN" sz="3200" dirty="0" smtClean="0">
                <a:solidFill>
                  <a:schemeClr val="bg1"/>
                </a:solidFill>
              </a:rPr>
              <a:t>…</a:t>
            </a:r>
            <a:r>
              <a:rPr lang="en-CA" sz="3200" dirty="0" smtClean="0">
                <a:solidFill>
                  <a:schemeClr val="bg1"/>
                </a:solidFill>
              </a:rPr>
              <a:t>a </a:t>
            </a:r>
            <a:r>
              <a:rPr lang="en-CA" sz="3200" dirty="0">
                <a:solidFill>
                  <a:srgbClr val="FFFF00"/>
                </a:solidFill>
              </a:rPr>
              <a:t>licensee that receives a request </a:t>
            </a:r>
            <a:r>
              <a:rPr lang="en-CA" sz="3200" dirty="0">
                <a:solidFill>
                  <a:schemeClr val="bg1"/>
                </a:solidFill>
              </a:rPr>
              <a:t>referred to in section 3 </a:t>
            </a:r>
            <a:r>
              <a:rPr lang="en-CA" sz="3200" dirty="0">
                <a:solidFill>
                  <a:srgbClr val="FFFF00"/>
                </a:solidFill>
              </a:rPr>
              <a:t>must carry out the </a:t>
            </a:r>
            <a:r>
              <a:rPr lang="en-CA" sz="3200" dirty="0">
                <a:solidFill>
                  <a:srgbClr val="CCFFCC"/>
                </a:solidFill>
              </a:rPr>
              <a:t>requested deletion and substitution </a:t>
            </a:r>
            <a:r>
              <a:rPr lang="en-CA" sz="3200" dirty="0">
                <a:solidFill>
                  <a:srgbClr val="FFFF00"/>
                </a:solidFill>
              </a:rPr>
              <a:t>if</a:t>
            </a:r>
            <a:r>
              <a:rPr lang="en-CA" sz="3200" dirty="0">
                <a:solidFill>
                  <a:schemeClr val="bg1"/>
                </a:solidFill>
              </a:rPr>
              <a:t> the </a:t>
            </a:r>
            <a:r>
              <a:rPr lang="en-CA" sz="3200" dirty="0" smtClean="0">
                <a:solidFill>
                  <a:schemeClr val="bg1"/>
                </a:solidFill>
              </a:rPr>
              <a:t>following conditions are met:</a:t>
            </a:r>
            <a:endParaRPr lang="en-CA" sz="3200" dirty="0">
              <a:solidFill>
                <a:schemeClr val="bg1"/>
              </a:solidFill>
            </a:endParaRPr>
          </a:p>
          <a:p>
            <a:pPr marL="457200" lvl="1" indent="0">
              <a:lnSpc>
                <a:spcPct val="90000"/>
              </a:lnSpc>
              <a:buNone/>
            </a:pPr>
            <a:r>
              <a:rPr lang="en-CA" sz="3200" b="1" dirty="0">
                <a:solidFill>
                  <a:schemeClr val="bg1"/>
                </a:solidFill>
              </a:rPr>
              <a:t>(a)</a:t>
            </a:r>
            <a:r>
              <a:rPr lang="en-CA" sz="3200" dirty="0">
                <a:solidFill>
                  <a:schemeClr val="bg1"/>
                </a:solidFill>
              </a:rPr>
              <a:t> the request is in writing and is received by the licensee </a:t>
            </a:r>
            <a:r>
              <a:rPr lang="en-CA" sz="3200" dirty="0">
                <a:solidFill>
                  <a:srgbClr val="FFFF00"/>
                </a:solidFill>
              </a:rPr>
              <a:t>at least four days before </a:t>
            </a:r>
            <a:r>
              <a:rPr lang="en-CA" sz="3200" dirty="0">
                <a:solidFill>
                  <a:schemeClr val="bg1"/>
                </a:solidFill>
              </a:rPr>
              <a:t>the day on which the programming service to be substituted is to be broadcast;</a:t>
            </a:r>
          </a:p>
          <a:p>
            <a:pPr marL="457200" lvl="1" indent="0">
              <a:lnSpc>
                <a:spcPct val="90000"/>
              </a:lnSpc>
              <a:buNone/>
            </a:pPr>
            <a:r>
              <a:rPr lang="en-CA" sz="3200" b="1" dirty="0">
                <a:solidFill>
                  <a:schemeClr val="bg1"/>
                </a:solidFill>
              </a:rPr>
              <a:t>(b)</a:t>
            </a:r>
            <a:r>
              <a:rPr lang="en-CA" sz="3200" dirty="0">
                <a:solidFill>
                  <a:schemeClr val="bg1"/>
                </a:solidFill>
              </a:rPr>
              <a:t> the programming </a:t>
            </a:r>
            <a:r>
              <a:rPr lang="en-CA" sz="3200" dirty="0">
                <a:solidFill>
                  <a:srgbClr val="CCFFCC"/>
                </a:solidFill>
              </a:rPr>
              <a:t>service to be deleted and the </a:t>
            </a:r>
            <a:r>
              <a:rPr lang="en-CA" sz="3200" dirty="0">
                <a:solidFill>
                  <a:schemeClr val="bg1"/>
                </a:solidFill>
              </a:rPr>
              <a:t>programming </a:t>
            </a:r>
            <a:r>
              <a:rPr lang="en-CA" sz="3200" dirty="0">
                <a:solidFill>
                  <a:srgbClr val="CCFFCC"/>
                </a:solidFill>
              </a:rPr>
              <a:t>service to be substituted</a:t>
            </a:r>
            <a:r>
              <a:rPr lang="en-CA" sz="3200" dirty="0">
                <a:solidFill>
                  <a:schemeClr val="bg1"/>
                </a:solidFill>
              </a:rPr>
              <a:t> are </a:t>
            </a:r>
            <a:r>
              <a:rPr lang="en-CA" sz="3200" dirty="0">
                <a:solidFill>
                  <a:srgbClr val="FFFF00"/>
                </a:solidFill>
              </a:rPr>
              <a:t>comparable and are to be broadcast simultaneously</a:t>
            </a:r>
            <a:r>
              <a:rPr lang="en-CA" sz="3200" dirty="0">
                <a:solidFill>
                  <a:schemeClr val="bg1"/>
                </a:solidFill>
              </a:rPr>
              <a:t>;</a:t>
            </a:r>
          </a:p>
          <a:p>
            <a:pPr marL="457200" lvl="1" indent="0">
              <a:lnSpc>
                <a:spcPct val="90000"/>
              </a:lnSpc>
              <a:buNone/>
            </a:pPr>
            <a:r>
              <a:rPr lang="en-CA" sz="3200" b="1" dirty="0">
                <a:solidFill>
                  <a:schemeClr val="bg1"/>
                </a:solidFill>
              </a:rPr>
              <a:t>(c)</a:t>
            </a:r>
            <a:r>
              <a:rPr lang="en-CA" sz="3200" dirty="0">
                <a:solidFill>
                  <a:schemeClr val="bg1"/>
                </a:solidFill>
              </a:rPr>
              <a:t> the programming service to be substituted has the </a:t>
            </a:r>
            <a:r>
              <a:rPr lang="en-CA" sz="3200" dirty="0">
                <a:solidFill>
                  <a:srgbClr val="FFFF00"/>
                </a:solidFill>
              </a:rPr>
              <a:t>same format </a:t>
            </a:r>
            <a:r>
              <a:rPr lang="en-CA" sz="3200" dirty="0">
                <a:solidFill>
                  <a:schemeClr val="bg1"/>
                </a:solidFill>
              </a:rPr>
              <a:t>as, or a higher </a:t>
            </a:r>
            <a:r>
              <a:rPr lang="en-CA" sz="3200" dirty="0" smtClean="0">
                <a:solidFill>
                  <a:schemeClr val="bg1"/>
                </a:solidFill>
              </a:rPr>
              <a:t>format</a:t>
            </a:r>
            <a:r>
              <a:rPr lang="mr-IN" sz="3200" dirty="0" smtClean="0">
                <a:solidFill>
                  <a:schemeClr val="bg1"/>
                </a:solidFill>
              </a:rPr>
              <a:t>…</a:t>
            </a:r>
            <a:endParaRPr lang="en-CA" sz="3200" dirty="0">
              <a:solidFill>
                <a:schemeClr val="bg1"/>
              </a:solidFill>
            </a:endParaRPr>
          </a:p>
          <a:p>
            <a:pPr marL="0" indent="0">
              <a:buNone/>
            </a:pPr>
            <a:endParaRPr lang="en-US" dirty="0"/>
          </a:p>
        </p:txBody>
      </p:sp>
    </p:spTree>
    <p:extLst>
      <p:ext uri="{BB962C8B-B14F-4D97-AF65-F5344CB8AC3E}">
        <p14:creationId xmlns:p14="http://schemas.microsoft.com/office/powerpoint/2010/main" val="115390118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9768"/>
            <a:ext cx="8229600" cy="1016000"/>
          </a:xfrm>
        </p:spPr>
        <p:txBody>
          <a:bodyPr>
            <a:normAutofit/>
          </a:bodyPr>
          <a:lstStyle/>
          <a:p>
            <a:r>
              <a:rPr lang="en-US" sz="4800" b="1" dirty="0" smtClean="0">
                <a:solidFill>
                  <a:srgbClr val="FFFF00"/>
                </a:solidFill>
                <a:latin typeface="+mn-lt"/>
              </a:rPr>
              <a:t>Which brings us to</a:t>
            </a:r>
            <a:r>
              <a:rPr lang="is-IS" sz="4800" b="1" dirty="0" smtClean="0">
                <a:solidFill>
                  <a:srgbClr val="FFFF00"/>
                </a:solidFill>
                <a:latin typeface="+mn-lt"/>
              </a:rPr>
              <a:t>…</a:t>
            </a:r>
            <a:endParaRPr lang="en-US" sz="4800" b="1" dirty="0">
              <a:solidFill>
                <a:srgbClr val="FFFF00"/>
              </a:solidFill>
              <a:latin typeface="+mn-lt"/>
            </a:endParaRPr>
          </a:p>
        </p:txBody>
      </p:sp>
      <p:sp>
        <p:nvSpPr>
          <p:cNvPr id="3" name="Content Placeholder 2"/>
          <p:cNvSpPr>
            <a:spLocks noGrp="1"/>
          </p:cNvSpPr>
          <p:nvPr>
            <p:ph sz="quarter" idx="10"/>
          </p:nvPr>
        </p:nvSpPr>
        <p:spPr>
          <a:xfrm>
            <a:off x="457200" y="1165768"/>
            <a:ext cx="8481814" cy="4733760"/>
          </a:xfrm>
        </p:spPr>
        <p:txBody>
          <a:bodyPr/>
          <a:lstStyle/>
          <a:p>
            <a:pPr marL="0" indent="0">
              <a:buNone/>
            </a:pPr>
            <a:r>
              <a:rPr lang="en-CA" sz="5400" i="1" dirty="0">
                <a:solidFill>
                  <a:schemeClr val="bg1"/>
                </a:solidFill>
                <a:latin typeface="+mn-lt"/>
              </a:rPr>
              <a:t>Capital Cities Communications Inc. v. CRTC.</a:t>
            </a:r>
            <a:r>
              <a:rPr lang="en-CA" sz="5400" dirty="0">
                <a:solidFill>
                  <a:schemeClr val="bg1"/>
                </a:solidFill>
                <a:latin typeface="+mn-lt"/>
              </a:rPr>
              <a:t> [1978] 2 S.C.R. 141</a:t>
            </a:r>
          </a:p>
          <a:p>
            <a:pPr marL="0" indent="0">
              <a:buNone/>
            </a:pPr>
            <a:endParaRPr lang="en-US" dirty="0"/>
          </a:p>
        </p:txBody>
      </p:sp>
      <p:pic>
        <p:nvPicPr>
          <p:cNvPr id="6" name="Picture 5" descr="ABC_color_logo.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84929" y="3820546"/>
            <a:ext cx="2613577" cy="2078982"/>
          </a:xfrm>
          <a:prstGeom prst="rect">
            <a:avLst/>
          </a:prstGeom>
        </p:spPr>
      </p:pic>
    </p:spTree>
    <p:extLst>
      <p:ext uri="{BB962C8B-B14F-4D97-AF65-F5344CB8AC3E}">
        <p14:creationId xmlns:p14="http://schemas.microsoft.com/office/powerpoint/2010/main" val="117554983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42593"/>
          </a:xfrm>
        </p:spPr>
        <p:txBody>
          <a:bodyPr>
            <a:normAutofit/>
          </a:bodyPr>
          <a:lstStyle/>
          <a:p>
            <a:r>
              <a:rPr lang="en-US" sz="6600" b="1" dirty="0" smtClean="0">
                <a:solidFill>
                  <a:srgbClr val="FFFF00"/>
                </a:solidFill>
                <a:latin typeface="+mn-lt"/>
              </a:rPr>
              <a:t>Held</a:t>
            </a:r>
            <a:r>
              <a:rPr lang="is-IS" sz="6600" b="1" dirty="0" smtClean="0">
                <a:solidFill>
                  <a:srgbClr val="FFFF00"/>
                </a:solidFill>
                <a:latin typeface="+mn-lt"/>
              </a:rPr>
              <a:t>…</a:t>
            </a:r>
            <a:endParaRPr lang="en-US" sz="6600" b="1" dirty="0">
              <a:solidFill>
                <a:srgbClr val="FFFF00"/>
              </a:solidFill>
              <a:latin typeface="+mn-lt"/>
            </a:endParaRPr>
          </a:p>
        </p:txBody>
      </p:sp>
      <p:sp>
        <p:nvSpPr>
          <p:cNvPr id="3" name="Content Placeholder 2"/>
          <p:cNvSpPr>
            <a:spLocks noGrp="1"/>
          </p:cNvSpPr>
          <p:nvPr>
            <p:ph sz="quarter" idx="10"/>
          </p:nvPr>
        </p:nvSpPr>
        <p:spPr/>
        <p:txBody>
          <a:bodyPr>
            <a:noAutofit/>
          </a:bodyPr>
          <a:lstStyle/>
          <a:p>
            <a:pPr marL="0" indent="0">
              <a:buNone/>
            </a:pPr>
            <a:r>
              <a:rPr lang="en-US" sz="5400" dirty="0" smtClean="0">
                <a:solidFill>
                  <a:schemeClr val="bg1"/>
                </a:solidFill>
                <a:latin typeface="+mn-lt"/>
              </a:rPr>
              <a:t>Cable television is part of a “single system” coming under Federal jurisdiction</a:t>
            </a:r>
            <a:endParaRPr lang="en-US" sz="5400" dirty="0">
              <a:solidFill>
                <a:schemeClr val="bg1"/>
              </a:solidFill>
              <a:latin typeface="+mn-lt"/>
            </a:endParaRPr>
          </a:p>
        </p:txBody>
      </p:sp>
      <p:pic>
        <p:nvPicPr>
          <p:cNvPr id="4" name="Picture 3" descr="650px-Political_map_of_Canada.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95389" y="3927531"/>
            <a:ext cx="2554187" cy="2208390"/>
          </a:xfrm>
          <a:prstGeom prst="rect">
            <a:avLst/>
          </a:prstGeom>
        </p:spPr>
      </p:pic>
    </p:spTree>
    <p:extLst>
      <p:ext uri="{BB962C8B-B14F-4D97-AF65-F5344CB8AC3E}">
        <p14:creationId xmlns:p14="http://schemas.microsoft.com/office/powerpoint/2010/main" val="171291721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sz="4800" b="1" dirty="0" err="1" smtClean="0">
                <a:solidFill>
                  <a:srgbClr val="FFFF00"/>
                </a:solidFill>
                <a:latin typeface="+mn-lt"/>
              </a:rPr>
              <a:t>Laskin</a:t>
            </a:r>
            <a:r>
              <a:rPr lang="en-US" sz="4800" b="1" dirty="0" smtClean="0">
                <a:solidFill>
                  <a:srgbClr val="FFFF00"/>
                </a:solidFill>
                <a:latin typeface="+mn-lt"/>
              </a:rPr>
              <a:t>, C.J.</a:t>
            </a:r>
            <a:endParaRPr lang="en-US" sz="4800" b="1" dirty="0">
              <a:solidFill>
                <a:srgbClr val="FFFF00"/>
              </a:solidFill>
              <a:latin typeface="+mn-lt"/>
            </a:endParaRPr>
          </a:p>
        </p:txBody>
      </p:sp>
      <p:sp>
        <p:nvSpPr>
          <p:cNvPr id="3" name="Content Placeholder 2"/>
          <p:cNvSpPr>
            <a:spLocks noGrp="1"/>
          </p:cNvSpPr>
          <p:nvPr>
            <p:ph sz="quarter" idx="10"/>
          </p:nvPr>
        </p:nvSpPr>
        <p:spPr>
          <a:xfrm>
            <a:off x="457200" y="1016000"/>
            <a:ext cx="8686800" cy="5453730"/>
          </a:xfrm>
        </p:spPr>
        <p:txBody>
          <a:bodyPr>
            <a:normAutofit/>
          </a:bodyPr>
          <a:lstStyle/>
          <a:p>
            <a:pPr marL="0" indent="0">
              <a:buNone/>
            </a:pPr>
            <a:r>
              <a:rPr lang="en-CA" sz="2800" i="1" dirty="0" smtClean="0">
                <a:solidFill>
                  <a:srgbClr val="FFFF00"/>
                </a:solidFill>
                <a:latin typeface="+mn-lt"/>
              </a:rPr>
              <a:t>“Rogers</a:t>
            </a:r>
            <a:r>
              <a:rPr lang="en-CA" sz="2800" i="1" dirty="0">
                <a:solidFill>
                  <a:srgbClr val="FFFF00"/>
                </a:solidFill>
                <a:latin typeface="+mn-lt"/>
              </a:rPr>
              <a:t>' licence, which is formally a licence to carry on a "broadcasting receiving undertaking", </a:t>
            </a:r>
            <a:r>
              <a:rPr lang="en-CA" sz="2800" i="1" dirty="0">
                <a:solidFill>
                  <a:schemeClr val="bg1"/>
                </a:solidFill>
                <a:latin typeface="+mn-lt"/>
              </a:rPr>
              <a:t>as defined in the Broadcasting Act, 1967-68 (Can.),…authorized it to serve certain areas of Metropolitan Toronto with an off-air broadcasting receiving antenna at a specified location. The licence </a:t>
            </a:r>
            <a:r>
              <a:rPr lang="en-CA" sz="2800" i="1" dirty="0" smtClean="0">
                <a:solidFill>
                  <a:schemeClr val="bg1"/>
                </a:solidFill>
                <a:latin typeface="+mn-lt"/>
              </a:rPr>
              <a:t>specified </a:t>
            </a:r>
            <a:r>
              <a:rPr lang="en-CA" sz="2800" i="1" dirty="0">
                <a:solidFill>
                  <a:schemeClr val="bg1"/>
                </a:solidFill>
                <a:latin typeface="+mn-lt"/>
              </a:rPr>
              <a:t>eleven television broadcasting stations whose signals or programmes could be received by Rogers and distributed or retransmitted by it on the same or different channels</a:t>
            </a:r>
            <a:r>
              <a:rPr lang="en-CA" sz="2800" i="1" dirty="0" smtClean="0">
                <a:solidFill>
                  <a:schemeClr val="bg1"/>
                </a:solidFill>
                <a:latin typeface="+mn-lt"/>
              </a:rPr>
              <a:t>,</a:t>
            </a:r>
            <a:r>
              <a:rPr lang="is-IS" sz="2800" i="1" dirty="0" smtClean="0">
                <a:solidFill>
                  <a:schemeClr val="bg1"/>
                </a:solidFill>
                <a:latin typeface="+mn-lt"/>
              </a:rPr>
              <a:t>…</a:t>
            </a:r>
            <a:r>
              <a:rPr lang="en-CA" sz="2800" i="1" dirty="0" smtClean="0">
                <a:solidFill>
                  <a:schemeClr val="bg1"/>
                </a:solidFill>
                <a:latin typeface="+mn-lt"/>
              </a:rPr>
              <a:t> </a:t>
            </a:r>
            <a:r>
              <a:rPr lang="en-CA" sz="2800" i="1" dirty="0">
                <a:solidFill>
                  <a:srgbClr val="FFFF00"/>
                </a:solidFill>
                <a:latin typeface="+mn-lt"/>
              </a:rPr>
              <a:t>Among the eleven television broadcasting stations included in the licence were three Buffalo stations, operated respectively by the three appellant com­panies and whose signals or programmes were carried over channels 2, 4 and 7</a:t>
            </a:r>
            <a:r>
              <a:rPr lang="en-CA" sz="2800" i="1" dirty="0" smtClean="0">
                <a:solidFill>
                  <a:schemeClr val="bg1"/>
                </a:solidFill>
                <a:latin typeface="+mn-lt"/>
              </a:rPr>
              <a:t>.”</a:t>
            </a:r>
            <a:endParaRPr lang="en-CA" sz="2800" dirty="0">
              <a:solidFill>
                <a:schemeClr val="bg1"/>
              </a:solidFill>
              <a:latin typeface="+mn-lt"/>
            </a:endParaRPr>
          </a:p>
          <a:p>
            <a:pPr marL="0" indent="0">
              <a:buNone/>
            </a:pPr>
            <a:endParaRPr lang="en-US" dirty="0"/>
          </a:p>
        </p:txBody>
      </p:sp>
    </p:spTree>
    <p:extLst>
      <p:ext uri="{BB962C8B-B14F-4D97-AF65-F5344CB8AC3E}">
        <p14:creationId xmlns:p14="http://schemas.microsoft.com/office/powerpoint/2010/main" val="1981411698"/>
      </p:ext>
    </p:extLst>
  </p:cSld>
  <p:clrMapOvr>
    <a:masterClrMapping/>
  </p:clrMapOvr>
</p:sld>
</file>

<file path=ppt/theme/theme1.xml><?xml version="1.0" encoding="utf-8"?>
<a:theme xmlns:a="http://schemas.openxmlformats.org/drawingml/2006/main" name="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CDM_PPT_Template .thmx</Template>
  <TotalTime>1905</TotalTime>
  <Words>4547</Words>
  <Application>Microsoft Macintosh PowerPoint</Application>
  <PresentationFormat>On-screen Show (4:3)</PresentationFormat>
  <Paragraphs>374</Paragraphs>
  <Slides>158</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158</vt:i4>
      </vt:variant>
    </vt:vector>
  </HeadingPairs>
  <TitlesOfParts>
    <vt:vector size="171" baseType="lpstr">
      <vt:lpstr>American Typewriter</vt:lpstr>
      <vt:lpstr>Apple Chancery</vt:lpstr>
      <vt:lpstr>Calibri</vt:lpstr>
      <vt:lpstr>Comic Sans MS</vt:lpstr>
      <vt:lpstr>Klavika</vt:lpstr>
      <vt:lpstr>Lucida Console</vt:lpstr>
      <vt:lpstr>Mangal</vt:lpstr>
      <vt:lpstr>ＭＳ Ｐゴシック</vt:lpstr>
      <vt:lpstr>P22 Typewriter</vt:lpstr>
      <vt:lpstr>Times New Roman</vt:lpstr>
      <vt:lpstr>Wingdings</vt:lpstr>
      <vt:lpstr>Arial</vt:lpstr>
      <vt:lpstr>CDM_PPT_Template </vt:lpstr>
      <vt:lpstr>Digital Geography: Roles of Sovereignty, Culture &amp; Community in the Digital Media &amp; Communications Landscape</vt:lpstr>
      <vt:lpstr>PowerPoint Presentation</vt:lpstr>
      <vt:lpstr>Course Website</vt:lpstr>
      <vt:lpstr> For full privileges on the website  </vt:lpstr>
      <vt:lpstr>PowerPoint Presentation</vt:lpstr>
      <vt:lpstr>Group Presentations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Start</vt:lpstr>
      <vt:lpstr>Different rules for different screens (&amp; boxes)</vt:lpstr>
      <vt:lpstr>“Regulate” = make regular</vt:lpstr>
      <vt:lpstr>PowerPoint Presentation</vt:lpstr>
      <vt:lpstr>PowerPoint Presentation</vt:lpstr>
      <vt:lpstr>PowerPoint Presentation</vt:lpstr>
      <vt:lpstr>PowerPoint Presentation</vt:lpstr>
      <vt:lpstr>   So what about?</vt:lpstr>
      <vt:lpstr> Constraints Distort Creativity</vt:lpstr>
      <vt:lpstr>PowerPoint Presentation</vt:lpstr>
      <vt:lpstr>PowerPoint Presentation</vt:lpstr>
      <vt:lpstr>PowerPoint Presentation</vt:lpstr>
      <vt:lpstr>PowerPoint Presentation</vt:lpstr>
      <vt:lpstr>PowerPoint Presentation</vt:lpstr>
      <vt:lpstr>Where are we actually ?</vt:lpstr>
      <vt:lpstr>PowerPoint Presentation</vt:lpstr>
      <vt:lpstr>Starting Point #2: For Today  </vt:lpstr>
      <vt:lpstr>PowerPoint Presentation</vt:lpstr>
      <vt:lpstr>PowerPoint Presentation</vt:lpstr>
      <vt:lpstr>Does sovereignty makes sense? Does culture make sense?</vt:lpstr>
      <vt:lpstr>PowerPoint Presentation</vt:lpstr>
      <vt:lpstr>PowerPoint Presentation</vt:lpstr>
      <vt:lpstr> Canadian Telecommunications Policy </vt:lpstr>
      <vt:lpstr>PowerPoint Presentation</vt:lpstr>
      <vt:lpstr>PowerPoint Presentation</vt:lpstr>
      <vt:lpstr>PowerPoint Presentation</vt:lpstr>
      <vt:lpstr>PowerPoint Presentation</vt:lpstr>
      <vt:lpstr>PowerPoint Presentation</vt:lpstr>
      <vt:lpstr>PowerPoint Presentation</vt:lpstr>
      <vt:lpstr>Huh?</vt:lpstr>
      <vt:lpstr>PowerPoint Presentation</vt:lpstr>
      <vt:lpstr>PowerPoint Presentation</vt:lpstr>
      <vt:lpstr>The News?</vt:lpstr>
      <vt:lpstr>The CBC</vt:lpstr>
      <vt:lpstr>Tie-breakers???</vt:lpstr>
      <vt:lpstr>PowerPoint Presentation</vt:lpstr>
      <vt:lpstr>Does this sound familiar?…</vt:lpstr>
      <vt:lpstr>PowerPoint Presentation</vt:lpstr>
      <vt:lpstr>A strange digression…</vt:lpstr>
      <vt:lpstr>Why the differences  between technologies?</vt:lpstr>
      <vt:lpstr>PowerPoint Presentation</vt:lpstr>
      <vt:lpstr>Digital net doesn’t fit…culture or sovereignty all that well???</vt:lpstr>
      <vt:lpstr>Does all this explain?…</vt:lpstr>
      <vt:lpstr>PowerPoint Presentation</vt:lpstr>
      <vt:lpstr>Who’s Who ????????</vt:lpstr>
      <vt:lpstr>Starting Point #3: Broadcasting History  </vt:lpstr>
      <vt:lpstr>Early Radio</vt:lpstr>
      <vt:lpstr> 1928-9: Aird Royal Commission </vt:lpstr>
      <vt:lpstr>Aird: Key Recommendations</vt:lpstr>
      <vt:lpstr>1932 Radio Reference intervenes</vt:lpstr>
      <vt:lpstr>PowerPoint Presentation</vt:lpstr>
      <vt:lpstr>Canadian Radio Broadcasting Commission</vt:lpstr>
      <vt:lpstr> Fowler Commission &amp; Committee  (1957 &amp; 1965) </vt:lpstr>
      <vt:lpstr> 1968 Broadcasting Act </vt:lpstr>
      <vt:lpstr> CRTC Initiatives to Implement 1968 Act </vt:lpstr>
      <vt:lpstr> 1991 Broadcasting Act </vt:lpstr>
      <vt:lpstr>Q: Did we lose our opportunity?</vt:lpstr>
      <vt:lpstr>A: Precisely here?...</vt:lpstr>
      <vt:lpstr>PowerPoint Presentation</vt:lpstr>
      <vt:lpstr>Starting Point #4: Telecom History  </vt:lpstr>
      <vt:lpstr>It’s own world ?</vt:lpstr>
      <vt:lpstr>The Canadian Telecom Industry</vt:lpstr>
      <vt:lpstr>Telecom History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were/are Telecommunications  Services Regulated? </vt:lpstr>
      <vt:lpstr>Telecom Act</vt:lpstr>
      <vt:lpstr>Telecommunications Act S. 27</vt:lpstr>
      <vt:lpstr>Policy parameters of  telecom regulation</vt:lpstr>
      <vt:lpstr>PowerPoint Presentation</vt:lpstr>
      <vt:lpstr>Starting Point #5: Case Studies  </vt:lpstr>
      <vt:lpstr>Case Study #1</vt:lpstr>
      <vt:lpstr> Simultaneous substitution </vt:lpstr>
      <vt:lpstr>PowerPoint Presentation</vt:lpstr>
      <vt:lpstr>Which brings us to…</vt:lpstr>
      <vt:lpstr>Held…</vt:lpstr>
      <vt:lpstr>Laskin, C.J.</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Study #2</vt:lpstr>
      <vt:lpstr>PowerPoint Presentation</vt:lpstr>
      <vt:lpstr>Case Study #3</vt:lpstr>
      <vt:lpstr>CRTC FM Regulations in the 1980’s</vt:lpstr>
      <vt:lpstr>P.D.’s as accountants</vt:lpstr>
      <vt:lpstr>A. Varied and Comprehensive FM</vt:lpstr>
      <vt:lpstr>PowerPoint Presentation</vt:lpstr>
      <vt:lpstr>B. High Standard FM</vt:lpstr>
      <vt:lpstr>C. Canadian Content on FM</vt:lpstr>
      <vt:lpstr>Story time…</vt:lpstr>
      <vt:lpstr>PowerPoint Presentation</vt:lpstr>
      <vt:lpstr>PowerPoint Presentation</vt:lpstr>
      <vt:lpstr>PowerPoint Presentation</vt:lpstr>
      <vt:lpstr>PowerPoint Presentation</vt:lpstr>
      <vt:lpstr>Re C.F.R.B. [1973] 3 O.R. 819 (Ont. CA)</vt:lpstr>
      <vt:lpstr>Therefor…</vt:lpstr>
      <vt:lpstr>R. v. CKOY Ltd. [1979] 1 SCR 2</vt:lpstr>
      <vt:lpstr>PowerPoint Presentation</vt:lpstr>
      <vt:lpstr>Canada (CRTC) v. CTV Television Network Ltd. [1982] 1 SCR 530</vt:lpstr>
      <vt:lpstr>PowerPoint Presentation</vt:lpstr>
      <vt:lpstr> Genex Communications Inc. v. Canada (AG) 2005 FCA 283 </vt:lpstr>
      <vt:lpstr>PowerPoint Presentation</vt:lpstr>
      <vt:lpstr>Case Study #4</vt:lpstr>
      <vt:lpstr>Impact of SCC fee for  carriage decision</vt:lpstr>
      <vt:lpstr>PowerPoint Presentation</vt:lpstr>
      <vt:lpstr>Majority</vt:lpstr>
      <vt:lpstr>PowerPoint Presentation</vt:lpstr>
      <vt:lpstr>PowerPoint Presentation</vt:lpstr>
      <vt:lpstr>Conclusion: Suggested Rules?</vt:lpstr>
      <vt:lpstr>PowerPoint Presentation</vt:lpstr>
      <vt:lpstr>PowerPoint Presentation</vt:lpstr>
      <vt:lpstr>Second Thoughts?</vt:lpstr>
      <vt:lpstr>PowerPoint Presentation</vt:lpstr>
      <vt:lpstr>PowerPoint Presentation</vt:lpstr>
      <vt:lpstr> A MATTER OF PERSPECTIVE</vt:lpstr>
      <vt:lpstr> Collaborative Event: Pick a challenge that humanity is facing  </vt:lpstr>
      <vt:lpstr>Coming Attractions</vt:lpstr>
      <vt:lpstr>  Always include a cat picture</vt:lpstr>
      <vt:lpstr>Our Academic Partners</vt:lpstr>
    </vt:vector>
  </TitlesOfParts>
  <Company>Festinger Bahniwal Law &amp; Strategy LLP</Company>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“If Picasso had painted a round object..”</dc:title>
  <dc:creator>Jon Festinger</dc:creator>
  <cp:lastModifiedBy>Microsoft Office User</cp:lastModifiedBy>
  <cp:revision>240</cp:revision>
  <cp:lastPrinted>2013-09-11T03:30:19Z</cp:lastPrinted>
  <dcterms:created xsi:type="dcterms:W3CDTF">2013-01-06T22:02:58Z</dcterms:created>
  <dcterms:modified xsi:type="dcterms:W3CDTF">2017-09-25T18:08:01Z</dcterms:modified>
</cp:coreProperties>
</file>