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6"/>
  </p:notesMasterIdLst>
  <p:sldIdLst>
    <p:sldId id="256" r:id="rId2"/>
    <p:sldId id="594" r:id="rId3"/>
    <p:sldId id="1248" r:id="rId4"/>
    <p:sldId id="661" r:id="rId5"/>
    <p:sldId id="1220" r:id="rId6"/>
    <p:sldId id="2302" r:id="rId7"/>
    <p:sldId id="2303" r:id="rId8"/>
    <p:sldId id="2304" r:id="rId9"/>
    <p:sldId id="2305" r:id="rId10"/>
    <p:sldId id="2306" r:id="rId11"/>
    <p:sldId id="2307" r:id="rId12"/>
    <p:sldId id="2308" r:id="rId13"/>
    <p:sldId id="2309" r:id="rId14"/>
    <p:sldId id="2310" r:id="rId15"/>
    <p:sldId id="2311" r:id="rId16"/>
    <p:sldId id="2312" r:id="rId17"/>
    <p:sldId id="2313" r:id="rId18"/>
    <p:sldId id="2314" r:id="rId19"/>
    <p:sldId id="2315" r:id="rId20"/>
    <p:sldId id="2316" r:id="rId21"/>
    <p:sldId id="2317" r:id="rId22"/>
    <p:sldId id="2318" r:id="rId23"/>
    <p:sldId id="2319" r:id="rId24"/>
    <p:sldId id="2320" r:id="rId25"/>
    <p:sldId id="2321" r:id="rId26"/>
    <p:sldId id="2322" r:id="rId27"/>
    <p:sldId id="2323" r:id="rId28"/>
    <p:sldId id="2327" r:id="rId29"/>
    <p:sldId id="2328" r:id="rId30"/>
    <p:sldId id="2329" r:id="rId31"/>
    <p:sldId id="2330" r:id="rId32"/>
    <p:sldId id="2331" r:id="rId33"/>
    <p:sldId id="2332" r:id="rId34"/>
    <p:sldId id="2333" r:id="rId35"/>
    <p:sldId id="2334" r:id="rId36"/>
    <p:sldId id="2335" r:id="rId37"/>
    <p:sldId id="2336" r:id="rId38"/>
    <p:sldId id="2337" r:id="rId39"/>
    <p:sldId id="2338" r:id="rId40"/>
    <p:sldId id="2339" r:id="rId41"/>
    <p:sldId id="2340" r:id="rId42"/>
    <p:sldId id="2109" r:id="rId43"/>
    <p:sldId id="2116" r:id="rId44"/>
    <p:sldId id="2117" r:id="rId45"/>
    <p:sldId id="2118" r:id="rId46"/>
    <p:sldId id="2119" r:id="rId47"/>
    <p:sldId id="2121" r:id="rId48"/>
    <p:sldId id="2122" r:id="rId49"/>
    <p:sldId id="2123" r:id="rId50"/>
    <p:sldId id="2285" r:id="rId51"/>
    <p:sldId id="2286" r:id="rId52"/>
    <p:sldId id="2346" r:id="rId53"/>
    <p:sldId id="2124" r:id="rId54"/>
    <p:sldId id="2125" r:id="rId55"/>
    <p:sldId id="2126" r:id="rId56"/>
    <p:sldId id="2127" r:id="rId57"/>
    <p:sldId id="2128" r:id="rId58"/>
    <p:sldId id="2129" r:id="rId59"/>
    <p:sldId id="2341" r:id="rId60"/>
    <p:sldId id="2342" r:id="rId61"/>
    <p:sldId id="2343" r:id="rId62"/>
    <p:sldId id="2344" r:id="rId63"/>
    <p:sldId id="2345" r:id="rId64"/>
    <p:sldId id="2130" r:id="rId65"/>
    <p:sldId id="2132" r:id="rId66"/>
    <p:sldId id="2133" r:id="rId67"/>
    <p:sldId id="2134" r:id="rId68"/>
    <p:sldId id="2135" r:id="rId69"/>
    <p:sldId id="2136" r:id="rId70"/>
    <p:sldId id="2137" r:id="rId71"/>
    <p:sldId id="2138" r:id="rId72"/>
    <p:sldId id="2139" r:id="rId73"/>
    <p:sldId id="2140" r:id="rId74"/>
    <p:sldId id="2141" r:id="rId75"/>
    <p:sldId id="2142" r:id="rId76"/>
    <p:sldId id="2148" r:id="rId77"/>
    <p:sldId id="2149" r:id="rId78"/>
    <p:sldId id="2150" r:id="rId79"/>
    <p:sldId id="2151" r:id="rId80"/>
    <p:sldId id="2152" r:id="rId81"/>
    <p:sldId id="2153" r:id="rId82"/>
    <p:sldId id="2154" r:id="rId83"/>
    <p:sldId id="2155" r:id="rId84"/>
    <p:sldId id="2156" r:id="rId85"/>
    <p:sldId id="2157" r:id="rId86"/>
    <p:sldId id="2158" r:id="rId87"/>
    <p:sldId id="2292" r:id="rId88"/>
    <p:sldId id="2293" r:id="rId89"/>
    <p:sldId id="2294" r:id="rId90"/>
    <p:sldId id="2267" r:id="rId91"/>
    <p:sldId id="2268" r:id="rId92"/>
    <p:sldId id="2162" r:id="rId93"/>
    <p:sldId id="2163" r:id="rId94"/>
    <p:sldId id="2164" r:id="rId95"/>
    <p:sldId id="2165" r:id="rId96"/>
    <p:sldId id="2166" r:id="rId97"/>
    <p:sldId id="2167" r:id="rId98"/>
    <p:sldId id="2298" r:id="rId99"/>
    <p:sldId id="2299" r:id="rId100"/>
    <p:sldId id="2169" r:id="rId101"/>
    <p:sldId id="2170" r:id="rId102"/>
    <p:sldId id="2171" r:id="rId103"/>
    <p:sldId id="2172" r:id="rId104"/>
    <p:sldId id="2173" r:id="rId105"/>
    <p:sldId id="2174" r:id="rId106"/>
    <p:sldId id="2175" r:id="rId107"/>
    <p:sldId id="2176" r:id="rId108"/>
    <p:sldId id="2281" r:id="rId109"/>
    <p:sldId id="2282" r:id="rId110"/>
    <p:sldId id="2284" r:id="rId111"/>
    <p:sldId id="2177" r:id="rId112"/>
    <p:sldId id="2178" r:id="rId113"/>
    <p:sldId id="2179" r:id="rId114"/>
    <p:sldId id="2180" r:id="rId115"/>
    <p:sldId id="2181" r:id="rId116"/>
    <p:sldId id="2185" r:id="rId117"/>
    <p:sldId id="2347" r:id="rId118"/>
    <p:sldId id="2186" r:id="rId119"/>
    <p:sldId id="2193" r:id="rId120"/>
    <p:sldId id="2199" r:id="rId121"/>
    <p:sldId id="2200" r:id="rId122"/>
    <p:sldId id="2201" r:id="rId123"/>
    <p:sldId id="2202" r:id="rId124"/>
    <p:sldId id="2218" r:id="rId125"/>
    <p:sldId id="2203" r:id="rId126"/>
    <p:sldId id="2204" r:id="rId127"/>
    <p:sldId id="2205" r:id="rId128"/>
    <p:sldId id="2206" r:id="rId129"/>
    <p:sldId id="2207" r:id="rId130"/>
    <p:sldId id="2208" r:id="rId131"/>
    <p:sldId id="2209" r:id="rId132"/>
    <p:sldId id="2275" r:id="rId133"/>
    <p:sldId id="2276" r:id="rId134"/>
    <p:sldId id="2277" r:id="rId135"/>
    <p:sldId id="2278" r:id="rId136"/>
    <p:sldId id="2279" r:id="rId137"/>
    <p:sldId id="2214" r:id="rId138"/>
    <p:sldId id="2283" r:id="rId139"/>
    <p:sldId id="2300" r:id="rId140"/>
    <p:sldId id="2290" r:id="rId141"/>
    <p:sldId id="2297" r:id="rId142"/>
    <p:sldId id="2215" r:id="rId143"/>
    <p:sldId id="2216" r:id="rId144"/>
    <p:sldId id="2217"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192D"/>
    <a:srgbClr val="20623D"/>
    <a:srgbClr val="6225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167"/>
  </p:normalViewPr>
  <p:slideViewPr>
    <p:cSldViewPr snapToGrid="0" snapToObjects="1">
      <p:cViewPr varScale="1">
        <p:scale>
          <a:sx n="107" d="100"/>
          <a:sy n="107" d="100"/>
        </p:scale>
        <p:origin x="65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notesMaster" Target="notesMasters/notesMaster1.xml"/><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FE05E-1362-4F43-9FAA-267247B3A44D}" type="datetimeFigureOut">
              <a:rPr lang="en-US" smtClean="0"/>
              <a:t>11/27/17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9FE1F2-3CFF-BB4C-9FBE-E01204DF85DE}" type="slidenum">
              <a:rPr lang="en-US" smtClean="0"/>
              <a:t>‹#›</a:t>
            </a:fld>
            <a:endParaRPr lang="en-US"/>
          </a:p>
        </p:txBody>
      </p:sp>
    </p:spTree>
    <p:extLst>
      <p:ext uri="{BB962C8B-B14F-4D97-AF65-F5344CB8AC3E}">
        <p14:creationId xmlns:p14="http://schemas.microsoft.com/office/powerpoint/2010/main" val="226989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36</a:t>
            </a:fld>
            <a:endParaRPr lang="en-US"/>
          </a:p>
        </p:txBody>
      </p:sp>
    </p:spTree>
    <p:extLst>
      <p:ext uri="{BB962C8B-B14F-4D97-AF65-F5344CB8AC3E}">
        <p14:creationId xmlns:p14="http://schemas.microsoft.com/office/powerpoint/2010/main" val="59520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4" Type="http://schemas.openxmlformats.org/officeDocument/2006/relationships/hyperlink" Target="mailto:jon_festinger@thecdm.ca"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youtu.be/2dvv-Yib1Xg" TargetMode="External"/><Relationship Id="rId3" Type="http://schemas.openxmlformats.org/officeDocument/2006/relationships/image" Target="../media/image6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7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7.jpeg"/><Relationship Id="rId3" Type="http://schemas.openxmlformats.org/officeDocument/2006/relationships/image" Target="../media/image88.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3.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 Id="rId3" Type="http://schemas.openxmlformats.org/officeDocument/2006/relationships/image" Target="../media/image9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 Id="rId3" Type="http://schemas.openxmlformats.org/officeDocument/2006/relationships/hyperlink" Target="https://www.ted.com/talks/steven_johnson_where_good_ideas_come_fr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papers.ssrn.com/sol3/papers.cfm?abstract_id=2587339"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ted.com/talks/johanna_blakley_lessons_from_fashion_s_free_culture?language=en" TargetMode="Externa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eg"/><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 Id="rId3" Type="http://schemas.openxmlformats.org/officeDocument/2006/relationships/image" Target="../media/image6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youtu.be/e6vwkuSH1cQ" TargetMode="External"/><Relationship Id="rId3" Type="http://schemas.openxmlformats.org/officeDocument/2006/relationships/image" Target="../media/image6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144000" cy="1926030"/>
          </a:xfrm>
        </p:spPr>
        <p:txBody>
          <a:bodyPr>
            <a:noAutofit/>
          </a:bodyPr>
          <a:lstStyle/>
          <a:p>
            <a:pPr algn="ctr"/>
            <a:r>
              <a:rPr lang="en-US" sz="7200" b="1" i="1" dirty="0"/>
              <a:t> </a:t>
            </a:r>
            <a:r>
              <a:rPr lang="en-US" sz="7200" b="1" i="1" dirty="0" smtClean="0"/>
              <a:t/>
            </a:r>
            <a:br>
              <a:rPr lang="en-US" sz="7200" b="1" i="1" dirty="0" smtClean="0"/>
            </a:br>
            <a:r>
              <a:rPr lang="en-US" sz="4400" b="1" i="1" dirty="0" smtClean="0">
                <a:solidFill>
                  <a:srgbClr val="FFFF00"/>
                </a:solidFill>
              </a:rPr>
              <a:t>“</a:t>
            </a:r>
            <a:r>
              <a:rPr lang="en-US" sz="4400" b="1" i="1" dirty="0" smtClean="0">
                <a:solidFill>
                  <a:srgbClr val="00B0F0"/>
                </a:solidFill>
              </a:rPr>
              <a:t>Copyright Wars </a:t>
            </a:r>
            <a:r>
              <a:rPr lang="en-US" sz="4400" b="1" i="1" dirty="0" smtClean="0">
                <a:solidFill>
                  <a:srgbClr val="FFFF00"/>
                </a:solidFill>
              </a:rPr>
              <a:t>&amp;</a:t>
            </a:r>
            <a:r>
              <a:rPr lang="en-US" sz="4400" b="1" i="1" dirty="0" smtClean="0">
                <a:solidFill>
                  <a:srgbClr val="FF0000"/>
                </a:solidFill>
              </a:rPr>
              <a:t> </a:t>
            </a:r>
            <a:br>
              <a:rPr lang="en-US" sz="4400" b="1" i="1" dirty="0" smtClean="0">
                <a:solidFill>
                  <a:srgbClr val="FF0000"/>
                </a:solidFill>
              </a:rPr>
            </a:br>
            <a:r>
              <a:rPr lang="en-US" sz="4400" b="1" i="1" dirty="0" smtClean="0">
                <a:solidFill>
                  <a:srgbClr val="FF0000"/>
                </a:solidFill>
              </a:rPr>
              <a:t>Intellectual Property </a:t>
            </a:r>
            <a:r>
              <a:rPr lang="en-US" sz="4400" b="1" i="1" dirty="0" smtClean="0">
                <a:solidFill>
                  <a:srgbClr val="92D050"/>
                </a:solidFill>
              </a:rPr>
              <a:t>Part B</a:t>
            </a:r>
            <a:r>
              <a:rPr lang="en-US" sz="4400" b="1" i="1" dirty="0" smtClean="0">
                <a:solidFill>
                  <a:srgbClr val="FFFF00"/>
                </a:solidFill>
              </a:rPr>
              <a:t>”</a:t>
            </a:r>
            <a:r>
              <a:rPr lang="en-US" sz="4400" b="1" dirty="0" smtClean="0">
                <a:solidFill>
                  <a:srgbClr val="FF0000"/>
                </a:solidFill>
              </a:rPr>
              <a:t> </a:t>
            </a:r>
            <a:r>
              <a:rPr lang="en-US" sz="7200" dirty="0">
                <a:solidFill>
                  <a:srgbClr val="FF0000"/>
                </a:solidFill>
              </a:rPr>
              <a:t/>
            </a:r>
            <a:br>
              <a:rPr lang="en-US" sz="7200" dirty="0">
                <a:solidFill>
                  <a:srgbClr val="FF0000"/>
                </a:solidFill>
              </a:rPr>
            </a:br>
            <a:endParaRPr lang="en-US" sz="7200" b="1" dirty="0">
              <a:solidFill>
                <a:srgbClr val="00B0F0"/>
              </a:solidFill>
            </a:endParaRPr>
          </a:p>
        </p:txBody>
      </p:sp>
      <p:sp>
        <p:nvSpPr>
          <p:cNvPr id="9" name="Content Placeholder 8"/>
          <p:cNvSpPr>
            <a:spLocks noGrp="1"/>
          </p:cNvSpPr>
          <p:nvPr>
            <p:ph sz="quarter" idx="10"/>
          </p:nvPr>
        </p:nvSpPr>
        <p:spPr>
          <a:xfrm>
            <a:off x="555686" y="2137558"/>
            <a:ext cx="7294398" cy="3800103"/>
          </a:xfrm>
        </p:spPr>
        <p:txBody>
          <a:bodyPr>
            <a:normAutofit fontScale="92500" lnSpcReduction="20000"/>
          </a:bodyPr>
          <a:lstStyle/>
          <a:p>
            <a:pPr marL="0" indent="0">
              <a:buNone/>
            </a:pPr>
            <a:r>
              <a:rPr lang="en-US" sz="3000" b="1" dirty="0" smtClean="0">
                <a:solidFill>
                  <a:srgbClr val="FFFF00"/>
                </a:solidFill>
              </a:rPr>
              <a:t>Foundations of Digital Media | Class 10</a:t>
            </a:r>
          </a:p>
          <a:p>
            <a:pPr marL="0" indent="0">
              <a:buNone/>
            </a:pPr>
            <a:r>
              <a:rPr lang="en-US" sz="3000" b="1" dirty="0" smtClean="0">
                <a:solidFill>
                  <a:srgbClr val="FFFF00"/>
                </a:solidFill>
              </a:rPr>
              <a:t>UBC</a:t>
            </a:r>
            <a:endParaRPr lang="en-US" sz="3000" b="1" dirty="0">
              <a:solidFill>
                <a:srgbClr val="FFFF00"/>
              </a:solidFill>
            </a:endParaRPr>
          </a:p>
          <a:p>
            <a:pPr marL="0" indent="0">
              <a:buNone/>
            </a:pPr>
            <a:r>
              <a:rPr lang="en-US" sz="3000" b="1" dirty="0" smtClean="0">
                <a:solidFill>
                  <a:srgbClr val="FFFF00"/>
                </a:solidFill>
              </a:rPr>
              <a:t>Fall 2017</a:t>
            </a:r>
            <a:endParaRPr lang="en-US" sz="3000" dirty="0" smtClean="0">
              <a:solidFill>
                <a:srgbClr val="FFFF00"/>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sz="1600" dirty="0" smtClean="0">
              <a:solidFill>
                <a:schemeClr val="bg1"/>
              </a:solidFill>
            </a:endParaRPr>
          </a:p>
          <a:p>
            <a:pPr marL="0" indent="0">
              <a:buNone/>
            </a:pPr>
            <a:endParaRPr lang="en-US" sz="1600" dirty="0">
              <a:solidFill>
                <a:schemeClr val="bg1"/>
              </a:solidFill>
            </a:endParaRPr>
          </a:p>
          <a:p>
            <a:pPr marL="0" indent="0">
              <a:buNone/>
            </a:pPr>
            <a:r>
              <a:rPr lang="en-US" sz="1700" dirty="0">
                <a:solidFill>
                  <a:schemeClr val="bg1"/>
                </a:solidFill>
              </a:rPr>
              <a:t>Jon Festinger Q.C.</a:t>
            </a:r>
          </a:p>
          <a:p>
            <a:pPr marL="0" indent="0">
              <a:buNone/>
            </a:pPr>
            <a:r>
              <a:rPr lang="en-US" sz="1700" dirty="0">
                <a:solidFill>
                  <a:schemeClr val="bg1"/>
                </a:solidFill>
              </a:rPr>
              <a:t>Centre for Digital Media</a:t>
            </a:r>
          </a:p>
          <a:p>
            <a:pPr marL="0" indent="0">
              <a:buNone/>
            </a:pPr>
            <a:r>
              <a:rPr lang="en-US" sz="1700" dirty="0">
                <a:solidFill>
                  <a:schemeClr val="bg1"/>
                </a:solidFill>
              </a:rPr>
              <a:t>Allard Law of Law, UBC</a:t>
            </a:r>
          </a:p>
          <a:p>
            <a:pPr marL="0" indent="0">
              <a:buNone/>
            </a:pPr>
            <a:r>
              <a:rPr lang="en-US" sz="1700" dirty="0">
                <a:solidFill>
                  <a:schemeClr val="bg1"/>
                </a:solidFill>
              </a:rPr>
              <a:t>QMUL School of Law (CCLS)</a:t>
            </a:r>
          </a:p>
          <a:p>
            <a:pPr marL="0" indent="0">
              <a:buNone/>
            </a:pPr>
            <a:r>
              <a:rPr lang="en-US" sz="1700" dirty="0">
                <a:solidFill>
                  <a:schemeClr val="bg1"/>
                </a:solidFill>
              </a:rPr>
              <a:t>Festinger Law &amp; Strategy </a:t>
            </a:r>
          </a:p>
          <a:p>
            <a:pPr marL="0" indent="0">
              <a:buNone/>
            </a:pPr>
            <a:r>
              <a:rPr lang="en-US" sz="1700" dirty="0">
                <a:hlinkClick r:id="rId3"/>
              </a:rPr>
              <a:t>http://commlaw.allard.ubc</a:t>
            </a:r>
            <a:r>
              <a:rPr lang="en-US" sz="1700" dirty="0"/>
              <a:t> </a:t>
            </a:r>
          </a:p>
          <a:p>
            <a:pPr marL="0" indent="0">
              <a:buNone/>
            </a:pPr>
            <a:r>
              <a:rPr lang="en-US" sz="1700" dirty="0">
                <a:solidFill>
                  <a:schemeClr val="bg1"/>
                </a:solidFill>
              </a:rPr>
              <a:t>Twitter: @</a:t>
            </a:r>
            <a:r>
              <a:rPr lang="en-US" sz="1700" dirty="0" err="1">
                <a:solidFill>
                  <a:schemeClr val="bg1"/>
                </a:solidFill>
              </a:rPr>
              <a:t>jonfestinger</a:t>
            </a:r>
            <a:endParaRPr lang="en-US" sz="1700" dirty="0">
              <a:solidFill>
                <a:schemeClr val="bg1"/>
              </a:solidFill>
            </a:endParaRPr>
          </a:p>
          <a:p>
            <a:pPr marL="0" indent="0">
              <a:buNone/>
            </a:pPr>
            <a:r>
              <a:rPr lang="en-US" sz="1700" dirty="0">
                <a:hlinkClick r:id="rId4"/>
              </a:rPr>
              <a:t>jon_festinger@thecdm.ca</a:t>
            </a:r>
            <a:endParaRPr lang="en-US" sz="17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10" name="Picture 9"/>
          <p:cNvPicPr>
            <a:picLocks noChangeAspect="1"/>
          </p:cNvPicPr>
          <p:nvPr/>
        </p:nvPicPr>
        <p:blipFill>
          <a:blip r:embed="rId5"/>
          <a:stretch>
            <a:fillRect/>
          </a:stretch>
        </p:blipFill>
        <p:spPr>
          <a:xfrm>
            <a:off x="6550414" y="2868634"/>
            <a:ext cx="1752761" cy="2857500"/>
          </a:xfrm>
          <a:prstGeom prst="rect">
            <a:avLst/>
          </a:prstGeom>
        </p:spPr>
      </p:pic>
    </p:spTree>
    <p:extLst>
      <p:ext uri="{BB962C8B-B14F-4D97-AF65-F5344CB8AC3E}">
        <p14:creationId xmlns:p14="http://schemas.microsoft.com/office/powerpoint/2010/main" val="3460269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80236" y="261938"/>
            <a:ext cx="6983528" cy="5603875"/>
          </a:xfrm>
        </p:spPr>
      </p:pic>
    </p:spTree>
    <p:extLst>
      <p:ext uri="{BB962C8B-B14F-4D97-AF65-F5344CB8AC3E}">
        <p14:creationId xmlns:p14="http://schemas.microsoft.com/office/powerpoint/2010/main" val="1157380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0579" y="1999259"/>
            <a:ext cx="3492500" cy="2324100"/>
          </a:xfrm>
          <a:prstGeom prst="rect">
            <a:avLst/>
          </a:prstGeom>
        </p:spPr>
      </p:pic>
    </p:spTree>
    <p:extLst>
      <p:ext uri="{BB962C8B-B14F-4D97-AF65-F5344CB8AC3E}">
        <p14:creationId xmlns:p14="http://schemas.microsoft.com/office/powerpoint/2010/main" val="93911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1952" y="2075966"/>
            <a:ext cx="2933700" cy="2133600"/>
          </a:xfrm>
          <a:prstGeom prst="rect">
            <a:avLst/>
          </a:prstGeom>
        </p:spPr>
      </p:pic>
    </p:spTree>
    <p:extLst>
      <p:ext uri="{BB962C8B-B14F-4D97-AF65-F5344CB8AC3E}">
        <p14:creationId xmlns:p14="http://schemas.microsoft.com/office/powerpoint/2010/main" val="21099700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67364" y="1359581"/>
            <a:ext cx="3505200" cy="2324100"/>
          </a:xfrm>
          <a:prstGeom prst="rect">
            <a:avLst/>
          </a:prstGeom>
        </p:spPr>
      </p:pic>
      <p:sp>
        <p:nvSpPr>
          <p:cNvPr id="3" name="TextBox 2"/>
          <p:cNvSpPr txBox="1"/>
          <p:nvPr/>
        </p:nvSpPr>
        <p:spPr>
          <a:xfrm>
            <a:off x="2122900" y="4051322"/>
            <a:ext cx="4322367" cy="769441"/>
          </a:xfrm>
          <a:prstGeom prst="rect">
            <a:avLst/>
          </a:prstGeom>
          <a:noFill/>
        </p:spPr>
        <p:txBody>
          <a:bodyPr wrap="none" rtlCol="0">
            <a:spAutoFit/>
          </a:bodyPr>
          <a:lstStyle/>
          <a:p>
            <a:r>
              <a:rPr lang="en-US" sz="4400" dirty="0" smtClean="0">
                <a:solidFill>
                  <a:prstClr val="white"/>
                </a:solidFill>
                <a:latin typeface="Arial"/>
              </a:rPr>
              <a:t>TIME SHIFTING</a:t>
            </a:r>
            <a:endParaRPr lang="en-US" sz="4400" dirty="0">
              <a:solidFill>
                <a:prstClr val="white"/>
              </a:solidFill>
              <a:latin typeface="Arial"/>
            </a:endParaRPr>
          </a:p>
        </p:txBody>
      </p:sp>
    </p:spTree>
    <p:extLst>
      <p:ext uri="{BB962C8B-B14F-4D97-AF65-F5344CB8AC3E}">
        <p14:creationId xmlns:p14="http://schemas.microsoft.com/office/powerpoint/2010/main" val="868848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654" y="2447464"/>
            <a:ext cx="6570303" cy="769441"/>
          </a:xfrm>
          <a:prstGeom prst="rect">
            <a:avLst/>
          </a:prstGeom>
          <a:noFill/>
        </p:spPr>
        <p:txBody>
          <a:bodyPr wrap="none" rtlCol="0">
            <a:spAutoFit/>
          </a:bodyPr>
          <a:lstStyle/>
          <a:p>
            <a:r>
              <a:rPr lang="en-US" sz="4400" dirty="0" smtClean="0">
                <a:solidFill>
                  <a:srgbClr val="FFFFFF"/>
                </a:solidFill>
                <a:latin typeface="Arial"/>
              </a:rPr>
              <a:t>EDUCATION</a:t>
            </a:r>
            <a:r>
              <a:rPr lang="en-US" sz="4400" dirty="0" smtClean="0">
                <a:solidFill>
                  <a:srgbClr val="FFFF00"/>
                </a:solidFill>
                <a:latin typeface="Arial"/>
              </a:rPr>
              <a:t>/</a:t>
            </a:r>
            <a:r>
              <a:rPr lang="en-US" sz="4400" dirty="0" smtClean="0">
                <a:solidFill>
                  <a:srgbClr val="FFFFFF"/>
                </a:solidFill>
                <a:latin typeface="Arial"/>
              </a:rPr>
              <a:t>LIBRARIES</a:t>
            </a:r>
            <a:endParaRPr lang="en-US" sz="4400" dirty="0">
              <a:solidFill>
                <a:srgbClr val="FFFFFF"/>
              </a:solidFill>
              <a:latin typeface="Arial"/>
            </a:endParaRPr>
          </a:p>
        </p:txBody>
      </p:sp>
    </p:spTree>
    <p:extLst>
      <p:ext uri="{BB962C8B-B14F-4D97-AF65-F5344CB8AC3E}">
        <p14:creationId xmlns:p14="http://schemas.microsoft.com/office/powerpoint/2010/main" val="19888015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496" y="2498467"/>
            <a:ext cx="4678610" cy="769441"/>
          </a:xfrm>
          <a:prstGeom prst="rect">
            <a:avLst/>
          </a:prstGeom>
          <a:noFill/>
        </p:spPr>
        <p:txBody>
          <a:bodyPr wrap="none" rtlCol="0">
            <a:spAutoFit/>
          </a:bodyPr>
          <a:lstStyle/>
          <a:p>
            <a:r>
              <a:rPr lang="en-US" sz="4400" dirty="0" smtClean="0">
                <a:solidFill>
                  <a:srgbClr val="FFFFFF"/>
                </a:solidFill>
                <a:latin typeface="Arial"/>
              </a:rPr>
              <a:t>PARODY</a:t>
            </a:r>
            <a:r>
              <a:rPr lang="en-US" sz="4400" dirty="0" smtClean="0">
                <a:solidFill>
                  <a:srgbClr val="FFFF00"/>
                </a:solidFill>
                <a:latin typeface="Arial"/>
              </a:rPr>
              <a:t>/</a:t>
            </a:r>
            <a:r>
              <a:rPr lang="en-US" sz="4400" dirty="0" smtClean="0">
                <a:solidFill>
                  <a:srgbClr val="FFFFFF"/>
                </a:solidFill>
                <a:latin typeface="Arial"/>
              </a:rPr>
              <a:t>SATIRE</a:t>
            </a:r>
            <a:endParaRPr lang="en-US" sz="4400" dirty="0">
              <a:solidFill>
                <a:srgbClr val="FFFFFF"/>
              </a:solidFill>
              <a:latin typeface="Arial"/>
            </a:endParaRPr>
          </a:p>
        </p:txBody>
      </p:sp>
    </p:spTree>
    <p:extLst>
      <p:ext uri="{BB962C8B-B14F-4D97-AF65-F5344CB8AC3E}">
        <p14:creationId xmlns:p14="http://schemas.microsoft.com/office/powerpoint/2010/main" val="205340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000" y="4850368"/>
            <a:ext cx="3127441" cy="369332"/>
          </a:xfrm>
          <a:prstGeom prst="rect">
            <a:avLst/>
          </a:prstGeom>
          <a:noFill/>
        </p:spPr>
        <p:txBody>
          <a:bodyPr wrap="none" rtlCol="0">
            <a:spAutoFit/>
          </a:bodyPr>
          <a:lstStyle/>
          <a:p>
            <a:r>
              <a:rPr lang="en-US" dirty="0">
                <a:solidFill>
                  <a:prstClr val="black"/>
                </a:solidFill>
                <a:latin typeface="Arial"/>
                <a:hlinkClick r:id="rId2"/>
              </a:rPr>
              <a:t>https://youtu.be/2dvv-</a:t>
            </a:r>
            <a:r>
              <a:rPr lang="en-US" dirty="0" smtClean="0">
                <a:solidFill>
                  <a:prstClr val="black"/>
                </a:solidFill>
                <a:latin typeface="Arial"/>
                <a:hlinkClick r:id="rId2"/>
              </a:rPr>
              <a:t>Yib1Xg</a:t>
            </a:r>
            <a:r>
              <a:rPr lang="en-US" dirty="0" smtClean="0">
                <a:solidFill>
                  <a:prstClr val="black"/>
                </a:solidFill>
                <a:latin typeface="Arial"/>
              </a:rPr>
              <a:t> </a:t>
            </a:r>
            <a:endParaRPr lang="en-US" dirty="0">
              <a:solidFill>
                <a:prstClr val="black"/>
              </a:solidFill>
              <a:latin typeface="Arial"/>
            </a:endParaRPr>
          </a:p>
        </p:txBody>
      </p:sp>
      <p:pic>
        <p:nvPicPr>
          <p:cNvPr id="3" name="Picture 2" descr="Screen Shot 2016-11-09 at 6.20.5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0750" y="1155700"/>
            <a:ext cx="4667250" cy="3505950"/>
          </a:xfrm>
          <a:prstGeom prst="rect">
            <a:avLst/>
          </a:prstGeom>
        </p:spPr>
      </p:pic>
    </p:spTree>
    <p:extLst>
      <p:ext uri="{BB962C8B-B14F-4D97-AF65-F5344CB8AC3E}">
        <p14:creationId xmlns:p14="http://schemas.microsoft.com/office/powerpoint/2010/main" val="1560670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5172" y="2438196"/>
            <a:ext cx="4288353" cy="769441"/>
          </a:xfrm>
          <a:prstGeom prst="rect">
            <a:avLst/>
          </a:prstGeom>
          <a:noFill/>
        </p:spPr>
        <p:txBody>
          <a:bodyPr wrap="none" rtlCol="0">
            <a:spAutoFit/>
          </a:bodyPr>
          <a:lstStyle/>
          <a:p>
            <a:r>
              <a:rPr lang="en-US" sz="4400" dirty="0" smtClean="0">
                <a:solidFill>
                  <a:srgbClr val="FFFFFF"/>
                </a:solidFill>
                <a:latin typeface="Arial"/>
              </a:rPr>
              <a:t>NEWS</a:t>
            </a:r>
            <a:r>
              <a:rPr lang="en-US" sz="4400" dirty="0" smtClean="0">
                <a:solidFill>
                  <a:srgbClr val="FFFF00"/>
                </a:solidFill>
                <a:latin typeface="Arial"/>
              </a:rPr>
              <a:t>/</a:t>
            </a:r>
            <a:r>
              <a:rPr lang="en-US" sz="4400" dirty="0" smtClean="0">
                <a:solidFill>
                  <a:srgbClr val="FFFFFF"/>
                </a:solidFill>
                <a:latin typeface="Arial"/>
              </a:rPr>
              <a:t>REVIEW</a:t>
            </a:r>
            <a:endParaRPr lang="en-US" sz="4400" dirty="0">
              <a:solidFill>
                <a:srgbClr val="FFFFFF"/>
              </a:solidFill>
              <a:latin typeface="Arial"/>
            </a:endParaRPr>
          </a:p>
        </p:txBody>
      </p:sp>
    </p:spTree>
    <p:extLst>
      <p:ext uri="{BB962C8B-B14F-4D97-AF65-F5344CB8AC3E}">
        <p14:creationId xmlns:p14="http://schemas.microsoft.com/office/powerpoint/2010/main" val="9413259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3612" y="2975894"/>
            <a:ext cx="754634" cy="215444"/>
          </a:xfrm>
          <a:prstGeom prst="rect">
            <a:avLst/>
          </a:prstGeom>
          <a:noFill/>
        </p:spPr>
        <p:txBody>
          <a:bodyPr wrap="none" rtlCol="0">
            <a:spAutoFit/>
          </a:bodyPr>
          <a:lstStyle/>
          <a:p>
            <a:r>
              <a:rPr lang="en-US" sz="800" dirty="0" smtClean="0">
                <a:solidFill>
                  <a:srgbClr val="FFFFFF"/>
                </a:solidFill>
                <a:latin typeface="Arial"/>
              </a:rPr>
              <a:t>DE MINIMIS</a:t>
            </a:r>
            <a:endParaRPr lang="en-US" sz="800" dirty="0">
              <a:solidFill>
                <a:srgbClr val="FFFFFF"/>
              </a:solidFill>
              <a:latin typeface="Arial"/>
            </a:endParaRPr>
          </a:p>
        </p:txBody>
      </p:sp>
    </p:spTree>
    <p:extLst>
      <p:ext uri="{BB962C8B-B14F-4D97-AF65-F5344CB8AC3E}">
        <p14:creationId xmlns:p14="http://schemas.microsoft.com/office/powerpoint/2010/main" val="353079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9745" y="1641763"/>
            <a:ext cx="5346464" cy="3785652"/>
          </a:xfrm>
          <a:prstGeom prst="rect">
            <a:avLst/>
          </a:prstGeom>
          <a:noFill/>
        </p:spPr>
        <p:txBody>
          <a:bodyPr wrap="none" rtlCol="0">
            <a:spAutoFit/>
          </a:bodyPr>
          <a:lstStyle/>
          <a:p>
            <a:r>
              <a:rPr lang="en-US" sz="4800" dirty="0" smtClean="0">
                <a:solidFill>
                  <a:srgbClr val="FFFF00"/>
                </a:solidFill>
              </a:rPr>
              <a:t>   </a:t>
            </a:r>
            <a:r>
              <a:rPr lang="en-US" sz="4800" dirty="0" smtClean="0">
                <a:solidFill>
                  <a:schemeClr val="accent4"/>
                </a:solidFill>
              </a:rPr>
              <a:t> Query</a:t>
            </a:r>
            <a:r>
              <a:rPr lang="en-US" sz="4800" dirty="0" smtClean="0">
                <a:solidFill>
                  <a:srgbClr val="00B0F0"/>
                </a:solidFill>
              </a:rPr>
              <a:t>?</a:t>
            </a:r>
            <a:r>
              <a:rPr lang="en-US" sz="4800" dirty="0" smtClean="0">
                <a:solidFill>
                  <a:schemeClr val="bg1"/>
                </a:solidFill>
              </a:rPr>
              <a:t>:</a:t>
            </a:r>
          </a:p>
          <a:p>
            <a:r>
              <a:rPr lang="en-US" sz="4800" dirty="0" smtClean="0">
                <a:solidFill>
                  <a:schemeClr val="bg1"/>
                </a:solidFill>
              </a:rPr>
              <a:t>1</a:t>
            </a:r>
            <a:r>
              <a:rPr lang="en-US" sz="4800" dirty="0" smtClean="0">
                <a:solidFill>
                  <a:srgbClr val="00B0F0"/>
                </a:solidFill>
              </a:rPr>
              <a:t>.</a:t>
            </a:r>
            <a:r>
              <a:rPr lang="en-US" sz="4800" dirty="0" smtClean="0">
                <a:solidFill>
                  <a:schemeClr val="bg1"/>
                </a:solidFill>
              </a:rPr>
              <a:t> </a:t>
            </a:r>
            <a:r>
              <a:rPr lang="en-US" sz="4800" dirty="0" smtClean="0">
                <a:solidFill>
                  <a:srgbClr val="FF0000"/>
                </a:solidFill>
              </a:rPr>
              <a:t>Mashups</a:t>
            </a:r>
          </a:p>
          <a:p>
            <a:r>
              <a:rPr lang="en-US" sz="4800" dirty="0" smtClean="0">
                <a:solidFill>
                  <a:schemeClr val="bg1"/>
                </a:solidFill>
              </a:rPr>
              <a:t>2</a:t>
            </a:r>
            <a:r>
              <a:rPr lang="en-US" sz="4800" dirty="0" smtClean="0">
                <a:solidFill>
                  <a:srgbClr val="00B0F0"/>
                </a:solidFill>
              </a:rPr>
              <a:t>.</a:t>
            </a:r>
            <a:r>
              <a:rPr lang="en-US" sz="4800" dirty="0" smtClean="0">
                <a:solidFill>
                  <a:schemeClr val="bg1"/>
                </a:solidFill>
              </a:rPr>
              <a:t> </a:t>
            </a:r>
            <a:r>
              <a:rPr lang="en-US" sz="4800" dirty="0">
                <a:solidFill>
                  <a:srgbClr val="FFFF00"/>
                </a:solidFill>
              </a:rPr>
              <a:t>Reaction Videos</a:t>
            </a:r>
          </a:p>
          <a:p>
            <a:r>
              <a:rPr lang="en-US" sz="4800" dirty="0" smtClean="0">
                <a:solidFill>
                  <a:schemeClr val="bg1"/>
                </a:solidFill>
              </a:rPr>
              <a:t>3</a:t>
            </a:r>
            <a:r>
              <a:rPr lang="en-US" sz="4800" dirty="0" smtClean="0">
                <a:solidFill>
                  <a:srgbClr val="00B0F0"/>
                </a:solidFill>
              </a:rPr>
              <a:t>.</a:t>
            </a:r>
            <a:r>
              <a:rPr lang="en-US" sz="4800" dirty="0" smtClean="0">
                <a:solidFill>
                  <a:schemeClr val="bg1"/>
                </a:solidFill>
              </a:rPr>
              <a:t> </a:t>
            </a:r>
            <a:r>
              <a:rPr lang="en-US" sz="4800" dirty="0">
                <a:solidFill>
                  <a:srgbClr val="92D050"/>
                </a:solidFill>
              </a:rPr>
              <a:t>Memes</a:t>
            </a:r>
          </a:p>
          <a:p>
            <a:endParaRPr lang="en-US" sz="4800" dirty="0">
              <a:solidFill>
                <a:srgbClr val="92D050"/>
              </a:solidFill>
            </a:endParaRPr>
          </a:p>
        </p:txBody>
      </p:sp>
    </p:spTree>
    <p:extLst>
      <p:ext uri="{BB962C8B-B14F-4D97-AF65-F5344CB8AC3E}">
        <p14:creationId xmlns:p14="http://schemas.microsoft.com/office/powerpoint/2010/main" val="15262364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981" y="1354375"/>
            <a:ext cx="3765822" cy="363098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6335" y="314903"/>
            <a:ext cx="3887144" cy="285496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6335" y="3379685"/>
            <a:ext cx="3432131" cy="2760410"/>
          </a:xfrm>
          <a:prstGeom prst="rect">
            <a:avLst/>
          </a:prstGeom>
        </p:spPr>
      </p:pic>
      <p:sp>
        <p:nvSpPr>
          <p:cNvPr id="6" name="TextBox 5"/>
          <p:cNvSpPr txBox="1"/>
          <p:nvPr/>
        </p:nvSpPr>
        <p:spPr>
          <a:xfrm>
            <a:off x="240437" y="864655"/>
            <a:ext cx="461191" cy="369332"/>
          </a:xfrm>
          <a:prstGeom prst="rect">
            <a:avLst/>
          </a:prstGeom>
          <a:noFill/>
        </p:spPr>
        <p:txBody>
          <a:bodyPr wrap="square" rtlCol="0">
            <a:spAutoFit/>
          </a:bodyPr>
          <a:lstStyle/>
          <a:p>
            <a:r>
              <a:rPr lang="en-US" b="1" dirty="0" smtClean="0">
                <a:solidFill>
                  <a:srgbClr val="FF0000"/>
                </a:solidFill>
              </a:rPr>
              <a:t>1.</a:t>
            </a:r>
            <a:endParaRPr lang="en-US" b="1" dirty="0">
              <a:solidFill>
                <a:srgbClr val="FF0000"/>
              </a:solidFill>
            </a:endParaRPr>
          </a:p>
        </p:txBody>
      </p:sp>
      <p:sp>
        <p:nvSpPr>
          <p:cNvPr id="7" name="TextBox 6"/>
          <p:cNvSpPr txBox="1"/>
          <p:nvPr/>
        </p:nvSpPr>
        <p:spPr>
          <a:xfrm>
            <a:off x="4434214" y="764088"/>
            <a:ext cx="475989" cy="369332"/>
          </a:xfrm>
          <a:prstGeom prst="rect">
            <a:avLst/>
          </a:prstGeom>
          <a:noFill/>
        </p:spPr>
        <p:txBody>
          <a:bodyPr wrap="square" rtlCol="0">
            <a:spAutoFit/>
          </a:bodyPr>
          <a:lstStyle/>
          <a:p>
            <a:r>
              <a:rPr lang="en-US" dirty="0">
                <a:solidFill>
                  <a:srgbClr val="FFFF00"/>
                </a:solidFill>
              </a:rPr>
              <a:t>2</a:t>
            </a:r>
            <a:r>
              <a:rPr lang="en-US" smtClean="0">
                <a:solidFill>
                  <a:srgbClr val="FFFF00"/>
                </a:solidFill>
              </a:rPr>
              <a:t>.</a:t>
            </a:r>
            <a:endParaRPr lang="en-US" dirty="0">
              <a:solidFill>
                <a:srgbClr val="FFFF00"/>
              </a:solidFill>
            </a:endParaRPr>
          </a:p>
        </p:txBody>
      </p:sp>
      <p:sp>
        <p:nvSpPr>
          <p:cNvPr id="8" name="TextBox 7"/>
          <p:cNvSpPr txBox="1"/>
          <p:nvPr/>
        </p:nvSpPr>
        <p:spPr>
          <a:xfrm>
            <a:off x="4434215" y="3908121"/>
            <a:ext cx="572120" cy="369332"/>
          </a:xfrm>
          <a:prstGeom prst="rect">
            <a:avLst/>
          </a:prstGeom>
          <a:noFill/>
        </p:spPr>
        <p:txBody>
          <a:bodyPr wrap="square" rtlCol="0">
            <a:spAutoFit/>
          </a:bodyPr>
          <a:lstStyle/>
          <a:p>
            <a:r>
              <a:rPr lang="en-US" dirty="0" smtClean="0">
                <a:solidFill>
                  <a:srgbClr val="92D050"/>
                </a:solidFill>
              </a:rPr>
              <a:t>3.</a:t>
            </a:r>
            <a:endParaRPr lang="en-US" dirty="0">
              <a:solidFill>
                <a:srgbClr val="92D050"/>
              </a:solidFill>
            </a:endParaRPr>
          </a:p>
        </p:txBody>
      </p:sp>
    </p:spTree>
    <p:extLst>
      <p:ext uri="{BB962C8B-B14F-4D97-AF65-F5344CB8AC3E}">
        <p14:creationId xmlns:p14="http://schemas.microsoft.com/office/powerpoint/2010/main" val="207423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99001" y="392113"/>
            <a:ext cx="5745997" cy="5334000"/>
          </a:xfrm>
        </p:spPr>
      </p:pic>
    </p:spTree>
    <p:extLst>
      <p:ext uri="{BB962C8B-B14F-4D97-AF65-F5344CB8AC3E}">
        <p14:creationId xmlns:p14="http://schemas.microsoft.com/office/powerpoint/2010/main" val="17363696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3512" y="4075830"/>
            <a:ext cx="3315917" cy="165374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013" y="701458"/>
            <a:ext cx="3056524" cy="286343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9350" y="701458"/>
            <a:ext cx="2891302" cy="2865058"/>
          </a:xfrm>
          <a:prstGeom prst="rect">
            <a:avLst/>
          </a:prstGeom>
        </p:spPr>
      </p:pic>
    </p:spTree>
    <p:extLst>
      <p:ext uri="{BB962C8B-B14F-4D97-AF65-F5344CB8AC3E}">
        <p14:creationId xmlns:p14="http://schemas.microsoft.com/office/powerpoint/2010/main" val="14075005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620" y="2239347"/>
            <a:ext cx="3801041" cy="707886"/>
          </a:xfrm>
          <a:prstGeom prst="rect">
            <a:avLst/>
          </a:prstGeom>
          <a:noFill/>
        </p:spPr>
        <p:txBody>
          <a:bodyPr wrap="none" rtlCol="0">
            <a:spAutoFit/>
          </a:bodyPr>
          <a:lstStyle/>
          <a:p>
            <a:r>
              <a:rPr lang="en-US" sz="4000" b="1" dirty="0" smtClean="0">
                <a:solidFill>
                  <a:srgbClr val="FFFFFF"/>
                </a:solidFill>
              </a:rPr>
              <a:t>ORIGINALITY</a:t>
            </a:r>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7139575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4445" y="1125092"/>
            <a:ext cx="5727800" cy="646331"/>
          </a:xfrm>
          <a:prstGeom prst="rect">
            <a:avLst/>
          </a:prstGeom>
          <a:noFill/>
        </p:spPr>
        <p:txBody>
          <a:bodyPr wrap="none" rtlCol="0">
            <a:spAutoFit/>
          </a:bodyPr>
          <a:lstStyle/>
          <a:p>
            <a:r>
              <a:rPr lang="en-US" sz="3600" dirty="0" smtClean="0">
                <a:solidFill>
                  <a:srgbClr val="FFFF00"/>
                </a:solidFill>
              </a:rPr>
              <a:t>Subconscious</a:t>
            </a:r>
            <a:r>
              <a:rPr lang="en-US" sz="3600" dirty="0" smtClean="0">
                <a:solidFill>
                  <a:schemeClr val="bg1"/>
                </a:solidFill>
              </a:rPr>
              <a:t> infringement</a:t>
            </a:r>
            <a:endParaRPr lang="en-US" sz="3600" dirty="0">
              <a:solidFill>
                <a:schemeClr val="bg1"/>
              </a:solidFill>
            </a:endParaRPr>
          </a:p>
        </p:txBody>
      </p:sp>
      <p:pic>
        <p:nvPicPr>
          <p:cNvPr id="3" name="Picture 2" descr="George_Harrison_1974_edit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8847" y="2572133"/>
            <a:ext cx="1654741" cy="2158685"/>
          </a:xfrm>
          <a:prstGeom prst="rect">
            <a:avLst/>
          </a:prstGeom>
        </p:spPr>
      </p:pic>
      <p:sp>
        <p:nvSpPr>
          <p:cNvPr id="4" name="TextBox 3"/>
          <p:cNvSpPr txBox="1"/>
          <p:nvPr/>
        </p:nvSpPr>
        <p:spPr>
          <a:xfrm>
            <a:off x="2873948" y="5296721"/>
            <a:ext cx="3332125" cy="369332"/>
          </a:xfrm>
          <a:prstGeom prst="rect">
            <a:avLst/>
          </a:prstGeom>
          <a:noFill/>
        </p:spPr>
        <p:txBody>
          <a:bodyPr wrap="none" rtlCol="0">
            <a:spAutoFit/>
          </a:bodyPr>
          <a:lstStyle/>
          <a:p>
            <a:r>
              <a:rPr lang="en-US" dirty="0" smtClean="0">
                <a:solidFill>
                  <a:srgbClr val="FFFF00"/>
                </a:solidFill>
              </a:rPr>
              <a:t>He’s So Fine </a:t>
            </a:r>
            <a:r>
              <a:rPr lang="en-US" dirty="0" smtClean="0">
                <a:solidFill>
                  <a:srgbClr val="FF0000"/>
                </a:solidFill>
              </a:rPr>
              <a:t>v. </a:t>
            </a:r>
            <a:r>
              <a:rPr lang="en-US" dirty="0" smtClean="0">
                <a:solidFill>
                  <a:schemeClr val="bg1"/>
                </a:solidFill>
              </a:rPr>
              <a:t>My Sweet Lord</a:t>
            </a:r>
            <a:endParaRPr lang="en-US" dirty="0">
              <a:solidFill>
                <a:schemeClr val="bg1"/>
              </a:solidFill>
            </a:endParaRPr>
          </a:p>
        </p:txBody>
      </p:sp>
    </p:spTree>
    <p:extLst>
      <p:ext uri="{BB962C8B-B14F-4D97-AF65-F5344CB8AC3E}">
        <p14:creationId xmlns:p14="http://schemas.microsoft.com/office/powerpoint/2010/main" val="14934742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0773" y="4816054"/>
            <a:ext cx="5917004" cy="830997"/>
          </a:xfrm>
          <a:prstGeom prst="rect">
            <a:avLst/>
          </a:prstGeom>
          <a:noFill/>
        </p:spPr>
        <p:txBody>
          <a:bodyPr wrap="none" rtlCol="0">
            <a:spAutoFit/>
          </a:bodyPr>
          <a:lstStyle/>
          <a:p>
            <a:r>
              <a:rPr lang="en-US" sz="2400" dirty="0" smtClean="0">
                <a:solidFill>
                  <a:srgbClr val="CCFFCC"/>
                </a:solidFill>
              </a:rPr>
              <a:t>Collective  Unconscious Non-Infringement</a:t>
            </a:r>
          </a:p>
          <a:p>
            <a:pPr algn="ctr"/>
            <a:r>
              <a:rPr lang="en-US" sz="2400" i="1" dirty="0" smtClean="0">
                <a:solidFill>
                  <a:schemeClr val="bg1"/>
                </a:solidFill>
              </a:rPr>
              <a:t>           Preston v. 20</a:t>
            </a:r>
            <a:r>
              <a:rPr lang="en-US" sz="2400" i="1" baseline="30000" dirty="0" smtClean="0">
                <a:solidFill>
                  <a:schemeClr val="bg1"/>
                </a:solidFill>
              </a:rPr>
              <a:t>th</a:t>
            </a:r>
            <a:r>
              <a:rPr lang="en-US" sz="2400" i="1" dirty="0" smtClean="0">
                <a:solidFill>
                  <a:schemeClr val="bg1"/>
                </a:solidFill>
              </a:rPr>
              <a:t> Century Fox</a:t>
            </a:r>
            <a:endParaRPr lang="en-US" sz="2400" i="1" dirty="0">
              <a:solidFill>
                <a:schemeClr val="bg1"/>
              </a:solidFill>
            </a:endParaRPr>
          </a:p>
        </p:txBody>
      </p:sp>
      <p:pic>
        <p:nvPicPr>
          <p:cNvPr id="3" name="Picture 2" descr="250px-Ewok_SWExhibi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58763" y="1893739"/>
            <a:ext cx="2381250" cy="2295525"/>
          </a:xfrm>
          <a:prstGeom prst="rect">
            <a:avLst/>
          </a:prstGeom>
        </p:spPr>
      </p:pic>
    </p:spTree>
    <p:extLst>
      <p:ext uri="{BB962C8B-B14F-4D97-AF65-F5344CB8AC3E}">
        <p14:creationId xmlns:p14="http://schemas.microsoft.com/office/powerpoint/2010/main" val="1033509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0784" y="2620711"/>
            <a:ext cx="3634629" cy="707886"/>
          </a:xfrm>
          <a:prstGeom prst="rect">
            <a:avLst/>
          </a:prstGeom>
          <a:noFill/>
        </p:spPr>
        <p:txBody>
          <a:bodyPr wrap="none" rtlCol="0">
            <a:spAutoFit/>
          </a:bodyPr>
          <a:lstStyle/>
          <a:p>
            <a:r>
              <a:rPr lang="en-US" sz="4000" dirty="0" smtClean="0">
                <a:solidFill>
                  <a:srgbClr val="FFFF00"/>
                </a:solidFill>
              </a:rPr>
              <a:t>Scenes a Faire</a:t>
            </a:r>
            <a:endParaRPr lang="en-US" sz="4000" dirty="0">
              <a:solidFill>
                <a:srgbClr val="FFFF00"/>
              </a:solidFill>
            </a:endParaRPr>
          </a:p>
        </p:txBody>
      </p:sp>
    </p:spTree>
    <p:extLst>
      <p:ext uri="{BB962C8B-B14F-4D97-AF65-F5344CB8AC3E}">
        <p14:creationId xmlns:p14="http://schemas.microsoft.com/office/powerpoint/2010/main" val="13394882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awnoftheDead.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684" r="-697"/>
          <a:stretch/>
        </p:blipFill>
        <p:spPr>
          <a:xfrm>
            <a:off x="1303777" y="826792"/>
            <a:ext cx="2967592" cy="4318000"/>
          </a:xfrm>
        </p:spPr>
      </p:pic>
      <p:pic>
        <p:nvPicPr>
          <p:cNvPr id="5" name="Picture 5" descr="Dead Ri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2188" y="826792"/>
            <a:ext cx="3017232"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358640" y="5960348"/>
            <a:ext cx="4110621" cy="369332"/>
          </a:xfrm>
          <a:prstGeom prst="rect">
            <a:avLst/>
          </a:prstGeom>
          <a:noFill/>
        </p:spPr>
        <p:txBody>
          <a:bodyPr wrap="none" rtlCol="0">
            <a:spAutoFit/>
          </a:bodyPr>
          <a:lstStyle/>
          <a:p>
            <a:r>
              <a:rPr lang="en-US" dirty="0" smtClean="0">
                <a:solidFill>
                  <a:srgbClr val="FFFFFF"/>
                </a:solidFill>
              </a:rPr>
              <a:t>Dead-rising wins declaratory judgment</a:t>
            </a:r>
            <a:endParaRPr lang="en-US" dirty="0">
              <a:solidFill>
                <a:srgbClr val="FFFFFF"/>
              </a:solidFill>
            </a:endParaRPr>
          </a:p>
        </p:txBody>
      </p:sp>
    </p:spTree>
    <p:extLst>
      <p:ext uri="{BB962C8B-B14F-4D97-AF65-F5344CB8AC3E}">
        <p14:creationId xmlns:p14="http://schemas.microsoft.com/office/powerpoint/2010/main" val="708332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323" y="2190132"/>
            <a:ext cx="7123540" cy="1446550"/>
          </a:xfrm>
          <a:prstGeom prst="rect">
            <a:avLst/>
          </a:prstGeom>
          <a:noFill/>
        </p:spPr>
        <p:txBody>
          <a:bodyPr wrap="none" rtlCol="0">
            <a:spAutoFit/>
          </a:bodyPr>
          <a:lstStyle/>
          <a:p>
            <a:pPr algn="ctr"/>
            <a:r>
              <a:rPr lang="en-US" sz="4400" dirty="0" smtClean="0">
                <a:solidFill>
                  <a:srgbClr val="FFFF00"/>
                </a:solidFill>
                <a:latin typeface="Arial"/>
              </a:rPr>
              <a:t>NON COMMERCIAL </a:t>
            </a:r>
            <a:r>
              <a:rPr lang="en-US" sz="4400" dirty="0" smtClean="0">
                <a:solidFill>
                  <a:prstClr val="white"/>
                </a:solidFill>
                <a:latin typeface="Arial"/>
              </a:rPr>
              <a:t>USER</a:t>
            </a:r>
          </a:p>
          <a:p>
            <a:pPr algn="ctr"/>
            <a:r>
              <a:rPr lang="en-US" sz="4400" dirty="0" smtClean="0">
                <a:solidFill>
                  <a:prstClr val="white"/>
                </a:solidFill>
                <a:latin typeface="Arial"/>
              </a:rPr>
              <a:t> GENERATED CONTENT</a:t>
            </a:r>
            <a:endParaRPr lang="en-US" sz="4400" dirty="0">
              <a:solidFill>
                <a:prstClr val="white"/>
              </a:solidFill>
              <a:latin typeface="Arial"/>
            </a:endParaRPr>
          </a:p>
        </p:txBody>
      </p:sp>
    </p:spTree>
    <p:extLst>
      <p:ext uri="{BB962C8B-B14F-4D97-AF65-F5344CB8AC3E}">
        <p14:creationId xmlns:p14="http://schemas.microsoft.com/office/powerpoint/2010/main" val="16153533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6895"/>
          </a:xfrm>
        </p:spPr>
        <p:txBody>
          <a:bodyPr>
            <a:normAutofit fontScale="90000"/>
          </a:bodyPr>
          <a:lstStyle/>
          <a:p>
            <a:pPr marL="0" indent="0"/>
            <a:r>
              <a:rPr lang="en-US" sz="3200" b="1" dirty="0">
                <a:solidFill>
                  <a:srgbClr val="FFFF00"/>
                </a:solidFill>
              </a:rPr>
              <a:t>Non-commercial User-generated </a:t>
            </a:r>
            <a:r>
              <a:rPr lang="en-US" sz="3200" b="1" dirty="0" smtClean="0">
                <a:solidFill>
                  <a:srgbClr val="FFFF00"/>
                </a:solidFill>
              </a:rPr>
              <a:t>Content</a:t>
            </a:r>
            <a:r>
              <a:rPr lang="en-US" sz="3200" b="1" dirty="0" smtClean="0">
                <a:solidFill>
                  <a:srgbClr val="FF0000"/>
                </a:solidFill>
              </a:rPr>
              <a:t>,</a:t>
            </a:r>
            <a:r>
              <a:rPr lang="en-US" sz="3200" b="1" dirty="0" smtClean="0">
                <a:solidFill>
                  <a:srgbClr val="FFFF00"/>
                </a:solidFill>
              </a:rPr>
              <a:t> </a:t>
            </a:r>
            <a:r>
              <a:rPr lang="en-US" sz="3200" b="1" dirty="0" smtClean="0">
                <a:solidFill>
                  <a:schemeClr val="bg1"/>
                </a:solidFill>
              </a:rPr>
              <a:t>Copyright Act</a:t>
            </a:r>
            <a:endParaRPr lang="en-US" sz="3200" dirty="0">
              <a:solidFill>
                <a:schemeClr val="bg1"/>
              </a:solidFill>
            </a:endParaRPr>
          </a:p>
        </p:txBody>
      </p:sp>
      <p:sp>
        <p:nvSpPr>
          <p:cNvPr id="3" name="Content Placeholder 2"/>
          <p:cNvSpPr>
            <a:spLocks noGrp="1"/>
          </p:cNvSpPr>
          <p:nvPr>
            <p:ph sz="quarter" idx="10"/>
          </p:nvPr>
        </p:nvSpPr>
        <p:spPr>
          <a:xfrm>
            <a:off x="142504" y="676895"/>
            <a:ext cx="8858992" cy="6181106"/>
          </a:xfrm>
        </p:spPr>
        <p:txBody>
          <a:bodyPr>
            <a:normAutofit fontScale="70000" lnSpcReduction="20000"/>
          </a:bodyPr>
          <a:lstStyle/>
          <a:p>
            <a:pPr marL="0" indent="0">
              <a:lnSpc>
                <a:spcPct val="120000"/>
              </a:lnSpc>
              <a:buNone/>
            </a:pPr>
            <a:r>
              <a:rPr lang="en-US" sz="2700" b="1" dirty="0" smtClean="0">
                <a:solidFill>
                  <a:schemeClr val="bg1"/>
                </a:solidFill>
              </a:rPr>
              <a:t>29.21</a:t>
            </a:r>
            <a:r>
              <a:rPr lang="en-US" sz="2700" dirty="0">
                <a:solidFill>
                  <a:schemeClr val="bg1"/>
                </a:solidFill>
              </a:rPr>
              <a:t> (1) It is not an infringement of copyright for an </a:t>
            </a:r>
            <a:r>
              <a:rPr lang="en-US" sz="2700" b="1" u="sng" dirty="0">
                <a:solidFill>
                  <a:schemeClr val="bg1"/>
                </a:solidFill>
              </a:rPr>
              <a:t>individual</a:t>
            </a:r>
            <a:r>
              <a:rPr lang="en-US" sz="2700" dirty="0">
                <a:solidFill>
                  <a:schemeClr val="bg1"/>
                </a:solidFill>
              </a:rPr>
              <a:t> to use an existing work or other subject-matter or copy of one, which has been published or otherwise made available to the public, in the creation of a new work or other subject-matter </a:t>
            </a:r>
            <a:r>
              <a:rPr lang="en-US" sz="2700" b="1" u="sng" dirty="0">
                <a:solidFill>
                  <a:schemeClr val="bg1"/>
                </a:solidFill>
              </a:rPr>
              <a:t>in which copyright subsists</a:t>
            </a:r>
            <a:r>
              <a:rPr lang="en-US" sz="2700" dirty="0">
                <a:solidFill>
                  <a:schemeClr val="bg1"/>
                </a:solidFill>
              </a:rPr>
              <a:t> and for the individual — or, with the individual’s authorization, a member of their household — to use the new work or other subject-matter or to authorize an </a:t>
            </a:r>
            <a:r>
              <a:rPr lang="en-US" sz="2700" b="1" u="sng" dirty="0">
                <a:solidFill>
                  <a:schemeClr val="bg1"/>
                </a:solidFill>
              </a:rPr>
              <a:t>intermediary</a:t>
            </a:r>
            <a:r>
              <a:rPr lang="en-US" sz="2700" dirty="0">
                <a:solidFill>
                  <a:schemeClr val="bg1"/>
                </a:solidFill>
              </a:rPr>
              <a:t> to disseminate it, if</a:t>
            </a:r>
            <a:br>
              <a:rPr lang="en-US" sz="2700" dirty="0">
                <a:solidFill>
                  <a:schemeClr val="bg1"/>
                </a:solidFill>
              </a:rPr>
            </a:br>
            <a:r>
              <a:rPr lang="en-US" sz="2700" dirty="0">
                <a:solidFill>
                  <a:schemeClr val="bg1"/>
                </a:solidFill>
              </a:rPr>
              <a:t>(a) the use of, or the authorization to disseminate, the new work or other subject-matter is done solely for </a:t>
            </a:r>
            <a:r>
              <a:rPr lang="en-US" sz="2700" b="1" u="sng" dirty="0">
                <a:solidFill>
                  <a:schemeClr val="bg1"/>
                </a:solidFill>
              </a:rPr>
              <a:t>non-commercial purposes</a:t>
            </a:r>
            <a:r>
              <a:rPr lang="en-US" sz="2700" dirty="0">
                <a:solidFill>
                  <a:schemeClr val="bg1"/>
                </a:solidFill>
              </a:rPr>
              <a:t>;</a:t>
            </a:r>
            <a:br>
              <a:rPr lang="en-US" sz="2700" dirty="0">
                <a:solidFill>
                  <a:schemeClr val="bg1"/>
                </a:solidFill>
              </a:rPr>
            </a:br>
            <a:r>
              <a:rPr lang="en-US" sz="2700" dirty="0">
                <a:solidFill>
                  <a:schemeClr val="bg1"/>
                </a:solidFill>
              </a:rPr>
              <a:t>(b) </a:t>
            </a:r>
            <a:r>
              <a:rPr lang="en-US" sz="2700" b="1" u="sng" dirty="0">
                <a:solidFill>
                  <a:schemeClr val="bg1"/>
                </a:solidFill>
              </a:rPr>
              <a:t>the source</a:t>
            </a:r>
            <a:r>
              <a:rPr lang="en-US" sz="2700" dirty="0">
                <a:solidFill>
                  <a:schemeClr val="bg1"/>
                </a:solidFill>
              </a:rPr>
              <a:t> — and, if given in the source, the name of the author, performer, maker or broadcaster — of the existing work or other subject-matter or copy of it are </a:t>
            </a:r>
            <a:r>
              <a:rPr lang="en-US" sz="2700" b="1" u="sng" dirty="0">
                <a:solidFill>
                  <a:schemeClr val="bg1"/>
                </a:solidFill>
              </a:rPr>
              <a:t>mentioned, if it is reasonable in the circumstances to do so</a:t>
            </a:r>
            <a:r>
              <a:rPr lang="en-US" sz="2700" dirty="0">
                <a:solidFill>
                  <a:schemeClr val="bg1"/>
                </a:solidFill>
              </a:rPr>
              <a:t>;</a:t>
            </a:r>
            <a:br>
              <a:rPr lang="en-US" sz="2700" dirty="0">
                <a:solidFill>
                  <a:schemeClr val="bg1"/>
                </a:solidFill>
              </a:rPr>
            </a:br>
            <a:r>
              <a:rPr lang="en-US" sz="2700" dirty="0">
                <a:solidFill>
                  <a:schemeClr val="bg1"/>
                </a:solidFill>
              </a:rPr>
              <a:t>(c) the individual had reasonable grounds to believe that the existing work or other subject-matter or copy of it, as the case may be, was not infringing copyright; and</a:t>
            </a:r>
            <a:br>
              <a:rPr lang="en-US" sz="2700" dirty="0">
                <a:solidFill>
                  <a:schemeClr val="bg1"/>
                </a:solidFill>
              </a:rPr>
            </a:br>
            <a:r>
              <a:rPr lang="en-US" sz="2700" dirty="0">
                <a:solidFill>
                  <a:schemeClr val="bg1"/>
                </a:solidFill>
              </a:rPr>
              <a:t>(d) the use of, or the authorization to disseminate, the new work or other subject-matter does not have a </a:t>
            </a:r>
            <a:r>
              <a:rPr lang="en-US" sz="2700" b="1" u="sng" dirty="0">
                <a:solidFill>
                  <a:schemeClr val="bg1"/>
                </a:solidFill>
              </a:rPr>
              <a:t>substantial adverse effect</a:t>
            </a:r>
            <a:r>
              <a:rPr lang="en-US" sz="2700" dirty="0">
                <a:solidFill>
                  <a:schemeClr val="bg1"/>
                </a:solidFill>
              </a:rPr>
              <a:t>, financial or otherwise, on the exploitation or potential exploitation of the existing work or other subject-matter — or copy of it — or on an existing or potential market for it, including that the new work or other subject-matter is not a substitute for the existing one.</a:t>
            </a:r>
          </a:p>
          <a:p>
            <a:r>
              <a:rPr lang="en-US" dirty="0"/>
              <a:t/>
            </a:r>
            <a:br>
              <a:rPr lang="en-US" dirty="0"/>
            </a:br>
            <a:endParaRPr lang="en-US" dirty="0"/>
          </a:p>
        </p:txBody>
      </p:sp>
    </p:spTree>
    <p:extLst>
      <p:ext uri="{BB962C8B-B14F-4D97-AF65-F5344CB8AC3E}">
        <p14:creationId xmlns:p14="http://schemas.microsoft.com/office/powerpoint/2010/main" val="15229942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436" y="1696564"/>
            <a:ext cx="7876250" cy="769441"/>
          </a:xfrm>
          <a:prstGeom prst="rect">
            <a:avLst/>
          </a:prstGeom>
          <a:noFill/>
        </p:spPr>
        <p:txBody>
          <a:bodyPr wrap="none" rtlCol="0">
            <a:spAutoFit/>
          </a:bodyPr>
          <a:lstStyle/>
          <a:p>
            <a:r>
              <a:rPr lang="en-US" sz="4400" dirty="0" smtClean="0">
                <a:solidFill>
                  <a:prstClr val="white"/>
                </a:solidFill>
                <a:latin typeface="Arial"/>
              </a:rPr>
              <a:t>NON COMMERCIAL </a:t>
            </a:r>
            <a:r>
              <a:rPr lang="en-US" sz="4400" dirty="0" smtClean="0">
                <a:solidFill>
                  <a:srgbClr val="FFFF00"/>
                </a:solidFill>
                <a:latin typeface="Arial"/>
              </a:rPr>
              <a:t>MEANS</a:t>
            </a:r>
            <a:r>
              <a:rPr lang="en-US" sz="4400" dirty="0" smtClean="0">
                <a:solidFill>
                  <a:prstClr val="white"/>
                </a:solidFill>
                <a:latin typeface="Arial"/>
              </a:rPr>
              <a:t>?</a:t>
            </a:r>
            <a:endParaRPr lang="en-US" sz="4400" dirty="0">
              <a:solidFill>
                <a:prstClr val="white"/>
              </a:solidFill>
              <a:latin typeface="Arial"/>
            </a:endParaRPr>
          </a:p>
        </p:txBody>
      </p:sp>
      <p:pic>
        <p:nvPicPr>
          <p:cNvPr id="3" name="Picture 2"/>
          <p:cNvPicPr>
            <a:picLocks noChangeAspect="1"/>
          </p:cNvPicPr>
          <p:nvPr/>
        </p:nvPicPr>
        <p:blipFill>
          <a:blip r:embed="rId2"/>
          <a:stretch>
            <a:fillRect/>
          </a:stretch>
        </p:blipFill>
        <p:spPr>
          <a:xfrm>
            <a:off x="3452736" y="2967963"/>
            <a:ext cx="1973320" cy="1973320"/>
          </a:xfrm>
          <a:prstGeom prst="rect">
            <a:avLst/>
          </a:prstGeom>
        </p:spPr>
      </p:pic>
    </p:spTree>
    <p:extLst>
      <p:ext uri="{BB962C8B-B14F-4D97-AF65-F5344CB8AC3E}">
        <p14:creationId xmlns:p14="http://schemas.microsoft.com/office/powerpoint/2010/main" val="7561267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8209" y="1556063"/>
            <a:ext cx="4417145" cy="769441"/>
          </a:xfrm>
          <a:prstGeom prst="rect">
            <a:avLst/>
          </a:prstGeom>
          <a:noFill/>
        </p:spPr>
        <p:txBody>
          <a:bodyPr wrap="none" rtlCol="0">
            <a:spAutoFit/>
          </a:bodyPr>
          <a:lstStyle/>
          <a:p>
            <a:r>
              <a:rPr lang="en-US" sz="4400" dirty="0" smtClean="0">
                <a:solidFill>
                  <a:prstClr val="white"/>
                </a:solidFill>
                <a:latin typeface="Arial"/>
              </a:rPr>
              <a:t>USERS RIGHTS</a:t>
            </a:r>
            <a:endParaRPr lang="en-US" sz="4400" dirty="0">
              <a:solidFill>
                <a:prstClr val="white"/>
              </a:solidFill>
              <a:latin typeface="Arial"/>
            </a:endParaRPr>
          </a:p>
        </p:txBody>
      </p:sp>
      <p:pic>
        <p:nvPicPr>
          <p:cNvPr id="3" name="Picture 2" descr="Flag_of_Canada.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4657" y="2649749"/>
            <a:ext cx="3238500" cy="1625600"/>
          </a:xfrm>
          <a:prstGeom prst="rect">
            <a:avLst/>
          </a:prstGeom>
        </p:spPr>
      </p:pic>
    </p:spTree>
    <p:extLst>
      <p:ext uri="{BB962C8B-B14F-4D97-AF65-F5344CB8AC3E}">
        <p14:creationId xmlns:p14="http://schemas.microsoft.com/office/powerpoint/2010/main" val="830860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74847" y="277813"/>
            <a:ext cx="3994305" cy="5448300"/>
          </a:xfrm>
        </p:spPr>
      </p:pic>
    </p:spTree>
    <p:extLst>
      <p:ext uri="{BB962C8B-B14F-4D97-AF65-F5344CB8AC3E}">
        <p14:creationId xmlns:p14="http://schemas.microsoft.com/office/powerpoint/2010/main" val="10098486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9467" y="2238887"/>
            <a:ext cx="5253336" cy="769441"/>
          </a:xfrm>
          <a:prstGeom prst="rect">
            <a:avLst/>
          </a:prstGeom>
          <a:noFill/>
        </p:spPr>
        <p:txBody>
          <a:bodyPr wrap="none" rtlCol="0">
            <a:spAutoFit/>
          </a:bodyPr>
          <a:lstStyle/>
          <a:p>
            <a:r>
              <a:rPr lang="en-US" sz="4400" dirty="0" smtClean="0">
                <a:solidFill>
                  <a:prstClr val="white"/>
                </a:solidFill>
                <a:latin typeface="Arial"/>
              </a:rPr>
              <a:t>RIGHT TO </a:t>
            </a:r>
            <a:r>
              <a:rPr lang="en-US" sz="4400" dirty="0" smtClean="0">
                <a:solidFill>
                  <a:srgbClr val="4BACC6"/>
                </a:solidFill>
                <a:latin typeface="Arial"/>
              </a:rPr>
              <a:t>C</a:t>
            </a:r>
            <a:r>
              <a:rPr lang="en-US" sz="4400" dirty="0" smtClean="0">
                <a:solidFill>
                  <a:srgbClr val="F79646"/>
                </a:solidFill>
                <a:latin typeface="Arial"/>
              </a:rPr>
              <a:t>R</a:t>
            </a:r>
            <a:r>
              <a:rPr lang="en-US" sz="4400" dirty="0" smtClean="0">
                <a:solidFill>
                  <a:srgbClr val="8064A2"/>
                </a:solidFill>
                <a:latin typeface="Arial"/>
              </a:rPr>
              <a:t>E</a:t>
            </a:r>
            <a:r>
              <a:rPr lang="en-US" sz="4400" dirty="0" smtClean="0">
                <a:solidFill>
                  <a:srgbClr val="9BBB59"/>
                </a:solidFill>
                <a:latin typeface="Arial"/>
              </a:rPr>
              <a:t>A</a:t>
            </a:r>
            <a:r>
              <a:rPr lang="en-US" sz="4400" dirty="0" smtClean="0">
                <a:solidFill>
                  <a:srgbClr val="C0504D"/>
                </a:solidFill>
                <a:latin typeface="Arial"/>
              </a:rPr>
              <a:t>T</a:t>
            </a:r>
            <a:r>
              <a:rPr lang="en-US" sz="4400" dirty="0" smtClean="0">
                <a:solidFill>
                  <a:srgbClr val="1F497D"/>
                </a:solidFill>
                <a:latin typeface="Arial"/>
              </a:rPr>
              <a:t>E</a:t>
            </a:r>
            <a:endParaRPr lang="en-US" sz="4400" dirty="0">
              <a:solidFill>
                <a:srgbClr val="1F497D"/>
              </a:solidFill>
              <a:latin typeface="Arial"/>
            </a:endParaRPr>
          </a:p>
        </p:txBody>
      </p:sp>
    </p:spTree>
    <p:extLst>
      <p:ext uri="{BB962C8B-B14F-4D97-AF65-F5344CB8AC3E}">
        <p14:creationId xmlns:p14="http://schemas.microsoft.com/office/powerpoint/2010/main" val="18701260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2040" y="2611720"/>
            <a:ext cx="4954100" cy="984885"/>
          </a:xfrm>
          <a:prstGeom prst="rect">
            <a:avLst/>
          </a:prstGeom>
          <a:noFill/>
        </p:spPr>
        <p:txBody>
          <a:bodyPr wrap="none" rtlCol="0">
            <a:spAutoFit/>
          </a:bodyPr>
          <a:lstStyle/>
          <a:p>
            <a:r>
              <a:rPr lang="en-US" sz="4000" dirty="0" smtClean="0">
                <a:solidFill>
                  <a:srgbClr val="FFFFFF"/>
                </a:solidFill>
                <a:latin typeface="Arial"/>
              </a:rPr>
              <a:t>NOT TRADEMARKS</a:t>
            </a:r>
          </a:p>
          <a:p>
            <a:endParaRPr lang="en-US" dirty="0">
              <a:solidFill>
                <a:prstClr val="black"/>
              </a:solidFill>
              <a:latin typeface="Arial"/>
            </a:endParaRPr>
          </a:p>
        </p:txBody>
      </p:sp>
    </p:spTree>
    <p:extLst>
      <p:ext uri="{BB962C8B-B14F-4D97-AF65-F5344CB8AC3E}">
        <p14:creationId xmlns:p14="http://schemas.microsoft.com/office/powerpoint/2010/main" val="6382178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1295" y="2655149"/>
            <a:ext cx="3690233" cy="707886"/>
          </a:xfrm>
          <a:prstGeom prst="rect">
            <a:avLst/>
          </a:prstGeom>
          <a:noFill/>
        </p:spPr>
        <p:txBody>
          <a:bodyPr wrap="none" rtlCol="0">
            <a:spAutoFit/>
          </a:bodyPr>
          <a:lstStyle/>
          <a:p>
            <a:r>
              <a:rPr lang="en-US" sz="4000" dirty="0" smtClean="0">
                <a:solidFill>
                  <a:srgbClr val="FFFFFF"/>
                </a:solidFill>
                <a:latin typeface="Arial"/>
              </a:rPr>
              <a:t>NOT PATENTS</a:t>
            </a:r>
            <a:endParaRPr lang="en-US" sz="4000" dirty="0">
              <a:solidFill>
                <a:srgbClr val="FFFFFF"/>
              </a:solidFill>
              <a:latin typeface="Arial"/>
            </a:endParaRPr>
          </a:p>
        </p:txBody>
      </p:sp>
    </p:spTree>
    <p:extLst>
      <p:ext uri="{BB962C8B-B14F-4D97-AF65-F5344CB8AC3E}">
        <p14:creationId xmlns:p14="http://schemas.microsoft.com/office/powerpoint/2010/main" val="19933155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9335" y="2447465"/>
            <a:ext cx="3456696" cy="769441"/>
          </a:xfrm>
          <a:prstGeom prst="rect">
            <a:avLst/>
          </a:prstGeom>
          <a:noFill/>
        </p:spPr>
        <p:txBody>
          <a:bodyPr wrap="none" rtlCol="0">
            <a:spAutoFit/>
          </a:bodyPr>
          <a:lstStyle/>
          <a:p>
            <a:r>
              <a:rPr lang="en-US" sz="4400" dirty="0" smtClean="0">
                <a:solidFill>
                  <a:prstClr val="white"/>
                </a:solidFill>
                <a:latin typeface="Arial"/>
              </a:rPr>
              <a:t>I.P. </a:t>
            </a:r>
            <a:r>
              <a:rPr lang="en-US" sz="4400" dirty="0" smtClean="0">
                <a:solidFill>
                  <a:srgbClr val="FFFF00"/>
                </a:solidFill>
                <a:latin typeface="Arial"/>
              </a:rPr>
              <a:t>IS NOT </a:t>
            </a:r>
            <a:r>
              <a:rPr lang="en-US" sz="4400" dirty="0" smtClean="0">
                <a:solidFill>
                  <a:prstClr val="white"/>
                </a:solidFill>
                <a:latin typeface="Arial"/>
              </a:rPr>
              <a:t>?</a:t>
            </a:r>
            <a:endParaRPr lang="en-US" sz="4400" dirty="0">
              <a:solidFill>
                <a:prstClr val="white"/>
              </a:solidFill>
              <a:latin typeface="Arial"/>
            </a:endParaRPr>
          </a:p>
        </p:txBody>
      </p:sp>
    </p:spTree>
    <p:extLst>
      <p:ext uri="{BB962C8B-B14F-4D97-AF65-F5344CB8AC3E}">
        <p14:creationId xmlns:p14="http://schemas.microsoft.com/office/powerpoint/2010/main" val="909001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0763" y="2638934"/>
            <a:ext cx="5284908" cy="769441"/>
          </a:xfrm>
          <a:prstGeom prst="rect">
            <a:avLst/>
          </a:prstGeom>
          <a:noFill/>
        </p:spPr>
        <p:txBody>
          <a:bodyPr wrap="none" rtlCol="0">
            <a:spAutoFit/>
          </a:bodyPr>
          <a:lstStyle/>
          <a:p>
            <a:r>
              <a:rPr lang="en-US" sz="4400" dirty="0" smtClean="0">
                <a:solidFill>
                  <a:srgbClr val="FFFF00"/>
                </a:solidFill>
                <a:latin typeface="Arial"/>
              </a:rPr>
              <a:t>BUT</a:t>
            </a:r>
            <a:r>
              <a:rPr lang="en-US" sz="4400" dirty="0" smtClean="0">
                <a:solidFill>
                  <a:prstClr val="white"/>
                </a:solidFill>
                <a:latin typeface="Arial"/>
              </a:rPr>
              <a:t> CONTRACTS</a:t>
            </a:r>
            <a:r>
              <a:rPr lang="en-US" sz="4400" dirty="0" smtClean="0">
                <a:solidFill>
                  <a:srgbClr val="FF0000"/>
                </a:solidFill>
                <a:latin typeface="Arial"/>
              </a:rPr>
              <a:t>?</a:t>
            </a:r>
            <a:endParaRPr lang="en-US" sz="4400" dirty="0">
              <a:solidFill>
                <a:srgbClr val="FF0000"/>
              </a:solidFill>
              <a:latin typeface="Arial"/>
            </a:endParaRPr>
          </a:p>
        </p:txBody>
      </p:sp>
    </p:spTree>
    <p:extLst>
      <p:ext uri="{BB962C8B-B14F-4D97-AF65-F5344CB8AC3E}">
        <p14:creationId xmlns:p14="http://schemas.microsoft.com/office/powerpoint/2010/main" val="3240184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494" y="1563607"/>
            <a:ext cx="7614509" cy="1446550"/>
          </a:xfrm>
          <a:prstGeom prst="rect">
            <a:avLst/>
          </a:prstGeom>
          <a:noFill/>
        </p:spPr>
        <p:txBody>
          <a:bodyPr wrap="none" rtlCol="0">
            <a:spAutoFit/>
          </a:bodyPr>
          <a:lstStyle/>
          <a:p>
            <a:pPr algn="ctr"/>
            <a:r>
              <a:rPr lang="en-US" sz="4400" dirty="0" smtClean="0">
                <a:solidFill>
                  <a:prstClr val="white"/>
                </a:solidFill>
                <a:latin typeface="Arial"/>
              </a:rPr>
              <a:t>CONTRACTS CAN CHANGE</a:t>
            </a:r>
          </a:p>
          <a:p>
            <a:pPr algn="ctr"/>
            <a:r>
              <a:rPr lang="en-US" sz="4400" dirty="0" smtClean="0">
                <a:solidFill>
                  <a:srgbClr val="CCFFCC"/>
                </a:solidFill>
                <a:latin typeface="Arial"/>
              </a:rPr>
              <a:t>{almost} </a:t>
            </a:r>
            <a:r>
              <a:rPr lang="en-US" sz="4400" dirty="0" smtClean="0">
                <a:solidFill>
                  <a:srgbClr val="FFFF00"/>
                </a:solidFill>
                <a:latin typeface="Arial"/>
              </a:rPr>
              <a:t>EVERYTHING</a:t>
            </a:r>
            <a:endParaRPr lang="en-US" sz="4400" dirty="0">
              <a:solidFill>
                <a:srgbClr val="FFFF00"/>
              </a:solidFill>
              <a:latin typeface="Arial"/>
            </a:endParaRPr>
          </a:p>
        </p:txBody>
      </p:sp>
    </p:spTree>
    <p:extLst>
      <p:ext uri="{BB962C8B-B14F-4D97-AF65-F5344CB8AC3E}">
        <p14:creationId xmlns:p14="http://schemas.microsoft.com/office/powerpoint/2010/main" val="3814615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5523" y="1930977"/>
            <a:ext cx="2603500" cy="3111500"/>
          </a:xfrm>
          <a:prstGeom prst="rect">
            <a:avLst/>
          </a:prstGeom>
        </p:spPr>
      </p:pic>
    </p:spTree>
    <p:extLst>
      <p:ext uri="{BB962C8B-B14F-4D97-AF65-F5344CB8AC3E}">
        <p14:creationId xmlns:p14="http://schemas.microsoft.com/office/powerpoint/2010/main" val="986004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380" y="1530331"/>
            <a:ext cx="6702626" cy="707886"/>
          </a:xfrm>
          <a:prstGeom prst="rect">
            <a:avLst/>
          </a:prstGeom>
          <a:noFill/>
        </p:spPr>
        <p:txBody>
          <a:bodyPr wrap="none" rtlCol="0">
            <a:spAutoFit/>
          </a:bodyPr>
          <a:lstStyle/>
          <a:p>
            <a:r>
              <a:rPr lang="en-US" sz="4000" dirty="0" smtClean="0">
                <a:solidFill>
                  <a:srgbClr val="FFFFFF"/>
                </a:solidFill>
                <a:latin typeface="Arial"/>
              </a:rPr>
              <a:t>SLICE &amp; DICE COPYRIGHT</a:t>
            </a:r>
            <a:endParaRPr lang="en-US" sz="4000" dirty="0">
              <a:solidFill>
                <a:srgbClr val="FFFFFF"/>
              </a:solidFill>
              <a:latin typeface="Arial"/>
            </a:endParaRPr>
          </a:p>
        </p:txBody>
      </p:sp>
      <p:pic>
        <p:nvPicPr>
          <p:cNvPr id="3" name="Picture 2" descr="Santoku_knif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7260" y="2784160"/>
            <a:ext cx="2458642" cy="1839394"/>
          </a:xfrm>
          <a:prstGeom prst="rect">
            <a:avLst/>
          </a:prstGeom>
        </p:spPr>
      </p:pic>
    </p:spTree>
    <p:extLst>
      <p:ext uri="{BB962C8B-B14F-4D97-AF65-F5344CB8AC3E}">
        <p14:creationId xmlns:p14="http://schemas.microsoft.com/office/powerpoint/2010/main" val="17976768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4915" y="2537863"/>
            <a:ext cx="5408452" cy="830997"/>
          </a:xfrm>
          <a:prstGeom prst="rect">
            <a:avLst/>
          </a:prstGeom>
          <a:noFill/>
        </p:spPr>
        <p:txBody>
          <a:bodyPr wrap="none" rtlCol="0">
            <a:spAutoFit/>
          </a:bodyPr>
          <a:lstStyle/>
          <a:p>
            <a:pPr algn="ctr"/>
            <a:r>
              <a:rPr lang="en-US" sz="4800" dirty="0" smtClean="0">
                <a:solidFill>
                  <a:srgbClr val="FFFF00"/>
                </a:solidFill>
                <a:latin typeface="Arial"/>
              </a:rPr>
              <a:t>Licensing</a:t>
            </a:r>
            <a:r>
              <a:rPr lang="en-US" sz="4800" dirty="0" smtClean="0">
                <a:solidFill>
                  <a:prstClr val="white"/>
                </a:solidFill>
                <a:latin typeface="Arial"/>
              </a:rPr>
              <a:t> </a:t>
            </a:r>
            <a:r>
              <a:rPr lang="en-US" sz="4800" dirty="0" smtClean="0">
                <a:solidFill>
                  <a:srgbClr val="FF0000"/>
                </a:solidFill>
                <a:latin typeface="Arial"/>
              </a:rPr>
              <a:t>v. </a:t>
            </a:r>
            <a:r>
              <a:rPr lang="en-US" sz="4800" dirty="0" smtClean="0">
                <a:solidFill>
                  <a:prstClr val="white"/>
                </a:solidFill>
                <a:latin typeface="Arial"/>
              </a:rPr>
              <a:t>Selling</a:t>
            </a:r>
            <a:endParaRPr lang="en-US" sz="4800" dirty="0">
              <a:solidFill>
                <a:prstClr val="white"/>
              </a:solidFill>
              <a:latin typeface="Arial"/>
            </a:endParaRPr>
          </a:p>
        </p:txBody>
      </p:sp>
    </p:spTree>
    <p:extLst>
      <p:ext uri="{BB962C8B-B14F-4D97-AF65-F5344CB8AC3E}">
        <p14:creationId xmlns:p14="http://schemas.microsoft.com/office/powerpoint/2010/main" val="6075227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23 at 1.29.1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8207" y="1004454"/>
            <a:ext cx="4528976" cy="4073334"/>
          </a:xfrm>
          <a:prstGeom prst="rect">
            <a:avLst/>
          </a:prstGeom>
        </p:spPr>
      </p:pic>
    </p:spTree>
    <p:extLst>
      <p:ext uri="{BB962C8B-B14F-4D97-AF65-F5344CB8AC3E}">
        <p14:creationId xmlns:p14="http://schemas.microsoft.com/office/powerpoint/2010/main" val="149781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01979" y="214313"/>
            <a:ext cx="5140041" cy="5627687"/>
          </a:xfrm>
        </p:spPr>
      </p:pic>
    </p:spTree>
    <p:extLst>
      <p:ext uri="{BB962C8B-B14F-4D97-AF65-F5344CB8AC3E}">
        <p14:creationId xmlns:p14="http://schemas.microsoft.com/office/powerpoint/2010/main" val="962863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091" y="2043545"/>
            <a:ext cx="5776491" cy="1754327"/>
          </a:xfrm>
          <a:prstGeom prst="rect">
            <a:avLst/>
          </a:prstGeom>
          <a:noFill/>
        </p:spPr>
        <p:txBody>
          <a:bodyPr wrap="none" rtlCol="0">
            <a:spAutoFit/>
          </a:bodyPr>
          <a:lstStyle/>
          <a:p>
            <a:pPr algn="ctr"/>
            <a:r>
              <a:rPr lang="en-US" sz="3600" dirty="0" smtClean="0">
                <a:solidFill>
                  <a:prstClr val="white"/>
                </a:solidFill>
                <a:latin typeface="Arial"/>
              </a:rPr>
              <a:t>WHY CAN’T YOU </a:t>
            </a:r>
            <a:r>
              <a:rPr lang="en-US" sz="3600" dirty="0" smtClean="0">
                <a:solidFill>
                  <a:srgbClr val="FFFF00"/>
                </a:solidFill>
                <a:latin typeface="Arial"/>
              </a:rPr>
              <a:t>EASILY </a:t>
            </a:r>
          </a:p>
          <a:p>
            <a:pPr algn="ctr"/>
            <a:r>
              <a:rPr lang="en-US" sz="3600" dirty="0" smtClean="0">
                <a:solidFill>
                  <a:srgbClr val="FFFF00"/>
                </a:solidFill>
                <a:latin typeface="Arial"/>
              </a:rPr>
              <a:t>FIND </a:t>
            </a:r>
            <a:r>
              <a:rPr lang="en-US" sz="3600" dirty="0" smtClean="0">
                <a:solidFill>
                  <a:prstClr val="white"/>
                </a:solidFill>
                <a:latin typeface="Arial"/>
              </a:rPr>
              <a:t>THE MOST RECENT </a:t>
            </a:r>
          </a:p>
          <a:p>
            <a:pPr algn="ctr"/>
            <a:r>
              <a:rPr lang="en-US" sz="3600" dirty="0" smtClean="0">
                <a:solidFill>
                  <a:prstClr val="white"/>
                </a:solidFill>
                <a:latin typeface="Arial"/>
              </a:rPr>
              <a:t>EULA/</a:t>
            </a:r>
            <a:r>
              <a:rPr lang="en-US" sz="3600" dirty="0" err="1" smtClean="0">
                <a:solidFill>
                  <a:prstClr val="white"/>
                </a:solidFill>
                <a:latin typeface="Arial"/>
              </a:rPr>
              <a:t>ToS</a:t>
            </a:r>
            <a:r>
              <a:rPr lang="en-US" sz="3600" dirty="0" smtClean="0">
                <a:solidFill>
                  <a:prstClr val="white"/>
                </a:solidFill>
                <a:latin typeface="Arial"/>
              </a:rPr>
              <a:t> ON-LINE</a:t>
            </a:r>
            <a:r>
              <a:rPr lang="en-US" sz="3600" dirty="0" smtClean="0">
                <a:solidFill>
                  <a:srgbClr val="FFFF00"/>
                </a:solidFill>
                <a:latin typeface="Arial"/>
              </a:rPr>
              <a:t>? </a:t>
            </a:r>
            <a:endParaRPr lang="en-US" sz="3600" dirty="0">
              <a:solidFill>
                <a:srgbClr val="FFFF00"/>
              </a:solidFill>
              <a:latin typeface="Arial"/>
            </a:endParaRPr>
          </a:p>
        </p:txBody>
      </p:sp>
    </p:spTree>
    <p:extLst>
      <p:ext uri="{BB962C8B-B14F-4D97-AF65-F5344CB8AC3E}">
        <p14:creationId xmlns:p14="http://schemas.microsoft.com/office/powerpoint/2010/main" val="10557995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23 at 1.33.2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5610" y="1246909"/>
            <a:ext cx="4602390" cy="3920920"/>
          </a:xfrm>
          <a:prstGeom prst="rect">
            <a:avLst/>
          </a:prstGeom>
        </p:spPr>
      </p:pic>
    </p:spTree>
    <p:extLst>
      <p:ext uri="{BB962C8B-B14F-4D97-AF65-F5344CB8AC3E}">
        <p14:creationId xmlns:p14="http://schemas.microsoft.com/office/powerpoint/2010/main" val="1662835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orly lobel talent wants to be fre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0267" y="1828799"/>
            <a:ext cx="3014133" cy="301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2747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667" y="596900"/>
            <a:ext cx="3962400" cy="249631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80" y="3268132"/>
            <a:ext cx="3568719" cy="2912535"/>
          </a:xfrm>
          <a:prstGeom prst="rect">
            <a:avLst/>
          </a:prstGeom>
        </p:spPr>
      </p:pic>
    </p:spTree>
    <p:extLst>
      <p:ext uri="{BB962C8B-B14F-4D97-AF65-F5344CB8AC3E}">
        <p14:creationId xmlns:p14="http://schemas.microsoft.com/office/powerpoint/2010/main" val="119348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9066" y="2963334"/>
            <a:ext cx="4354077" cy="584775"/>
          </a:xfrm>
          <a:prstGeom prst="rect">
            <a:avLst/>
          </a:prstGeom>
          <a:noFill/>
        </p:spPr>
        <p:txBody>
          <a:bodyPr wrap="none" rtlCol="0">
            <a:spAutoFit/>
          </a:bodyPr>
          <a:lstStyle/>
          <a:p>
            <a:r>
              <a:rPr lang="en-US" sz="3200" dirty="0" smtClean="0">
                <a:solidFill>
                  <a:schemeClr val="bg1"/>
                </a:solidFill>
              </a:rPr>
              <a:t>Confidentiality Clauses</a:t>
            </a:r>
            <a:endParaRPr lang="en-US" sz="3200" dirty="0">
              <a:solidFill>
                <a:schemeClr val="bg1"/>
              </a:solidFill>
            </a:endParaRPr>
          </a:p>
        </p:txBody>
      </p:sp>
    </p:spTree>
    <p:extLst>
      <p:ext uri="{BB962C8B-B14F-4D97-AF65-F5344CB8AC3E}">
        <p14:creationId xmlns:p14="http://schemas.microsoft.com/office/powerpoint/2010/main" val="1382442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5334" y="2760133"/>
            <a:ext cx="4370492" cy="584775"/>
          </a:xfrm>
          <a:prstGeom prst="rect">
            <a:avLst/>
          </a:prstGeom>
          <a:noFill/>
        </p:spPr>
        <p:txBody>
          <a:bodyPr wrap="none" rtlCol="0">
            <a:spAutoFit/>
          </a:bodyPr>
          <a:lstStyle/>
          <a:p>
            <a:r>
              <a:rPr lang="en-US" sz="3200" dirty="0" smtClean="0">
                <a:solidFill>
                  <a:srgbClr val="FFFF00"/>
                </a:solidFill>
              </a:rPr>
              <a:t>I.P. Disclosure Clauses</a:t>
            </a:r>
            <a:endParaRPr lang="en-US" sz="3200" dirty="0">
              <a:solidFill>
                <a:srgbClr val="FFFF00"/>
              </a:solidFill>
            </a:endParaRPr>
          </a:p>
        </p:txBody>
      </p:sp>
    </p:spTree>
    <p:extLst>
      <p:ext uri="{BB962C8B-B14F-4D97-AF65-F5344CB8AC3E}">
        <p14:creationId xmlns:p14="http://schemas.microsoft.com/office/powerpoint/2010/main" val="2041404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7599" y="2878666"/>
            <a:ext cx="4487126" cy="584775"/>
          </a:xfrm>
          <a:prstGeom prst="rect">
            <a:avLst/>
          </a:prstGeom>
          <a:noFill/>
        </p:spPr>
        <p:txBody>
          <a:bodyPr wrap="none" rtlCol="0">
            <a:spAutoFit/>
          </a:bodyPr>
          <a:lstStyle/>
          <a:p>
            <a:r>
              <a:rPr lang="en-US" sz="3200" b="1" dirty="0" smtClean="0">
                <a:solidFill>
                  <a:srgbClr val="FF0000"/>
                </a:solidFill>
              </a:rPr>
              <a:t>Restrictive Covenants</a:t>
            </a:r>
            <a:endParaRPr lang="en-US" sz="3200" b="1" dirty="0">
              <a:solidFill>
                <a:srgbClr val="FF0000"/>
              </a:solidFill>
            </a:endParaRPr>
          </a:p>
        </p:txBody>
      </p:sp>
    </p:spTree>
    <p:extLst>
      <p:ext uri="{BB962C8B-B14F-4D97-AF65-F5344CB8AC3E}">
        <p14:creationId xmlns:p14="http://schemas.microsoft.com/office/powerpoint/2010/main" val="16949560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01 at 4.21.12 P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6910" y="1501852"/>
            <a:ext cx="5778607" cy="3166247"/>
          </a:xfrm>
          <a:prstGeom prst="rect">
            <a:avLst/>
          </a:prstGeom>
        </p:spPr>
      </p:pic>
    </p:spTree>
    <p:extLst>
      <p:ext uri="{BB962C8B-B14F-4D97-AF65-F5344CB8AC3E}">
        <p14:creationId xmlns:p14="http://schemas.microsoft.com/office/powerpoint/2010/main" val="10631200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5066"/>
            <a:ext cx="9144000" cy="1824923"/>
          </a:xfrm>
          <a:prstGeom prst="rect">
            <a:avLst/>
          </a:prstGeom>
          <a:noFill/>
        </p:spPr>
        <p:txBody>
          <a:bodyPr wrap="square" rtlCol="0">
            <a:spAutoFit/>
          </a:bodyPr>
          <a:lstStyle/>
          <a:p>
            <a:pPr algn="ctr">
              <a:lnSpc>
                <a:spcPct val="150000"/>
              </a:lnSpc>
            </a:pPr>
            <a:r>
              <a:rPr lang="en-US" sz="4000" dirty="0" smtClean="0">
                <a:solidFill>
                  <a:srgbClr val="FFFF00"/>
                </a:solidFill>
              </a:rPr>
              <a:t>Designing an Internet Act</a:t>
            </a:r>
            <a:r>
              <a:rPr lang="en-US" sz="4000" dirty="0" smtClean="0">
                <a:solidFill>
                  <a:srgbClr val="FF0000"/>
                </a:solidFill>
              </a:rPr>
              <a:t>:</a:t>
            </a:r>
          </a:p>
          <a:p>
            <a:pPr algn="ctr">
              <a:lnSpc>
                <a:spcPct val="150000"/>
              </a:lnSpc>
            </a:pPr>
            <a:r>
              <a:rPr lang="en-US" sz="4000" dirty="0" smtClean="0">
                <a:solidFill>
                  <a:schemeClr val="bg1"/>
                </a:solidFill>
              </a:rPr>
              <a:t>SETTING POLICY PRIORITIES</a:t>
            </a:r>
            <a:endParaRPr lang="en-US" sz="4000" dirty="0">
              <a:solidFill>
                <a:schemeClr val="bg1"/>
              </a:solidFill>
            </a:endParaRPr>
          </a:p>
        </p:txBody>
      </p:sp>
    </p:spTree>
    <p:extLst>
      <p:ext uri="{BB962C8B-B14F-4D97-AF65-F5344CB8AC3E}">
        <p14:creationId xmlns:p14="http://schemas.microsoft.com/office/powerpoint/2010/main" val="4076353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14350"/>
            <a:ext cx="8229600" cy="5211784"/>
          </a:xfrm>
        </p:spPr>
        <p:txBody>
          <a:bodyPr>
            <a:normAutofit lnSpcReduction="10000"/>
          </a:bodyPr>
          <a:lstStyle/>
          <a:p>
            <a:r>
              <a:rPr lang="en-US" sz="3600" dirty="0" smtClean="0">
                <a:solidFill>
                  <a:schemeClr val="bg1"/>
                </a:solidFill>
              </a:rPr>
              <a:t>Net neutrality</a:t>
            </a:r>
          </a:p>
          <a:p>
            <a:r>
              <a:rPr lang="en-US" sz="3600" dirty="0" smtClean="0">
                <a:solidFill>
                  <a:schemeClr val="bg1"/>
                </a:solidFill>
              </a:rPr>
              <a:t>Privacy</a:t>
            </a:r>
          </a:p>
          <a:p>
            <a:r>
              <a:rPr lang="en-US" sz="3600" dirty="0" smtClean="0">
                <a:solidFill>
                  <a:schemeClr val="bg1"/>
                </a:solidFill>
              </a:rPr>
              <a:t>Users’ rights/freedom to mod/meme/etc.</a:t>
            </a:r>
          </a:p>
          <a:p>
            <a:r>
              <a:rPr lang="en-US" sz="3600" dirty="0" smtClean="0">
                <a:solidFill>
                  <a:schemeClr val="bg1"/>
                </a:solidFill>
              </a:rPr>
              <a:t>Freedom of expression/speech </a:t>
            </a:r>
          </a:p>
          <a:p>
            <a:r>
              <a:rPr lang="en-US" sz="3600" dirty="0" smtClean="0">
                <a:solidFill>
                  <a:schemeClr val="bg1"/>
                </a:solidFill>
              </a:rPr>
              <a:t>Control of personal data</a:t>
            </a:r>
          </a:p>
          <a:p>
            <a:r>
              <a:rPr lang="en-US" sz="3600" dirty="0">
                <a:solidFill>
                  <a:schemeClr val="bg1"/>
                </a:solidFill>
              </a:rPr>
              <a:t>Algorithmic </a:t>
            </a:r>
            <a:r>
              <a:rPr lang="en-US" sz="3600" dirty="0" smtClean="0">
                <a:solidFill>
                  <a:schemeClr val="bg1"/>
                </a:solidFill>
              </a:rPr>
              <a:t>fairness</a:t>
            </a:r>
          </a:p>
          <a:p>
            <a:r>
              <a:rPr lang="en-US" sz="3600" dirty="0">
                <a:solidFill>
                  <a:schemeClr val="bg1"/>
                </a:solidFill>
              </a:rPr>
              <a:t>Transnational/International Rule-making Consistency</a:t>
            </a:r>
            <a:endParaRPr lang="en-US" sz="3600" dirty="0" smtClean="0">
              <a:solidFill>
                <a:schemeClr val="bg1"/>
              </a:solidFill>
            </a:endParaRPr>
          </a:p>
          <a:p>
            <a:r>
              <a:rPr lang="en-US" sz="3600" dirty="0">
                <a:solidFill>
                  <a:schemeClr val="bg1"/>
                </a:solidFill>
              </a:rPr>
              <a:t>False news</a:t>
            </a:r>
            <a:r>
              <a:rPr lang="en-US" sz="3600" dirty="0" smtClean="0">
                <a:solidFill>
                  <a:schemeClr val="bg1"/>
                </a:solidFill>
              </a:rPr>
              <a:t>?</a:t>
            </a:r>
          </a:p>
          <a:p>
            <a:r>
              <a:rPr lang="en-US" sz="3600" dirty="0" smtClean="0">
                <a:solidFill>
                  <a:schemeClr val="bg1"/>
                </a:solidFill>
              </a:rPr>
              <a:t>Piracy?</a:t>
            </a:r>
            <a:endParaRPr lang="en-US" sz="3600" dirty="0">
              <a:solidFill>
                <a:schemeClr val="bg1"/>
              </a:solidFill>
            </a:endParaRPr>
          </a:p>
        </p:txBody>
      </p:sp>
    </p:spTree>
    <p:extLst>
      <p:ext uri="{BB962C8B-B14F-4D97-AF65-F5344CB8AC3E}">
        <p14:creationId xmlns:p14="http://schemas.microsoft.com/office/powerpoint/2010/main" val="7793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32202" y="177800"/>
            <a:ext cx="5879595" cy="5688013"/>
          </a:xfrm>
        </p:spPr>
      </p:pic>
    </p:spTree>
    <p:extLst>
      <p:ext uri="{BB962C8B-B14F-4D97-AF65-F5344CB8AC3E}">
        <p14:creationId xmlns:p14="http://schemas.microsoft.com/office/powerpoint/2010/main" val="15634972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2492" y="229923"/>
            <a:ext cx="8811508" cy="5496211"/>
          </a:xfrm>
        </p:spPr>
        <p:txBody>
          <a:bodyPr/>
          <a:lstStyle/>
          <a:p>
            <a:pPr marL="0" indent="0">
              <a:buNone/>
            </a:pPr>
            <a:r>
              <a:rPr lang="en-US" sz="6600" b="1" dirty="0" smtClean="0">
                <a:solidFill>
                  <a:schemeClr val="bg1"/>
                </a:solidFill>
                <a:latin typeface="+mn-lt"/>
                <a:cs typeface="Lucida Console"/>
              </a:rPr>
              <a:t>Shouldn’t</a:t>
            </a:r>
            <a:r>
              <a:rPr lang="en-US" sz="6600" b="1" dirty="0" smtClean="0">
                <a:solidFill>
                  <a:srgbClr val="FFFF00"/>
                </a:solidFill>
                <a:latin typeface="+mn-lt"/>
                <a:cs typeface="Lucida Console"/>
              </a:rPr>
              <a:t> </a:t>
            </a:r>
            <a:r>
              <a:rPr lang="en-US" sz="6600" b="1" dirty="0" smtClean="0">
                <a:solidFill>
                  <a:srgbClr val="4BACC6"/>
                </a:solidFill>
                <a:latin typeface="+mn-lt"/>
                <a:cs typeface="Lucida Console"/>
              </a:rPr>
              <a:t>Creativity</a:t>
            </a:r>
            <a:r>
              <a:rPr lang="en-US" sz="6600" b="1" dirty="0" smtClean="0">
                <a:solidFill>
                  <a:schemeClr val="bg1"/>
                </a:solidFill>
                <a:latin typeface="+mn-lt"/>
                <a:cs typeface="Lucida Console"/>
              </a:rPr>
              <a:t> </a:t>
            </a:r>
            <a:r>
              <a:rPr lang="en-US" sz="6600" b="1" dirty="0">
                <a:solidFill>
                  <a:srgbClr val="FFFF00"/>
                </a:solidFill>
                <a:latin typeface="+mn-lt"/>
                <a:cs typeface="Lucida Console"/>
              </a:rPr>
              <a:t>B</a:t>
            </a:r>
            <a:r>
              <a:rPr lang="en-US" sz="6600" b="1" dirty="0" smtClean="0">
                <a:solidFill>
                  <a:srgbClr val="FFFF00"/>
                </a:solidFill>
                <a:latin typeface="+mn-lt"/>
                <a:cs typeface="Lucida Console"/>
              </a:rPr>
              <a:t>e More Important Than Property </a:t>
            </a:r>
            <a:r>
              <a:rPr lang="en-US" sz="6600" b="1" dirty="0" smtClean="0">
                <a:solidFill>
                  <a:srgbClr val="FF0000"/>
                </a:solidFill>
                <a:latin typeface="+mn-lt"/>
                <a:cs typeface="Lucida Console"/>
              </a:rPr>
              <a:t>?</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2492" y="3281685"/>
            <a:ext cx="3523781" cy="2597774"/>
          </a:xfrm>
          <a:prstGeom prst="rect">
            <a:avLst/>
          </a:prstGeom>
        </p:spPr>
      </p:pic>
      <p:pic>
        <p:nvPicPr>
          <p:cNvPr id="7" name="Content Placeholder 8" descr="file871126557376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4144" y="3281686"/>
            <a:ext cx="3436318" cy="2600386"/>
          </a:xfrm>
          <a:prstGeom prst="rect">
            <a:avLst/>
          </a:prstGeom>
        </p:spPr>
      </p:pic>
      <p:pic>
        <p:nvPicPr>
          <p:cNvPr id="8" name="Content Placeholder 3" descr="IMG-20130402-0065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6274" y="3281685"/>
            <a:ext cx="1597869" cy="2597773"/>
          </a:xfrm>
          <a:prstGeom prst="rect">
            <a:avLst/>
          </a:prstGeom>
        </p:spPr>
      </p:pic>
    </p:spTree>
    <p:extLst>
      <p:ext uri="{BB962C8B-B14F-4D97-AF65-F5344CB8AC3E}">
        <p14:creationId xmlns:p14="http://schemas.microsoft.com/office/powerpoint/2010/main" val="154372298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4624" y="1350295"/>
            <a:ext cx="2146300" cy="3251200"/>
          </a:xfrm>
          <a:prstGeom prst="rect">
            <a:avLst/>
          </a:prstGeom>
        </p:spPr>
      </p:pic>
    </p:spTree>
    <p:extLst>
      <p:ext uri="{BB962C8B-B14F-4D97-AF65-F5344CB8AC3E}">
        <p14:creationId xmlns:p14="http://schemas.microsoft.com/office/powerpoint/2010/main" val="7683246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normAutofit/>
          </a:bodyPr>
          <a:lstStyle/>
          <a:p>
            <a:pPr algn="ctr"/>
            <a:r>
              <a:rPr lang="en-US" sz="4400" b="1" dirty="0" smtClean="0">
                <a:solidFill>
                  <a:srgbClr val="FFFF00"/>
                </a:solidFill>
                <a:latin typeface="+mn-lt"/>
              </a:rPr>
              <a:t>All</a:t>
            </a:r>
            <a:r>
              <a:rPr lang="en-US" sz="4400" dirty="0" smtClean="0">
                <a:latin typeface="+mn-lt"/>
              </a:rPr>
              <a:t> </a:t>
            </a:r>
            <a:r>
              <a:rPr lang="en-US" sz="4400" b="1" dirty="0" smtClean="0">
                <a:solidFill>
                  <a:srgbClr val="FFFF00"/>
                </a:solidFill>
                <a:latin typeface="+mn-lt"/>
              </a:rPr>
              <a:t>A MATTER OF PERSPECTIVE</a:t>
            </a:r>
            <a:endParaRPr lang="en-US" sz="4400"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7941994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4998950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573846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32559" y="296863"/>
            <a:ext cx="5078882" cy="5568950"/>
          </a:xfrm>
        </p:spPr>
      </p:pic>
    </p:spTree>
    <p:extLst>
      <p:ext uri="{BB962C8B-B14F-4D97-AF65-F5344CB8AC3E}">
        <p14:creationId xmlns:p14="http://schemas.microsoft.com/office/powerpoint/2010/main" val="108797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45690" y="225425"/>
            <a:ext cx="4052619" cy="5688013"/>
          </a:xfrm>
        </p:spPr>
      </p:pic>
    </p:spTree>
    <p:extLst>
      <p:ext uri="{BB962C8B-B14F-4D97-AF65-F5344CB8AC3E}">
        <p14:creationId xmlns:p14="http://schemas.microsoft.com/office/powerpoint/2010/main" val="188123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44485" y="392113"/>
            <a:ext cx="5455030" cy="5334000"/>
          </a:xfrm>
        </p:spPr>
      </p:pic>
    </p:spTree>
    <p:extLst>
      <p:ext uri="{BB962C8B-B14F-4D97-AF65-F5344CB8AC3E}">
        <p14:creationId xmlns:p14="http://schemas.microsoft.com/office/powerpoint/2010/main" val="43544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646416" y="392113"/>
            <a:ext cx="7851168" cy="5334000"/>
          </a:xfrm>
        </p:spPr>
      </p:pic>
    </p:spTree>
    <p:extLst>
      <p:ext uri="{BB962C8B-B14F-4D97-AF65-F5344CB8AC3E}">
        <p14:creationId xmlns:p14="http://schemas.microsoft.com/office/powerpoint/2010/main" val="2076288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36913" y="392113"/>
            <a:ext cx="5270174" cy="5334000"/>
          </a:xfrm>
        </p:spPr>
      </p:pic>
    </p:spTree>
    <p:extLst>
      <p:ext uri="{BB962C8B-B14F-4D97-AF65-F5344CB8AC3E}">
        <p14:creationId xmlns:p14="http://schemas.microsoft.com/office/powerpoint/2010/main" val="171285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74797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02731" y="392113"/>
            <a:ext cx="4738537" cy="5334000"/>
          </a:xfrm>
        </p:spPr>
      </p:pic>
    </p:spTree>
    <p:extLst>
      <p:ext uri="{BB962C8B-B14F-4D97-AF65-F5344CB8AC3E}">
        <p14:creationId xmlns:p14="http://schemas.microsoft.com/office/powerpoint/2010/main" val="92596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26393" y="392113"/>
            <a:ext cx="6091213" cy="5334000"/>
          </a:xfrm>
        </p:spPr>
      </p:pic>
    </p:spTree>
    <p:extLst>
      <p:ext uri="{BB962C8B-B14F-4D97-AF65-F5344CB8AC3E}">
        <p14:creationId xmlns:p14="http://schemas.microsoft.com/office/powerpoint/2010/main" val="2039215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63595" y="392113"/>
            <a:ext cx="7016810" cy="5334000"/>
          </a:xfrm>
        </p:spPr>
      </p:pic>
    </p:spTree>
    <p:extLst>
      <p:ext uri="{BB962C8B-B14F-4D97-AF65-F5344CB8AC3E}">
        <p14:creationId xmlns:p14="http://schemas.microsoft.com/office/powerpoint/2010/main" val="1402075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60756" y="392113"/>
            <a:ext cx="5222487" cy="5334000"/>
          </a:xfrm>
        </p:spPr>
      </p:pic>
    </p:spTree>
    <p:extLst>
      <p:ext uri="{BB962C8B-B14F-4D97-AF65-F5344CB8AC3E}">
        <p14:creationId xmlns:p14="http://schemas.microsoft.com/office/powerpoint/2010/main" val="337827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72308" y="392113"/>
            <a:ext cx="4199383" cy="5334000"/>
          </a:xfrm>
        </p:spPr>
      </p:pic>
    </p:spTree>
    <p:extLst>
      <p:ext uri="{BB962C8B-B14F-4D97-AF65-F5344CB8AC3E}">
        <p14:creationId xmlns:p14="http://schemas.microsoft.com/office/powerpoint/2010/main" val="2073160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22806" y="376238"/>
            <a:ext cx="6698388" cy="5432425"/>
          </a:xfrm>
        </p:spPr>
      </p:pic>
    </p:spTree>
    <p:extLst>
      <p:ext uri="{BB962C8B-B14F-4D97-AF65-F5344CB8AC3E}">
        <p14:creationId xmlns:p14="http://schemas.microsoft.com/office/powerpoint/2010/main" val="68855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08312" y="295275"/>
            <a:ext cx="5327376" cy="5513388"/>
          </a:xfrm>
        </p:spPr>
      </p:pic>
    </p:spTree>
    <p:extLst>
      <p:ext uri="{BB962C8B-B14F-4D97-AF65-F5344CB8AC3E}">
        <p14:creationId xmlns:p14="http://schemas.microsoft.com/office/powerpoint/2010/main" val="1862364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Remember</a:t>
            </a:r>
            <a:r>
              <a:rPr lang="mr-IN" sz="4400" b="1" dirty="0" smtClean="0">
                <a:solidFill>
                  <a:srgbClr val="FF0000"/>
                </a:solidFill>
              </a:rPr>
              <a:t>…</a:t>
            </a:r>
            <a:endParaRPr lang="en-US" sz="4400" b="1" dirty="0">
              <a:solidFill>
                <a:srgbClr val="FF0000"/>
              </a:solidFill>
            </a:endParaRP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78833" y="1016000"/>
            <a:ext cx="3786333" cy="4873625"/>
          </a:xfrm>
        </p:spPr>
      </p:pic>
    </p:spTree>
    <p:extLst>
      <p:ext uri="{BB962C8B-B14F-4D97-AF65-F5344CB8AC3E}">
        <p14:creationId xmlns:p14="http://schemas.microsoft.com/office/powerpoint/2010/main" val="1178567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63127" y="358775"/>
            <a:ext cx="5217746" cy="5367338"/>
          </a:xfrm>
        </p:spPr>
      </p:pic>
    </p:spTree>
    <p:extLst>
      <p:ext uri="{BB962C8B-B14F-4D97-AF65-F5344CB8AC3E}">
        <p14:creationId xmlns:p14="http://schemas.microsoft.com/office/powerpoint/2010/main" val="50761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53153" y="358775"/>
            <a:ext cx="4237693" cy="5367338"/>
          </a:xfrm>
        </p:spPr>
      </p:pic>
    </p:spTree>
    <p:extLst>
      <p:ext uri="{BB962C8B-B14F-4D97-AF65-F5344CB8AC3E}">
        <p14:creationId xmlns:p14="http://schemas.microsoft.com/office/powerpoint/2010/main" val="168869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6600" b="1" dirty="0" smtClean="0">
                <a:solidFill>
                  <a:srgbClr val="FFFF00"/>
                </a:solidFill>
                <a:latin typeface="Arial"/>
                <a:cs typeface="Arial"/>
              </a:rPr>
              <a:t>Questions on..</a:t>
            </a:r>
            <a:endParaRPr lang="en-US" sz="6600" b="1" dirty="0">
              <a:solidFill>
                <a:srgbClr val="FFFF00"/>
              </a:solidFill>
              <a:latin typeface="Arial"/>
              <a:cs typeface="Arial"/>
            </a:endParaRPr>
          </a:p>
        </p:txBody>
      </p:sp>
      <p:sp>
        <p:nvSpPr>
          <p:cNvPr id="3" name="Content Placeholder 2"/>
          <p:cNvSpPr>
            <a:spLocks noGrp="1"/>
          </p:cNvSpPr>
          <p:nvPr>
            <p:ph sz="quarter" idx="10"/>
          </p:nvPr>
        </p:nvSpPr>
        <p:spPr>
          <a:xfrm>
            <a:off x="457200" y="1819074"/>
            <a:ext cx="8229600" cy="3907059"/>
          </a:xfrm>
        </p:spPr>
        <p:txBody>
          <a:bodyPr>
            <a:normAutofit/>
          </a:bodyPr>
          <a:lstStyle/>
          <a:p>
            <a:pPr marL="0" indent="0">
              <a:buNone/>
            </a:pPr>
            <a:r>
              <a:rPr lang="en-US" sz="6000" dirty="0" smtClean="0">
                <a:solidFill>
                  <a:schemeClr val="bg1"/>
                </a:solidFill>
                <a:latin typeface="Arial"/>
                <a:cs typeface="Arial"/>
              </a:rPr>
              <a:t>Papers </a:t>
            </a:r>
            <a:r>
              <a:rPr lang="en-US" sz="6000" dirty="0" smtClean="0">
                <a:solidFill>
                  <a:srgbClr val="FF0000"/>
                </a:solidFill>
                <a:latin typeface="Arial"/>
                <a:cs typeface="Arial"/>
              </a:rPr>
              <a:t>?</a:t>
            </a:r>
            <a:r>
              <a:rPr lang="en-US" sz="6000" dirty="0" smtClean="0">
                <a:solidFill>
                  <a:srgbClr val="FF0000"/>
                </a:solidFill>
                <a:latin typeface="Arial"/>
                <a:cs typeface="Arial"/>
                <a:sym typeface="Wingdings"/>
              </a:rPr>
              <a:t> </a:t>
            </a:r>
          </a:p>
          <a:p>
            <a:pPr marL="0" indent="0">
              <a:buNone/>
            </a:pPr>
            <a:r>
              <a:rPr lang="en-US" sz="6000" dirty="0" smtClean="0">
                <a:solidFill>
                  <a:schemeClr val="bg1"/>
                </a:solidFill>
                <a:latin typeface="Arial"/>
                <a:cs typeface="Arial"/>
                <a:sym typeface="Wingdings"/>
              </a:rPr>
              <a:t>Participation </a:t>
            </a:r>
            <a:r>
              <a:rPr lang="en-US" sz="6000" dirty="0" smtClean="0">
                <a:solidFill>
                  <a:srgbClr val="FF0000"/>
                </a:solidFill>
                <a:latin typeface="Arial"/>
                <a:cs typeface="Arial"/>
                <a:sym typeface="Wingdings"/>
              </a:rPr>
              <a:t>?</a:t>
            </a:r>
          </a:p>
          <a:p>
            <a:pPr marL="0" indent="0">
              <a:buNone/>
            </a:pPr>
            <a:r>
              <a:rPr lang="en-US" sz="6000" dirty="0" smtClean="0">
                <a:solidFill>
                  <a:srgbClr val="FFFFFF"/>
                </a:solidFill>
                <a:latin typeface="Arial"/>
                <a:cs typeface="Arial"/>
                <a:sym typeface="Wingdings"/>
              </a:rPr>
              <a:t>Class Presentations </a:t>
            </a:r>
            <a:r>
              <a:rPr lang="en-US" sz="6000" dirty="0" smtClean="0">
                <a:solidFill>
                  <a:srgbClr val="FF0000"/>
                </a:solidFill>
                <a:latin typeface="Arial"/>
                <a:cs typeface="Arial"/>
                <a:sym typeface="Wingdings"/>
              </a:rPr>
              <a:t>?</a:t>
            </a:r>
            <a:r>
              <a:rPr lang="en-US" sz="6000" dirty="0" smtClean="0">
                <a:solidFill>
                  <a:schemeClr val="bg1"/>
                </a:solidFill>
                <a:latin typeface="Arial"/>
                <a:cs typeface="Arial"/>
                <a:sym typeface="Wingdings"/>
              </a:rPr>
              <a:t> </a:t>
            </a:r>
            <a:endParaRPr lang="en-US" sz="6000" dirty="0">
              <a:solidFill>
                <a:srgbClr val="CCFFCC"/>
              </a:solidFill>
              <a:latin typeface="Arial"/>
              <a:cs typeface="Arial"/>
            </a:endParaRPr>
          </a:p>
        </p:txBody>
      </p:sp>
    </p:spTree>
    <p:extLst>
      <p:ext uri="{BB962C8B-B14F-4D97-AF65-F5344CB8AC3E}">
        <p14:creationId xmlns:p14="http://schemas.microsoft.com/office/powerpoint/2010/main" val="207570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30532" y="358775"/>
            <a:ext cx="5082935" cy="5367338"/>
          </a:xfrm>
        </p:spPr>
      </p:pic>
    </p:spTree>
    <p:extLst>
      <p:ext uri="{BB962C8B-B14F-4D97-AF65-F5344CB8AC3E}">
        <p14:creationId xmlns:p14="http://schemas.microsoft.com/office/powerpoint/2010/main" val="773658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91995" y="358775"/>
            <a:ext cx="4560010" cy="5367338"/>
          </a:xfrm>
        </p:spPr>
      </p:pic>
    </p:spTree>
    <p:extLst>
      <p:ext uri="{BB962C8B-B14F-4D97-AF65-F5344CB8AC3E}">
        <p14:creationId xmlns:p14="http://schemas.microsoft.com/office/powerpoint/2010/main" val="2018427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44654" y="358775"/>
            <a:ext cx="4854692" cy="5367338"/>
          </a:xfrm>
        </p:spPr>
      </p:pic>
    </p:spTree>
    <p:extLst>
      <p:ext uri="{BB962C8B-B14F-4D97-AF65-F5344CB8AC3E}">
        <p14:creationId xmlns:p14="http://schemas.microsoft.com/office/powerpoint/2010/main" val="2058766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54151" y="358775"/>
            <a:ext cx="5235697" cy="5367338"/>
          </a:xfrm>
        </p:spPr>
      </p:pic>
    </p:spTree>
    <p:extLst>
      <p:ext uri="{BB962C8B-B14F-4D97-AF65-F5344CB8AC3E}">
        <p14:creationId xmlns:p14="http://schemas.microsoft.com/office/powerpoint/2010/main" val="1434801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39216" y="363538"/>
            <a:ext cx="6465567" cy="5362575"/>
          </a:xfrm>
        </p:spPr>
      </p:pic>
    </p:spTree>
    <p:extLst>
      <p:ext uri="{BB962C8B-B14F-4D97-AF65-F5344CB8AC3E}">
        <p14:creationId xmlns:p14="http://schemas.microsoft.com/office/powerpoint/2010/main" val="612988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70293" y="358775"/>
            <a:ext cx="6003414" cy="5367338"/>
          </a:xfrm>
        </p:spPr>
      </p:pic>
    </p:spTree>
    <p:extLst>
      <p:ext uri="{BB962C8B-B14F-4D97-AF65-F5344CB8AC3E}">
        <p14:creationId xmlns:p14="http://schemas.microsoft.com/office/powerpoint/2010/main" val="1022446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127"/>
            <a:ext cx="9144000" cy="676893"/>
          </a:xfrm>
        </p:spPr>
        <p:txBody>
          <a:bodyPr>
            <a:normAutofit fontScale="90000"/>
          </a:bodyPr>
          <a:lstStyle/>
          <a:p>
            <a:pPr lvl="0" algn="ctr"/>
            <a:r>
              <a:rPr lang="en-US" sz="4400" dirty="0" smtClean="0">
                <a:solidFill>
                  <a:srgbClr val="00B0F0"/>
                </a:solidFill>
              </a:rPr>
              <a:t/>
            </a:r>
            <a:br>
              <a:rPr lang="en-US" sz="4400" dirty="0" smtClean="0">
                <a:solidFill>
                  <a:srgbClr val="00B0F0"/>
                </a:solidFill>
              </a:rPr>
            </a:br>
            <a:r>
              <a:rPr lang="en-US" sz="4400" dirty="0" smtClean="0">
                <a:solidFill>
                  <a:srgbClr val="00B0F0"/>
                </a:solidFill>
              </a:rPr>
              <a:t>COMPETION </a:t>
            </a:r>
            <a:r>
              <a:rPr lang="en-US" sz="4400" dirty="0">
                <a:solidFill>
                  <a:srgbClr val="00B0F0"/>
                </a:solidFill>
              </a:rPr>
              <a:t>ACT R.S.C., 1985, c. C-34</a:t>
            </a:r>
            <a:br>
              <a:rPr lang="en-US" sz="4400" dirty="0">
                <a:solidFill>
                  <a:srgbClr val="00B0F0"/>
                </a:solidFill>
              </a:rPr>
            </a:br>
            <a:endParaRPr lang="en-US" sz="4400" b="1" dirty="0">
              <a:solidFill>
                <a:srgbClr val="FF0000"/>
              </a:solidFill>
            </a:endParaRPr>
          </a:p>
        </p:txBody>
      </p:sp>
      <p:sp>
        <p:nvSpPr>
          <p:cNvPr id="3" name="Content Placeholder 2"/>
          <p:cNvSpPr>
            <a:spLocks noGrp="1"/>
          </p:cNvSpPr>
          <p:nvPr>
            <p:ph sz="quarter" idx="10"/>
          </p:nvPr>
        </p:nvSpPr>
        <p:spPr>
          <a:xfrm>
            <a:off x="457200" y="1016000"/>
            <a:ext cx="8229600" cy="4886036"/>
          </a:xfrm>
        </p:spPr>
        <p:txBody>
          <a:bodyPr>
            <a:normAutofit/>
          </a:bodyPr>
          <a:lstStyle/>
          <a:p>
            <a:pPr marL="0" lvl="0" indent="0" defTabSz="914400">
              <a:lnSpc>
                <a:spcPct val="100000"/>
              </a:lnSpc>
              <a:spcBef>
                <a:spcPts val="0"/>
              </a:spcBef>
              <a:buNone/>
            </a:pPr>
            <a:r>
              <a:rPr lang="en-US" sz="2800" dirty="0" smtClean="0">
                <a:solidFill>
                  <a:schemeClr val="bg1"/>
                </a:solidFill>
              </a:rPr>
              <a:t>53(1): “</a:t>
            </a:r>
            <a:r>
              <a:rPr lang="en-US" sz="2800" dirty="0" smtClean="0">
                <a:solidFill>
                  <a:srgbClr val="FFFF00"/>
                </a:solidFill>
              </a:rPr>
              <a:t>No </a:t>
            </a:r>
            <a:r>
              <a:rPr lang="en-US" sz="2800" dirty="0">
                <a:solidFill>
                  <a:srgbClr val="FFFF00"/>
                </a:solidFill>
              </a:rPr>
              <a:t>person shall</a:t>
            </a:r>
            <a:r>
              <a:rPr lang="en-US" sz="2800" dirty="0">
                <a:solidFill>
                  <a:schemeClr val="bg1"/>
                </a:solidFill>
              </a:rPr>
              <a:t>, </a:t>
            </a:r>
            <a:r>
              <a:rPr lang="en-US" sz="2800" dirty="0">
                <a:solidFill>
                  <a:srgbClr val="FFFF00"/>
                </a:solidFill>
              </a:rPr>
              <a:t>for </a:t>
            </a:r>
            <a:r>
              <a:rPr lang="en-US" sz="2800" dirty="0">
                <a:solidFill>
                  <a:schemeClr val="bg1"/>
                </a:solidFill>
              </a:rPr>
              <a:t>the purpose of promoting, directly or indirectly, </a:t>
            </a:r>
            <a:r>
              <a:rPr lang="en-US" sz="2800" dirty="0">
                <a:solidFill>
                  <a:srgbClr val="FFFF00"/>
                </a:solidFill>
              </a:rPr>
              <a:t>any business interest </a:t>
            </a:r>
            <a:r>
              <a:rPr lang="en-US" sz="2800" dirty="0">
                <a:solidFill>
                  <a:schemeClr val="bg1"/>
                </a:solidFill>
              </a:rPr>
              <a:t>or the supply or use of a product, </a:t>
            </a:r>
            <a:r>
              <a:rPr lang="en-US" sz="2800" dirty="0">
                <a:solidFill>
                  <a:srgbClr val="FFFF00"/>
                </a:solidFill>
              </a:rPr>
              <a:t>send</a:t>
            </a:r>
            <a:r>
              <a:rPr lang="en-US" sz="2800" dirty="0">
                <a:solidFill>
                  <a:schemeClr val="bg1"/>
                </a:solidFill>
              </a:rPr>
              <a:t> or cause to be sent by electronic or regular mail or </a:t>
            </a:r>
            <a:r>
              <a:rPr lang="en-US" sz="2800" dirty="0">
                <a:solidFill>
                  <a:srgbClr val="FFFF00"/>
                </a:solidFill>
              </a:rPr>
              <a:t>by any </a:t>
            </a:r>
            <a:r>
              <a:rPr lang="en-US" sz="2800" dirty="0">
                <a:solidFill>
                  <a:schemeClr val="bg1"/>
                </a:solidFill>
              </a:rPr>
              <a:t>other </a:t>
            </a:r>
            <a:r>
              <a:rPr lang="en-US" sz="2800" dirty="0">
                <a:solidFill>
                  <a:srgbClr val="FFFF00"/>
                </a:solidFill>
              </a:rPr>
              <a:t>means</a:t>
            </a:r>
            <a:r>
              <a:rPr lang="en-US" sz="2800" dirty="0">
                <a:solidFill>
                  <a:schemeClr val="bg1"/>
                </a:solidFill>
              </a:rPr>
              <a:t> a document or notice in any form, if the document or </a:t>
            </a:r>
            <a:r>
              <a:rPr lang="en-US" sz="2800" dirty="0">
                <a:solidFill>
                  <a:srgbClr val="FFFF00"/>
                </a:solidFill>
              </a:rPr>
              <a:t>notice gives the general impression that the recipient </a:t>
            </a:r>
            <a:r>
              <a:rPr lang="en-US" sz="2800" dirty="0">
                <a:solidFill>
                  <a:schemeClr val="bg1"/>
                </a:solidFill>
              </a:rPr>
              <a:t>has won, </a:t>
            </a:r>
            <a:r>
              <a:rPr lang="en-US" sz="2800" dirty="0">
                <a:solidFill>
                  <a:srgbClr val="FFFF00"/>
                </a:solidFill>
              </a:rPr>
              <a:t>will win</a:t>
            </a:r>
            <a:r>
              <a:rPr lang="en-US" sz="2800" dirty="0">
                <a:solidFill>
                  <a:schemeClr val="bg1"/>
                </a:solidFill>
              </a:rPr>
              <a:t>, or will on doing a particular act win, </a:t>
            </a:r>
            <a:r>
              <a:rPr lang="en-US" sz="2800" dirty="0">
                <a:solidFill>
                  <a:srgbClr val="FFFF00"/>
                </a:solidFill>
              </a:rPr>
              <a:t>a prize or other benefit</a:t>
            </a:r>
            <a:r>
              <a:rPr lang="en-US" sz="2800" dirty="0">
                <a:solidFill>
                  <a:schemeClr val="bg1"/>
                </a:solidFill>
              </a:rPr>
              <a:t>, and </a:t>
            </a:r>
            <a:r>
              <a:rPr lang="en-US" sz="2800" dirty="0">
                <a:solidFill>
                  <a:srgbClr val="FFFF00"/>
                </a:solidFill>
              </a:rPr>
              <a:t>if the recipient </a:t>
            </a:r>
            <a:r>
              <a:rPr lang="en-US" sz="2800" dirty="0">
                <a:solidFill>
                  <a:schemeClr val="bg1"/>
                </a:solidFill>
              </a:rPr>
              <a:t>is asked or given the option to pay money, incur a cost or do anything that </a:t>
            </a:r>
            <a:r>
              <a:rPr lang="en-US" sz="2800" dirty="0">
                <a:solidFill>
                  <a:srgbClr val="FFFF00"/>
                </a:solidFill>
              </a:rPr>
              <a:t>will incur a cost</a:t>
            </a:r>
            <a:r>
              <a:rPr lang="en-US" sz="2800" dirty="0" smtClean="0">
                <a:solidFill>
                  <a:schemeClr val="bg1"/>
                </a:solidFill>
              </a:rPr>
              <a:t>.</a:t>
            </a:r>
          </a:p>
        </p:txBody>
      </p:sp>
    </p:spTree>
    <p:extLst>
      <p:ext uri="{BB962C8B-B14F-4D97-AF65-F5344CB8AC3E}">
        <p14:creationId xmlns:p14="http://schemas.microsoft.com/office/powerpoint/2010/main" val="1795248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07773"/>
            <a:ext cx="8229600" cy="5318361"/>
          </a:xfrm>
        </p:spPr>
        <p:txBody>
          <a:bodyPr/>
          <a:lstStyle/>
          <a:p>
            <a:pPr marL="0" indent="0">
              <a:buNone/>
            </a:pPr>
            <a:r>
              <a:rPr lang="en-US" sz="2800" dirty="0" smtClean="0">
                <a:solidFill>
                  <a:schemeClr val="bg1"/>
                </a:solidFill>
              </a:rPr>
              <a:t>53(2</a:t>
            </a:r>
            <a:r>
              <a:rPr lang="en-US" sz="2800" dirty="0">
                <a:solidFill>
                  <a:schemeClr val="bg1"/>
                </a:solidFill>
              </a:rPr>
              <a:t>) </a:t>
            </a:r>
            <a:r>
              <a:rPr lang="en-US" sz="2800" dirty="0">
                <a:solidFill>
                  <a:srgbClr val="FFFF00"/>
                </a:solidFill>
              </a:rPr>
              <a:t>Subsection (1) does not apply if </a:t>
            </a:r>
            <a:r>
              <a:rPr lang="en-US" sz="2800" dirty="0">
                <a:solidFill>
                  <a:schemeClr val="bg1"/>
                </a:solidFill>
              </a:rPr>
              <a:t>the recipient actually wins the prize or other benefit and the person who sends or causes the notice or document to be sent</a:t>
            </a:r>
          </a:p>
          <a:p>
            <a:pPr marL="0" indent="0">
              <a:buNone/>
            </a:pPr>
            <a:r>
              <a:rPr lang="en-US" sz="2800" dirty="0">
                <a:solidFill>
                  <a:schemeClr val="bg1"/>
                </a:solidFill>
              </a:rPr>
              <a:t>(a) makes </a:t>
            </a:r>
            <a:r>
              <a:rPr lang="en-US" sz="2800" dirty="0">
                <a:solidFill>
                  <a:srgbClr val="FFFF00"/>
                </a:solidFill>
              </a:rPr>
              <a:t>adequate and fair disclosure of the number and approximate value of the prizes or benefits, of the area or areas to which they have been allocated and of any fact within the person’s knowledge that materially affects the chances of winning</a:t>
            </a:r>
            <a:r>
              <a:rPr lang="en-US" sz="2800" dirty="0">
                <a:solidFill>
                  <a:schemeClr val="bg1"/>
                </a:solidFill>
              </a:rPr>
              <a:t>;</a:t>
            </a:r>
          </a:p>
          <a:p>
            <a:pPr marL="0" indent="0">
              <a:buNone/>
            </a:pPr>
            <a:r>
              <a:rPr lang="en-US" sz="2800" dirty="0">
                <a:solidFill>
                  <a:schemeClr val="bg1"/>
                </a:solidFill>
              </a:rPr>
              <a:t>(b) distributes the prizes or benefits without unreasonable delay; and</a:t>
            </a:r>
          </a:p>
          <a:p>
            <a:pPr marL="0" indent="0">
              <a:buNone/>
            </a:pPr>
            <a:r>
              <a:rPr lang="en-US" sz="2800" dirty="0">
                <a:solidFill>
                  <a:schemeClr val="bg1"/>
                </a:solidFill>
              </a:rPr>
              <a:t>(c) selects participants or distributes the prizes or benefits randomly, or on the basis of the participants’ skill, in any area to which the prizes or benefits have been allocated.</a:t>
            </a:r>
          </a:p>
          <a:p>
            <a:endParaRPr lang="en-US" dirty="0"/>
          </a:p>
        </p:txBody>
      </p:sp>
    </p:spTree>
    <p:extLst>
      <p:ext uri="{BB962C8B-B14F-4D97-AF65-F5344CB8AC3E}">
        <p14:creationId xmlns:p14="http://schemas.microsoft.com/office/powerpoint/2010/main" val="660095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FFFF00"/>
                </a:solidFill>
              </a:rPr>
              <a:t>So what’s in the EULA</a:t>
            </a:r>
            <a:r>
              <a:rPr lang="mr-IN" sz="4800" b="1" dirty="0" smtClean="0">
                <a:solidFill>
                  <a:srgbClr val="FF0000"/>
                </a:solidFill>
              </a:rPr>
              <a:t>…</a:t>
            </a:r>
            <a:endParaRPr lang="en-US" sz="4800" b="1" dirty="0">
              <a:solidFill>
                <a:srgbClr val="FF0000"/>
              </a:solidFill>
            </a:endParaRPr>
          </a:p>
        </p:txBody>
      </p:sp>
      <p:sp>
        <p:nvSpPr>
          <p:cNvPr id="3" name="Content Placeholder 2"/>
          <p:cNvSpPr>
            <a:spLocks noGrp="1"/>
          </p:cNvSpPr>
          <p:nvPr>
            <p:ph sz="quarter" idx="10"/>
          </p:nvPr>
        </p:nvSpPr>
        <p:spPr>
          <a:xfrm>
            <a:off x="3534032" y="2001795"/>
            <a:ext cx="2545493" cy="3934404"/>
          </a:xfrm>
        </p:spPr>
        <p:txBody>
          <a:bodyPr>
            <a:normAutofit/>
          </a:bodyPr>
          <a:lstStyle/>
          <a:p>
            <a:pPr marL="0" indent="0">
              <a:buNone/>
            </a:pPr>
            <a:r>
              <a:rPr lang="en-US" sz="29600" b="1" dirty="0" smtClean="0">
                <a:solidFill>
                  <a:srgbClr val="FF0000"/>
                </a:solidFill>
              </a:rPr>
              <a:t>?</a:t>
            </a:r>
            <a:endParaRPr lang="en-US" sz="29600" b="1" dirty="0">
              <a:solidFill>
                <a:srgbClr val="FF0000"/>
              </a:solidFill>
            </a:endParaRPr>
          </a:p>
        </p:txBody>
      </p:sp>
    </p:spTree>
    <p:extLst>
      <p:ext uri="{BB962C8B-B14F-4D97-AF65-F5344CB8AC3E}">
        <p14:creationId xmlns:p14="http://schemas.microsoft.com/office/powerpoint/2010/main" val="318480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810" y="0"/>
            <a:ext cx="6821989" cy="1016000"/>
          </a:xfrm>
        </p:spPr>
        <p:txBody>
          <a:bodyPr/>
          <a:lstStyle/>
          <a:p>
            <a:r>
              <a:rPr lang="en-US" dirty="0" smtClean="0">
                <a:solidFill>
                  <a:srgbClr val="FFFF00"/>
                </a:solidFill>
              </a:rPr>
              <a:t>Class action</a:t>
            </a:r>
            <a:r>
              <a:rPr lang="mr-IN" dirty="0" smtClean="0">
                <a:solidFill>
                  <a:schemeClr val="bg1"/>
                </a:solidFill>
              </a:rPr>
              <a:t>…</a:t>
            </a:r>
            <a:endParaRPr lang="en-US" dirty="0">
              <a:solidFill>
                <a:schemeClr val="bg1"/>
              </a:solidFill>
            </a:endParaRP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64811" y="1185863"/>
            <a:ext cx="5414378" cy="4745037"/>
          </a:xfrm>
        </p:spPr>
      </p:pic>
    </p:spTree>
    <p:extLst>
      <p:ext uri="{BB962C8B-B14F-4D97-AF65-F5344CB8AC3E}">
        <p14:creationId xmlns:p14="http://schemas.microsoft.com/office/powerpoint/2010/main" val="117706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034632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54365" y="296863"/>
            <a:ext cx="6035269" cy="5522912"/>
          </a:xfrm>
        </p:spPr>
      </p:pic>
    </p:spTree>
    <p:extLst>
      <p:ext uri="{BB962C8B-B14F-4D97-AF65-F5344CB8AC3E}">
        <p14:creationId xmlns:p14="http://schemas.microsoft.com/office/powerpoint/2010/main" val="393999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51597" y="296863"/>
            <a:ext cx="5640806" cy="5522912"/>
          </a:xfrm>
        </p:spPr>
      </p:pic>
    </p:spTree>
    <p:extLst>
      <p:ext uri="{BB962C8B-B14F-4D97-AF65-F5344CB8AC3E}">
        <p14:creationId xmlns:p14="http://schemas.microsoft.com/office/powerpoint/2010/main" val="1254941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
            <a:ext cx="8229600" cy="2816236"/>
          </a:xfrm>
        </p:spPr>
        <p:txBody>
          <a:bodyPr>
            <a:noAutofit/>
          </a:bodyPr>
          <a:lstStyle/>
          <a:p>
            <a:pPr algn="ctr"/>
            <a:r>
              <a:rPr lang="en-US" sz="5400" b="1" i="1" dirty="0"/>
              <a:t> </a:t>
            </a:r>
            <a:r>
              <a:rPr lang="en-US" sz="5400" b="1" i="1" dirty="0" smtClean="0">
                <a:solidFill>
                  <a:srgbClr val="FFFF00"/>
                </a:solidFill>
              </a:rPr>
              <a:t>“</a:t>
            </a:r>
            <a:r>
              <a:rPr lang="en-US" sz="5400" b="1" i="1" dirty="0">
                <a:solidFill>
                  <a:srgbClr val="00B0F0"/>
                </a:solidFill>
              </a:rPr>
              <a:t>Copyright Wars </a:t>
            </a:r>
            <a:r>
              <a:rPr lang="en-US" sz="5400" b="1" i="1" dirty="0">
                <a:solidFill>
                  <a:srgbClr val="FFFF00"/>
                </a:solidFill>
              </a:rPr>
              <a:t>&amp;</a:t>
            </a:r>
            <a:r>
              <a:rPr lang="en-US" sz="5400" b="1" i="1" dirty="0">
                <a:solidFill>
                  <a:srgbClr val="FF0000"/>
                </a:solidFill>
              </a:rPr>
              <a:t> </a:t>
            </a:r>
            <a:br>
              <a:rPr lang="en-US" sz="5400" b="1" i="1" dirty="0">
                <a:solidFill>
                  <a:srgbClr val="FF0000"/>
                </a:solidFill>
              </a:rPr>
            </a:br>
            <a:r>
              <a:rPr lang="en-US" sz="5400" b="1" i="1" dirty="0">
                <a:solidFill>
                  <a:srgbClr val="FF0000"/>
                </a:solidFill>
              </a:rPr>
              <a:t>Intellectual Property</a:t>
            </a:r>
            <a:r>
              <a:rPr lang="en-US" sz="5400" b="1" i="1" dirty="0" smtClean="0">
                <a:solidFill>
                  <a:srgbClr val="FFFF00"/>
                </a:solidFill>
              </a:rPr>
              <a:t>”</a:t>
            </a:r>
            <a:br>
              <a:rPr lang="en-US" sz="5400" b="1" i="1" dirty="0" smtClean="0">
                <a:solidFill>
                  <a:srgbClr val="FFFF00"/>
                </a:solidFill>
              </a:rPr>
            </a:br>
            <a:r>
              <a:rPr lang="en-US" sz="5400" b="1" i="1" dirty="0" smtClean="0">
                <a:solidFill>
                  <a:srgbClr val="FFFF00"/>
                </a:solidFill>
              </a:rPr>
              <a:t>Part </a:t>
            </a:r>
            <a:r>
              <a:rPr lang="en-US" sz="5400" b="1" i="1" smtClean="0">
                <a:solidFill>
                  <a:schemeClr val="bg1"/>
                </a:solidFill>
              </a:rPr>
              <a:t>2</a:t>
            </a:r>
            <a:r>
              <a:rPr lang="en-US" sz="5400" b="1" smtClean="0">
                <a:solidFill>
                  <a:srgbClr val="FF0000"/>
                </a:solidFill>
              </a:rPr>
              <a:t> </a:t>
            </a:r>
            <a:r>
              <a:rPr lang="en-US" sz="5400" i="1" smtClean="0">
                <a:solidFill>
                  <a:srgbClr val="92D050"/>
                </a:solidFill>
              </a:rPr>
              <a:t>continued</a:t>
            </a:r>
            <a:endParaRPr lang="en-US" sz="5400" i="1" dirty="0">
              <a:solidFill>
                <a:srgbClr val="92D050"/>
              </a:solidFill>
              <a:latin typeface="Lucida Sans Typewriter" charset="0"/>
              <a:ea typeface="Lucida Sans Typewriter" charset="0"/>
              <a:cs typeface="Lucida Sans Typewriter" charset="0"/>
            </a:endParaRPr>
          </a:p>
        </p:txBody>
      </p:sp>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438399" y="2816235"/>
            <a:ext cx="4267200" cy="3048000"/>
          </a:xfrm>
        </p:spPr>
      </p:pic>
    </p:spTree>
    <p:extLst>
      <p:ext uri="{BB962C8B-B14F-4D97-AF65-F5344CB8AC3E}">
        <p14:creationId xmlns:p14="http://schemas.microsoft.com/office/powerpoint/2010/main" val="367933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6568" y="2486500"/>
            <a:ext cx="5138170" cy="1446550"/>
          </a:xfrm>
          <a:prstGeom prst="rect">
            <a:avLst/>
          </a:prstGeom>
          <a:noFill/>
        </p:spPr>
        <p:txBody>
          <a:bodyPr wrap="none" rtlCol="0">
            <a:spAutoFit/>
          </a:bodyPr>
          <a:lstStyle/>
          <a:p>
            <a:r>
              <a:rPr lang="en-US" sz="4400" dirty="0" smtClean="0">
                <a:solidFill>
                  <a:srgbClr val="FFFFFF"/>
                </a:solidFill>
                <a:latin typeface="Arial"/>
              </a:rPr>
              <a:t>WHERE DO IDEAS</a:t>
            </a:r>
          </a:p>
          <a:p>
            <a:r>
              <a:rPr lang="en-US" sz="4400" dirty="0" smtClean="0">
                <a:solidFill>
                  <a:srgbClr val="FFFFFF"/>
                </a:solidFill>
                <a:latin typeface="Arial"/>
              </a:rPr>
              <a:t>COME FROM?</a:t>
            </a:r>
            <a:endParaRPr lang="en-US" sz="4400" dirty="0">
              <a:solidFill>
                <a:srgbClr val="FFFFFF"/>
              </a:solidFill>
              <a:latin typeface="Arial"/>
            </a:endParaRPr>
          </a:p>
        </p:txBody>
      </p:sp>
    </p:spTree>
    <p:extLst>
      <p:ext uri="{BB962C8B-B14F-4D97-AF65-F5344CB8AC3E}">
        <p14:creationId xmlns:p14="http://schemas.microsoft.com/office/powerpoint/2010/main" val="15968116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9200" y="965201"/>
            <a:ext cx="4378274" cy="4009205"/>
          </a:xfrm>
          <a:prstGeom prst="rect">
            <a:avLst/>
          </a:prstGeom>
        </p:spPr>
      </p:pic>
      <p:sp>
        <p:nvSpPr>
          <p:cNvPr id="3" name="TextBox 2"/>
          <p:cNvSpPr txBox="1"/>
          <p:nvPr/>
        </p:nvSpPr>
        <p:spPr>
          <a:xfrm>
            <a:off x="764381" y="5249334"/>
            <a:ext cx="7827912" cy="369332"/>
          </a:xfrm>
          <a:prstGeom prst="rect">
            <a:avLst/>
          </a:prstGeom>
          <a:noFill/>
        </p:spPr>
        <p:txBody>
          <a:bodyPr wrap="none" rtlCol="0">
            <a:spAutoFit/>
          </a:bodyPr>
          <a:lstStyle/>
          <a:p>
            <a:r>
              <a:rPr lang="en-US" dirty="0">
                <a:hlinkClick r:id="rId3"/>
              </a:rPr>
              <a:t>https://</a:t>
            </a:r>
            <a:r>
              <a:rPr lang="en-US" dirty="0" smtClean="0">
                <a:hlinkClick r:id="rId3"/>
              </a:rPr>
              <a:t>www.ted.com/talks/steven_johnson_where_good_ideas_come_from</a:t>
            </a:r>
            <a:r>
              <a:rPr lang="en-US" dirty="0" smtClean="0"/>
              <a:t> </a:t>
            </a:r>
            <a:endParaRPr lang="en-US" dirty="0"/>
          </a:p>
        </p:txBody>
      </p:sp>
    </p:spTree>
    <p:extLst>
      <p:ext uri="{BB962C8B-B14F-4D97-AF65-F5344CB8AC3E}">
        <p14:creationId xmlns:p14="http://schemas.microsoft.com/office/powerpoint/2010/main" val="510920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7130" y="2539698"/>
            <a:ext cx="7231954" cy="707886"/>
          </a:xfrm>
          <a:prstGeom prst="rect">
            <a:avLst/>
          </a:prstGeom>
          <a:noFill/>
        </p:spPr>
        <p:txBody>
          <a:bodyPr wrap="none" rtlCol="0">
            <a:spAutoFit/>
          </a:bodyPr>
          <a:lstStyle/>
          <a:p>
            <a:r>
              <a:rPr lang="en-US" sz="4000" dirty="0" smtClean="0">
                <a:solidFill>
                  <a:srgbClr val="8064A2">
                    <a:lumMod val="60000"/>
                    <a:lumOff val="40000"/>
                  </a:srgbClr>
                </a:solidFill>
                <a:latin typeface="Apple Chancery"/>
                <a:cs typeface="Apple Chancery"/>
              </a:rPr>
              <a:t>THE ROMANTIC AUTHOR</a:t>
            </a:r>
            <a:endParaRPr lang="en-US" sz="4000" dirty="0">
              <a:solidFill>
                <a:srgbClr val="8064A2">
                  <a:lumMod val="60000"/>
                  <a:lumOff val="40000"/>
                </a:srgbClr>
              </a:solidFill>
              <a:latin typeface="Apple Chancery"/>
              <a:cs typeface="Apple Chancery"/>
            </a:endParaRPr>
          </a:p>
        </p:txBody>
      </p:sp>
    </p:spTree>
    <p:extLst>
      <p:ext uri="{BB962C8B-B14F-4D97-AF65-F5344CB8AC3E}">
        <p14:creationId xmlns:p14="http://schemas.microsoft.com/office/powerpoint/2010/main" val="14006177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0711" y="1997839"/>
            <a:ext cx="5869823" cy="2554545"/>
          </a:xfrm>
          <a:prstGeom prst="rect">
            <a:avLst/>
          </a:prstGeom>
        </p:spPr>
        <p:txBody>
          <a:bodyPr wrap="square">
            <a:spAutoFit/>
          </a:bodyPr>
          <a:lstStyle/>
          <a:p>
            <a:r>
              <a:rPr lang="en-CA" sz="4000" dirty="0" smtClean="0">
                <a:solidFill>
                  <a:srgbClr val="FFFFFF"/>
                </a:solidFill>
                <a:latin typeface="Arial"/>
              </a:rPr>
              <a:t>“</a:t>
            </a:r>
            <a:r>
              <a:rPr lang="mr-IN" sz="4000" i="1" dirty="0" smtClean="0">
                <a:solidFill>
                  <a:srgbClr val="FFFFFF"/>
                </a:solidFill>
                <a:latin typeface="Mangal"/>
              </a:rPr>
              <a:t>…</a:t>
            </a:r>
            <a:r>
              <a:rPr lang="en-CA" sz="4000" i="1" dirty="0" smtClean="0">
                <a:solidFill>
                  <a:srgbClr val="FFFFFF"/>
                </a:solidFill>
                <a:latin typeface="Arial"/>
              </a:rPr>
              <a:t>copyright</a:t>
            </a:r>
            <a:r>
              <a:rPr lang="mr-IN" sz="4000" dirty="0" smtClean="0">
                <a:solidFill>
                  <a:srgbClr val="FFFFFF"/>
                </a:solidFill>
                <a:latin typeface="Mangal"/>
              </a:rPr>
              <a:t>…</a:t>
            </a:r>
            <a:r>
              <a:rPr lang="en-CA" sz="4000" dirty="0" smtClean="0">
                <a:solidFill>
                  <a:srgbClr val="FFFFFF"/>
                </a:solidFill>
                <a:latin typeface="Arial"/>
              </a:rPr>
              <a:t>means </a:t>
            </a:r>
            <a:r>
              <a:rPr lang="en-CA" sz="4000" dirty="0">
                <a:solidFill>
                  <a:srgbClr val="FFFFFF"/>
                </a:solidFill>
                <a:latin typeface="Arial"/>
              </a:rPr>
              <a:t>the sole </a:t>
            </a:r>
            <a:r>
              <a:rPr lang="en-CA" sz="4000" dirty="0" smtClean="0">
                <a:solidFill>
                  <a:srgbClr val="FFFF00"/>
                </a:solidFill>
                <a:latin typeface="Arial"/>
              </a:rPr>
              <a:t>right to...reproduce </a:t>
            </a:r>
            <a:r>
              <a:rPr lang="en-CA" sz="4000" dirty="0">
                <a:solidFill>
                  <a:srgbClr val="FFFFFF"/>
                </a:solidFill>
                <a:latin typeface="Arial"/>
              </a:rPr>
              <a:t>the </a:t>
            </a:r>
            <a:r>
              <a:rPr lang="en-CA" sz="4000" dirty="0" smtClean="0">
                <a:solidFill>
                  <a:srgbClr val="FFFFFF"/>
                </a:solidFill>
                <a:latin typeface="Arial"/>
              </a:rPr>
              <a:t>work</a:t>
            </a:r>
            <a:r>
              <a:rPr lang="mr-IN" sz="4000" dirty="0" smtClean="0">
                <a:solidFill>
                  <a:srgbClr val="FFFFFF"/>
                </a:solidFill>
                <a:latin typeface="Mangal"/>
              </a:rPr>
              <a:t>…</a:t>
            </a:r>
            <a:r>
              <a:rPr lang="en-CA" sz="4000" dirty="0" smtClean="0">
                <a:solidFill>
                  <a:srgbClr val="FFFFFF"/>
                </a:solidFill>
                <a:latin typeface="Arial"/>
              </a:rPr>
              <a:t>in </a:t>
            </a:r>
            <a:r>
              <a:rPr lang="en-CA" sz="4000" dirty="0">
                <a:solidFill>
                  <a:srgbClr val="FFFFFF"/>
                </a:solidFill>
                <a:latin typeface="Arial"/>
              </a:rPr>
              <a:t>any material form </a:t>
            </a:r>
            <a:r>
              <a:rPr lang="en-CA" sz="4000" dirty="0" smtClean="0">
                <a:solidFill>
                  <a:srgbClr val="FFFFFF"/>
                </a:solidFill>
                <a:latin typeface="Arial"/>
              </a:rPr>
              <a:t>whatever</a:t>
            </a:r>
            <a:r>
              <a:rPr lang="mr-IN" sz="4000" dirty="0" smtClean="0">
                <a:solidFill>
                  <a:srgbClr val="FFFFFF"/>
                </a:solidFill>
                <a:latin typeface="Mangal"/>
              </a:rPr>
              <a:t>…</a:t>
            </a:r>
            <a:r>
              <a:rPr lang="en-CA" sz="4000" dirty="0" smtClean="0">
                <a:solidFill>
                  <a:srgbClr val="FFFFFF"/>
                </a:solidFill>
                <a:latin typeface="Arial"/>
              </a:rPr>
              <a:t>”</a:t>
            </a:r>
            <a:endParaRPr lang="en-CA" sz="4000" dirty="0">
              <a:solidFill>
                <a:srgbClr val="FFFFFF"/>
              </a:solidFill>
              <a:latin typeface="Arial"/>
            </a:endParaRPr>
          </a:p>
        </p:txBody>
      </p:sp>
    </p:spTree>
    <p:extLst>
      <p:ext uri="{BB962C8B-B14F-4D97-AF65-F5344CB8AC3E}">
        <p14:creationId xmlns:p14="http://schemas.microsoft.com/office/powerpoint/2010/main" val="1614135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252" y="2604819"/>
            <a:ext cx="7835198" cy="769441"/>
          </a:xfrm>
          <a:prstGeom prst="rect">
            <a:avLst/>
          </a:prstGeom>
          <a:noFill/>
        </p:spPr>
        <p:txBody>
          <a:bodyPr wrap="none" rtlCol="0">
            <a:spAutoFit/>
          </a:bodyPr>
          <a:lstStyle/>
          <a:p>
            <a:r>
              <a:rPr lang="en-US" sz="4400" dirty="0" smtClean="0">
                <a:solidFill>
                  <a:prstClr val="white"/>
                </a:solidFill>
                <a:latin typeface="Arial"/>
              </a:rPr>
              <a:t>BERNE CONVENTION </a:t>
            </a:r>
            <a:r>
              <a:rPr lang="en-US" sz="4400" dirty="0" smtClean="0">
                <a:solidFill>
                  <a:srgbClr val="FFFF00"/>
                </a:solidFill>
                <a:latin typeface="Arial"/>
              </a:rPr>
              <a:t>(1886)</a:t>
            </a:r>
            <a:endParaRPr lang="en-US" sz="4400" dirty="0">
              <a:solidFill>
                <a:srgbClr val="FFFF00"/>
              </a:solidFill>
              <a:latin typeface="Arial"/>
            </a:endParaRPr>
          </a:p>
        </p:txBody>
      </p:sp>
    </p:spTree>
    <p:extLst>
      <p:ext uri="{BB962C8B-B14F-4D97-AF65-F5344CB8AC3E}">
        <p14:creationId xmlns:p14="http://schemas.microsoft.com/office/powerpoint/2010/main" val="46383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6 at 3.17.3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4432" y="725608"/>
            <a:ext cx="6456568" cy="4882204"/>
          </a:xfrm>
          <a:prstGeom prst="rect">
            <a:avLst/>
          </a:prstGeom>
        </p:spPr>
      </p:pic>
    </p:spTree>
    <p:extLst>
      <p:ext uri="{BB962C8B-B14F-4D97-AF65-F5344CB8AC3E}">
        <p14:creationId xmlns:p14="http://schemas.microsoft.com/office/powerpoint/2010/main" val="306281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6 at 12.06.3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1278" y="2076044"/>
            <a:ext cx="4048544" cy="3314962"/>
          </a:xfrm>
          <a:prstGeom prst="rect">
            <a:avLst/>
          </a:prstGeom>
        </p:spPr>
      </p:pic>
      <p:sp>
        <p:nvSpPr>
          <p:cNvPr id="3" name="TextBox 2"/>
          <p:cNvSpPr txBox="1"/>
          <p:nvPr/>
        </p:nvSpPr>
        <p:spPr>
          <a:xfrm>
            <a:off x="430299" y="987633"/>
            <a:ext cx="8594170" cy="707886"/>
          </a:xfrm>
          <a:prstGeom prst="rect">
            <a:avLst/>
          </a:prstGeom>
          <a:noFill/>
        </p:spPr>
        <p:txBody>
          <a:bodyPr wrap="none" rtlCol="0">
            <a:spAutoFit/>
          </a:bodyPr>
          <a:lstStyle/>
          <a:p>
            <a:r>
              <a:rPr lang="en-US" sz="4000" dirty="0" smtClean="0">
                <a:solidFill>
                  <a:srgbClr val="FFFFFF"/>
                </a:solidFill>
                <a:latin typeface="Arial"/>
              </a:rPr>
              <a:t>CONSTRAINTS ARE GOOD </a:t>
            </a:r>
            <a:r>
              <a:rPr lang="en-US" sz="4000" dirty="0" smtClean="0">
                <a:solidFill>
                  <a:srgbClr val="FFFF00"/>
                </a:solidFill>
                <a:latin typeface="Arial"/>
              </a:rPr>
              <a:t>??????</a:t>
            </a:r>
            <a:endParaRPr lang="en-US" sz="4000" dirty="0">
              <a:solidFill>
                <a:srgbClr val="FFFF00"/>
              </a:solidFill>
              <a:latin typeface="Arial"/>
            </a:endParaRPr>
          </a:p>
        </p:txBody>
      </p:sp>
    </p:spTree>
    <p:extLst>
      <p:ext uri="{BB962C8B-B14F-4D97-AF65-F5344CB8AC3E}">
        <p14:creationId xmlns:p14="http://schemas.microsoft.com/office/powerpoint/2010/main" val="162801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2572747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42593"/>
          </a:xfrm>
        </p:spPr>
        <p:txBody>
          <a:bodyPr>
            <a:noAutofit/>
          </a:bodyPr>
          <a:lstStyle/>
          <a:p>
            <a:pPr algn="ctr"/>
            <a:r>
              <a:rPr lang="en-US" sz="4400" b="1" dirty="0" smtClean="0">
                <a:solidFill>
                  <a:srgbClr val="FFFF00"/>
                </a:solidFill>
                <a:latin typeface="+mn-lt"/>
              </a:rPr>
              <a:t>Creators do not need </a:t>
            </a:r>
            <a:r>
              <a:rPr lang="en-US" sz="4400" b="1" dirty="0" smtClean="0">
                <a:solidFill>
                  <a:schemeClr val="bg1"/>
                </a:solidFill>
                <a:latin typeface="+mn-lt"/>
              </a:rPr>
              <a:t>(</a:t>
            </a:r>
            <a:r>
              <a:rPr lang="en-US" sz="4400" b="1" dirty="0" smtClean="0">
                <a:solidFill>
                  <a:srgbClr val="FF0000"/>
                </a:solidFill>
                <a:latin typeface="+mn-lt"/>
              </a:rPr>
              <a:t>nor want</a:t>
            </a:r>
            <a:r>
              <a:rPr lang="en-US" sz="4400" b="1" dirty="0" smtClean="0">
                <a:solidFill>
                  <a:schemeClr val="bg1"/>
                </a:solidFill>
                <a:latin typeface="+mn-lt"/>
              </a:rPr>
              <a:t>)</a:t>
            </a:r>
            <a:r>
              <a:rPr lang="en-US" sz="4400" b="1" dirty="0">
                <a:solidFill>
                  <a:schemeClr val="bg1"/>
                </a:solidFill>
                <a:latin typeface="+mn-lt"/>
              </a:rPr>
              <a:t> </a:t>
            </a:r>
            <a:r>
              <a:rPr lang="en-US" sz="4400" b="1" dirty="0" smtClean="0">
                <a:solidFill>
                  <a:srgbClr val="FFFF00"/>
                </a:solidFill>
                <a:latin typeface="+mn-lt"/>
              </a:rPr>
              <a:t>additional constraints </a:t>
            </a:r>
            <a:r>
              <a:rPr lang="en-US" sz="4400" b="1" dirty="0" smtClean="0">
                <a:solidFill>
                  <a:srgbClr val="00B0F0"/>
                </a:solidFill>
                <a:latin typeface="+mn-lt"/>
              </a:rPr>
              <a:t>?</a:t>
            </a:r>
            <a:endParaRPr lang="en-US" sz="4400" b="1" dirty="0">
              <a:solidFill>
                <a:srgbClr val="00B0F0"/>
              </a:solidFill>
              <a:latin typeface="+mn-lt"/>
            </a:endParaRPr>
          </a:p>
        </p:txBody>
      </p:sp>
      <p:pic>
        <p:nvPicPr>
          <p:cNvPr id="5" name="Content Placeholder 3" descr="Screen Shot 2015-03-25 at 9.54.08 AM.png"/>
          <p:cNvPicPr>
            <a:picLocks noChangeAspect="1"/>
          </p:cNvPicPr>
          <p:nvPr/>
        </p:nvPicPr>
        <p:blipFill rotWithShape="1">
          <a:blip r:embed="rId2" cstate="email">
            <a:extLst>
              <a:ext uri="{28A0092B-C50C-407E-A947-70E740481C1C}">
                <a14:useLocalDpi xmlns:a14="http://schemas.microsoft.com/office/drawing/2010/main"/>
              </a:ext>
            </a:extLst>
          </a:blip>
          <a:srcRect l="-423" r="-714"/>
          <a:stretch/>
        </p:blipFill>
        <p:spPr>
          <a:xfrm>
            <a:off x="1387121" y="1493914"/>
            <a:ext cx="6405762" cy="4362374"/>
          </a:xfrm>
          <a:prstGeom prst="rect">
            <a:avLst/>
          </a:prstGeom>
        </p:spPr>
      </p:pic>
    </p:spTree>
    <p:extLst>
      <p:ext uri="{BB962C8B-B14F-4D97-AF65-F5344CB8AC3E}">
        <p14:creationId xmlns:p14="http://schemas.microsoft.com/office/powerpoint/2010/main" val="1658514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05 at 12.23.5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19" r="-437"/>
          <a:stretch/>
        </p:blipFill>
        <p:spPr>
          <a:xfrm>
            <a:off x="1911101" y="234251"/>
            <a:ext cx="5252262" cy="5331606"/>
          </a:xfrm>
        </p:spPr>
      </p:pic>
      <p:sp>
        <p:nvSpPr>
          <p:cNvPr id="5" name="TextBox 4"/>
          <p:cNvSpPr txBox="1"/>
          <p:nvPr/>
        </p:nvSpPr>
        <p:spPr>
          <a:xfrm>
            <a:off x="1380924" y="5474609"/>
            <a:ext cx="6452758" cy="369332"/>
          </a:xfrm>
          <a:prstGeom prst="rect">
            <a:avLst/>
          </a:prstGeom>
          <a:noFill/>
        </p:spPr>
        <p:txBody>
          <a:bodyPr wrap="none" rtlCol="0">
            <a:spAutoFit/>
          </a:bodyPr>
          <a:lstStyle/>
          <a:p>
            <a:r>
              <a:rPr lang="en-US" dirty="0">
                <a:solidFill>
                  <a:prstClr val="black"/>
                </a:solidFill>
                <a:latin typeface="Arial"/>
                <a:hlinkClick r:id="rId3"/>
              </a:rPr>
              <a:t>http://papers.ssrn.com/sol3/papers.cfm?abstract_id=</a:t>
            </a:r>
            <a:r>
              <a:rPr lang="en-US" dirty="0" smtClean="0">
                <a:solidFill>
                  <a:prstClr val="black"/>
                </a:solidFill>
                <a:latin typeface="Arial"/>
                <a:hlinkClick r:id="rId3"/>
              </a:rPr>
              <a:t>2587339</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307228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4511" y="605818"/>
            <a:ext cx="4458748" cy="769441"/>
          </a:xfrm>
          <a:prstGeom prst="rect">
            <a:avLst/>
          </a:prstGeom>
          <a:noFill/>
        </p:spPr>
        <p:txBody>
          <a:bodyPr wrap="none" rtlCol="0">
            <a:spAutoFit/>
          </a:bodyPr>
          <a:lstStyle/>
          <a:p>
            <a:r>
              <a:rPr lang="en-US" sz="4400" dirty="0" smtClean="0">
                <a:solidFill>
                  <a:srgbClr val="FFFF00"/>
                </a:solidFill>
                <a:latin typeface="Arial"/>
              </a:rPr>
              <a:t>MORAL RIGHTS</a:t>
            </a:r>
            <a:endParaRPr lang="en-US" sz="4400" dirty="0">
              <a:solidFill>
                <a:srgbClr val="FFFF00"/>
              </a:solidFill>
              <a:latin typeface="Arial"/>
            </a:endParaRPr>
          </a:p>
        </p:txBody>
      </p:sp>
      <p:pic>
        <p:nvPicPr>
          <p:cNvPr id="3" name="Picture 2" descr="800px-Flight_st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1897" y="1845984"/>
            <a:ext cx="4064000" cy="3048000"/>
          </a:xfrm>
          <a:prstGeom prst="rect">
            <a:avLst/>
          </a:prstGeom>
        </p:spPr>
      </p:pic>
      <p:sp>
        <p:nvSpPr>
          <p:cNvPr id="4" name="TextBox 3"/>
          <p:cNvSpPr txBox="1"/>
          <p:nvPr/>
        </p:nvSpPr>
        <p:spPr>
          <a:xfrm>
            <a:off x="4242932" y="4893984"/>
            <a:ext cx="2412965" cy="369332"/>
          </a:xfrm>
          <a:prstGeom prst="rect">
            <a:avLst/>
          </a:prstGeom>
          <a:noFill/>
        </p:spPr>
        <p:txBody>
          <a:bodyPr wrap="none" rtlCol="0">
            <a:spAutoFit/>
          </a:bodyPr>
          <a:lstStyle/>
          <a:p>
            <a:r>
              <a:rPr lang="en-US" dirty="0" smtClean="0">
                <a:solidFill>
                  <a:prstClr val="white"/>
                </a:solidFill>
                <a:latin typeface="Arial"/>
              </a:rPr>
              <a:t>Snow v. Eaton Centre </a:t>
            </a:r>
            <a:endParaRPr lang="en-US" dirty="0">
              <a:solidFill>
                <a:prstClr val="white"/>
              </a:solidFill>
              <a:latin typeface="Arial"/>
            </a:endParaRPr>
          </a:p>
        </p:txBody>
      </p:sp>
    </p:spTree>
    <p:extLst>
      <p:ext uri="{BB962C8B-B14F-4D97-AF65-F5344CB8AC3E}">
        <p14:creationId xmlns:p14="http://schemas.microsoft.com/office/powerpoint/2010/main" val="236598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7239" y="2414946"/>
            <a:ext cx="4892686" cy="769441"/>
          </a:xfrm>
          <a:prstGeom prst="rect">
            <a:avLst/>
          </a:prstGeom>
          <a:noFill/>
        </p:spPr>
        <p:txBody>
          <a:bodyPr wrap="none" rtlCol="0">
            <a:spAutoFit/>
          </a:bodyPr>
          <a:lstStyle/>
          <a:p>
            <a:r>
              <a:rPr lang="en-US" sz="4400" dirty="0" smtClean="0">
                <a:solidFill>
                  <a:srgbClr val="FFFF00"/>
                </a:solidFill>
                <a:latin typeface="Arial"/>
              </a:rPr>
              <a:t>Not copyrightable</a:t>
            </a:r>
            <a:r>
              <a:rPr lang="en-US" sz="4400" dirty="0">
                <a:solidFill>
                  <a:srgbClr val="FF0000"/>
                </a:solidFill>
                <a:latin typeface="Arial"/>
              </a:rPr>
              <a:t>?</a:t>
            </a:r>
          </a:p>
        </p:txBody>
      </p:sp>
    </p:spTree>
    <p:extLst>
      <p:ext uri="{BB962C8B-B14F-4D97-AF65-F5344CB8AC3E}">
        <p14:creationId xmlns:p14="http://schemas.microsoft.com/office/powerpoint/2010/main" val="3114005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581" y="4922166"/>
            <a:ext cx="7845920" cy="584776"/>
          </a:xfrm>
          <a:prstGeom prst="rect">
            <a:avLst/>
          </a:prstGeom>
        </p:spPr>
        <p:txBody>
          <a:bodyPr wrap="square">
            <a:spAutoFit/>
          </a:bodyPr>
          <a:lstStyle/>
          <a:p>
            <a:r>
              <a:rPr lang="en-CA" sz="1400" dirty="0">
                <a:solidFill>
                  <a:prstClr val="black"/>
                </a:solidFill>
                <a:latin typeface="Arial"/>
                <a:hlinkClick r:id="rId2"/>
              </a:rPr>
              <a:t>https://www.ted.com/talks/johanna_blakley_lessons_from_fashion_s_free_culture?language=</a:t>
            </a:r>
            <a:r>
              <a:rPr lang="en-CA" sz="1400" dirty="0" smtClean="0">
                <a:solidFill>
                  <a:prstClr val="black"/>
                </a:solidFill>
                <a:latin typeface="Arial"/>
                <a:hlinkClick r:id="rId2"/>
              </a:rPr>
              <a:t>en</a:t>
            </a:r>
            <a:endParaRPr lang="en-CA" sz="1400" dirty="0" smtClean="0">
              <a:solidFill>
                <a:prstClr val="black"/>
              </a:solidFill>
              <a:latin typeface="Arial"/>
            </a:endParaRPr>
          </a:p>
          <a:p>
            <a:endParaRPr lang="en-CA" dirty="0">
              <a:solidFill>
                <a:prstClr val="black"/>
              </a:solidFill>
              <a:latin typeface="Arial"/>
            </a:endParaRPr>
          </a:p>
        </p:txBody>
      </p:sp>
      <p:pic>
        <p:nvPicPr>
          <p:cNvPr id="2" name="Picture 1" descr="Screen Shot 2017-03-09 at 7.15.3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5853" y="1504039"/>
            <a:ext cx="4247395" cy="2857674"/>
          </a:xfrm>
          <a:prstGeom prst="rect">
            <a:avLst/>
          </a:prstGeom>
        </p:spPr>
      </p:pic>
    </p:spTree>
    <p:extLst>
      <p:ext uri="{BB962C8B-B14F-4D97-AF65-F5344CB8AC3E}">
        <p14:creationId xmlns:p14="http://schemas.microsoft.com/office/powerpoint/2010/main" val="2911776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7289" y="2629612"/>
            <a:ext cx="2536472" cy="769441"/>
          </a:xfrm>
          <a:prstGeom prst="rect">
            <a:avLst/>
          </a:prstGeom>
          <a:noFill/>
        </p:spPr>
        <p:txBody>
          <a:bodyPr wrap="none" rtlCol="0">
            <a:spAutoFit/>
          </a:bodyPr>
          <a:lstStyle/>
          <a:p>
            <a:r>
              <a:rPr lang="en-US" sz="4400" dirty="0" smtClean="0">
                <a:solidFill>
                  <a:srgbClr val="FFFFFF"/>
                </a:solidFill>
                <a:latin typeface="Arial"/>
              </a:rPr>
              <a:t>GAMES</a:t>
            </a:r>
            <a:r>
              <a:rPr lang="en-US" sz="4400" dirty="0" smtClean="0">
                <a:solidFill>
                  <a:srgbClr val="FFFF00"/>
                </a:solidFill>
                <a:latin typeface="Arial"/>
              </a:rPr>
              <a:t>?</a:t>
            </a:r>
            <a:endParaRPr lang="en-US" sz="4400" dirty="0">
              <a:solidFill>
                <a:srgbClr val="FFFF00"/>
              </a:solidFill>
              <a:latin typeface="Arial"/>
            </a:endParaRPr>
          </a:p>
        </p:txBody>
      </p:sp>
    </p:spTree>
    <p:extLst>
      <p:ext uri="{BB962C8B-B14F-4D97-AF65-F5344CB8AC3E}">
        <p14:creationId xmlns:p14="http://schemas.microsoft.com/office/powerpoint/2010/main" val="1854511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8634" y="3130486"/>
            <a:ext cx="1159505" cy="369332"/>
          </a:xfrm>
          <a:prstGeom prst="rect">
            <a:avLst/>
          </a:prstGeom>
          <a:noFill/>
        </p:spPr>
        <p:txBody>
          <a:bodyPr wrap="none" rtlCol="0">
            <a:spAutoFit/>
          </a:bodyPr>
          <a:lstStyle/>
          <a:p>
            <a:r>
              <a:rPr lang="en-US" dirty="0" smtClean="0">
                <a:solidFill>
                  <a:prstClr val="black"/>
                </a:solidFill>
                <a:latin typeface="Arial"/>
              </a:rPr>
              <a:t>BOYDEN</a:t>
            </a:r>
            <a:endParaRPr lang="en-US" dirty="0">
              <a:solidFill>
                <a:prstClr val="black"/>
              </a:solidFill>
              <a:latin typeface="Arial"/>
            </a:endParaRPr>
          </a:p>
        </p:txBody>
      </p:sp>
      <p:pic>
        <p:nvPicPr>
          <p:cNvPr id="3" name="Picture 2" descr="Screen Shot 2016-10-25 at 11.47.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6321" y="406336"/>
            <a:ext cx="8509000" cy="5448300"/>
          </a:xfrm>
          <a:prstGeom prst="rect">
            <a:avLst/>
          </a:prstGeom>
        </p:spPr>
      </p:pic>
    </p:spTree>
    <p:extLst>
      <p:ext uri="{BB962C8B-B14F-4D97-AF65-F5344CB8AC3E}">
        <p14:creationId xmlns:p14="http://schemas.microsoft.com/office/powerpoint/2010/main" val="196690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5871" y="2522277"/>
            <a:ext cx="5285020" cy="769441"/>
          </a:xfrm>
          <a:prstGeom prst="rect">
            <a:avLst/>
          </a:prstGeom>
          <a:noFill/>
        </p:spPr>
        <p:txBody>
          <a:bodyPr wrap="none" rtlCol="0">
            <a:spAutoFit/>
          </a:bodyPr>
          <a:lstStyle/>
          <a:p>
            <a:r>
              <a:rPr lang="en-US" sz="4400" dirty="0" smtClean="0">
                <a:solidFill>
                  <a:prstClr val="white"/>
                </a:solidFill>
                <a:latin typeface="Arial"/>
              </a:rPr>
              <a:t>FEMINIST THEORY</a:t>
            </a:r>
            <a:endParaRPr lang="en-US" sz="4400" dirty="0">
              <a:solidFill>
                <a:prstClr val="white"/>
              </a:solidFill>
              <a:latin typeface="Arial"/>
            </a:endParaRPr>
          </a:p>
        </p:txBody>
      </p:sp>
    </p:spTree>
    <p:extLst>
      <p:ext uri="{BB962C8B-B14F-4D97-AF65-F5344CB8AC3E}">
        <p14:creationId xmlns:p14="http://schemas.microsoft.com/office/powerpoint/2010/main" val="8076319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2667" y="618130"/>
            <a:ext cx="5604933" cy="5093457"/>
          </a:xfrm>
          <a:prstGeom prst="rect">
            <a:avLst/>
          </a:prstGeom>
        </p:spPr>
      </p:pic>
    </p:spTree>
    <p:extLst>
      <p:ext uri="{BB962C8B-B14F-4D97-AF65-F5344CB8AC3E}">
        <p14:creationId xmlns:p14="http://schemas.microsoft.com/office/powerpoint/2010/main" val="1774156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22" y="145143"/>
            <a:ext cx="7865077" cy="1016000"/>
          </a:xfrm>
        </p:spPr>
        <p:txBody>
          <a:bodyPr>
            <a:normAutofit/>
          </a:bodyPr>
          <a:lstStyle/>
          <a:p>
            <a:r>
              <a:rPr lang="en-US" sz="4400" dirty="0" smtClean="0">
                <a:solidFill>
                  <a:srgbClr val="FFFF00"/>
                </a:solidFill>
                <a:latin typeface="American Typewriter"/>
                <a:cs typeface="American Typewriter"/>
              </a:rPr>
              <a:t>Must copyright be </a:t>
            </a:r>
            <a:r>
              <a:rPr lang="en-US" sz="4400" dirty="0" smtClean="0">
                <a:solidFill>
                  <a:schemeClr val="bg1"/>
                </a:solidFill>
                <a:latin typeface="American Typewriter"/>
                <a:cs typeface="American Typewriter"/>
              </a:rPr>
              <a:t>human</a:t>
            </a:r>
            <a:r>
              <a:rPr lang="en-US" sz="4400" dirty="0" smtClean="0">
                <a:solidFill>
                  <a:srgbClr val="FFFF00"/>
                </a:solidFill>
                <a:latin typeface="American Typewriter"/>
                <a:cs typeface="American Typewriter"/>
              </a:rPr>
              <a:t>? </a:t>
            </a:r>
            <a:endParaRPr lang="en-US" sz="4400" dirty="0">
              <a:solidFill>
                <a:srgbClr val="FFFF00"/>
              </a:solidFill>
              <a:latin typeface="American Typewriter"/>
              <a:cs typeface="American Typewriter"/>
            </a:endParaRPr>
          </a:p>
        </p:txBody>
      </p:sp>
      <p:pic>
        <p:nvPicPr>
          <p:cNvPr id="5" name="Content Placeholder 3" descr="imgres.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30" r="-1712"/>
          <a:stretch/>
        </p:blipFill>
        <p:spPr>
          <a:xfrm>
            <a:off x="1392981" y="1408134"/>
            <a:ext cx="6432296" cy="4318000"/>
          </a:xfrm>
        </p:spPr>
      </p:pic>
    </p:spTree>
    <p:extLst>
      <p:ext uri="{BB962C8B-B14F-4D97-AF65-F5344CB8AC3E}">
        <p14:creationId xmlns:p14="http://schemas.microsoft.com/office/powerpoint/2010/main" val="1494211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rPr>
              <a:t>Loot Boxes</a:t>
            </a:r>
            <a:endParaRPr lang="en-US" b="1"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457200" y="1111779"/>
            <a:ext cx="8229600" cy="4605866"/>
          </a:xfrm>
        </p:spPr>
      </p:pic>
    </p:spTree>
    <p:extLst>
      <p:ext uri="{BB962C8B-B14F-4D97-AF65-F5344CB8AC3E}">
        <p14:creationId xmlns:p14="http://schemas.microsoft.com/office/powerpoint/2010/main" val="11729805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3031" y="5622083"/>
            <a:ext cx="1390675" cy="369332"/>
          </a:xfrm>
          <a:prstGeom prst="rect">
            <a:avLst/>
          </a:prstGeom>
          <a:noFill/>
        </p:spPr>
        <p:txBody>
          <a:bodyPr wrap="none" rtlCol="0">
            <a:spAutoFit/>
          </a:bodyPr>
          <a:lstStyle/>
          <a:p>
            <a:r>
              <a:rPr lang="en-US" dirty="0" smtClean="0">
                <a:solidFill>
                  <a:srgbClr val="FFFFFF"/>
                </a:solidFill>
                <a:latin typeface="Arial"/>
              </a:rPr>
              <a:t>Ex </a:t>
            </a:r>
            <a:r>
              <a:rPr lang="en-US" dirty="0" err="1" smtClean="0">
                <a:solidFill>
                  <a:srgbClr val="FFFFFF"/>
                </a:solidFill>
                <a:latin typeface="Arial"/>
              </a:rPr>
              <a:t>Machina</a:t>
            </a:r>
            <a:endParaRPr lang="en-US" dirty="0">
              <a:solidFill>
                <a:srgbClr val="FFFFFF"/>
              </a:solidFill>
              <a:latin typeface="Arial"/>
            </a:endParaRPr>
          </a:p>
        </p:txBody>
      </p:sp>
      <p:pic>
        <p:nvPicPr>
          <p:cNvPr id="5" name="Picture 4"/>
          <p:cNvPicPr>
            <a:picLocks noChangeAspect="1"/>
          </p:cNvPicPr>
          <p:nvPr/>
        </p:nvPicPr>
        <p:blipFill>
          <a:blip r:embed="rId2"/>
          <a:stretch>
            <a:fillRect/>
          </a:stretch>
        </p:blipFill>
        <p:spPr>
          <a:xfrm>
            <a:off x="3028157" y="1220339"/>
            <a:ext cx="2857500" cy="2857500"/>
          </a:xfrm>
          <a:prstGeom prst="rect">
            <a:avLst/>
          </a:prstGeom>
        </p:spPr>
      </p:pic>
    </p:spTree>
    <p:extLst>
      <p:ext uri="{BB962C8B-B14F-4D97-AF65-F5344CB8AC3E}">
        <p14:creationId xmlns:p14="http://schemas.microsoft.com/office/powerpoint/2010/main" val="5309291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08 at 11.39.30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94" r="-491"/>
          <a:stretch/>
        </p:blipFill>
        <p:spPr>
          <a:xfrm>
            <a:off x="1550460" y="750725"/>
            <a:ext cx="6036895" cy="4711700"/>
          </a:xfrm>
        </p:spPr>
      </p:pic>
    </p:spTree>
    <p:extLst>
      <p:ext uri="{BB962C8B-B14F-4D97-AF65-F5344CB8AC3E}">
        <p14:creationId xmlns:p14="http://schemas.microsoft.com/office/powerpoint/2010/main" val="531788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9 at 3.34.5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8799" y="373480"/>
            <a:ext cx="5019222" cy="5126718"/>
          </a:xfrm>
          <a:prstGeom prst="rect">
            <a:avLst/>
          </a:prstGeom>
        </p:spPr>
      </p:pic>
      <p:sp>
        <p:nvSpPr>
          <p:cNvPr id="3" name="TextBox 2"/>
          <p:cNvSpPr txBox="1"/>
          <p:nvPr/>
        </p:nvSpPr>
        <p:spPr>
          <a:xfrm>
            <a:off x="5272992" y="5761808"/>
            <a:ext cx="3610058" cy="523220"/>
          </a:xfrm>
          <a:prstGeom prst="rect">
            <a:avLst/>
          </a:prstGeom>
          <a:noFill/>
        </p:spPr>
        <p:txBody>
          <a:bodyPr wrap="none" rtlCol="0">
            <a:spAutoFit/>
          </a:bodyPr>
          <a:lstStyle/>
          <a:p>
            <a:r>
              <a:rPr lang="en-US" sz="2800" dirty="0" smtClean="0">
                <a:solidFill>
                  <a:srgbClr val="FFFFFF"/>
                </a:solidFill>
                <a:latin typeface="Arial"/>
              </a:rPr>
              <a:t>Work Made For Hire</a:t>
            </a:r>
            <a:r>
              <a:rPr lang="en-US" sz="2800" dirty="0" smtClean="0">
                <a:solidFill>
                  <a:srgbClr val="FFFF00"/>
                </a:solidFill>
                <a:latin typeface="Arial"/>
              </a:rPr>
              <a:t>?</a:t>
            </a:r>
            <a:endParaRPr lang="en-US" sz="2800" dirty="0">
              <a:solidFill>
                <a:srgbClr val="FFFF00"/>
              </a:solidFill>
              <a:latin typeface="Arial"/>
            </a:endParaRPr>
          </a:p>
        </p:txBody>
      </p:sp>
    </p:spTree>
    <p:extLst>
      <p:ext uri="{BB962C8B-B14F-4D97-AF65-F5344CB8AC3E}">
        <p14:creationId xmlns:p14="http://schemas.microsoft.com/office/powerpoint/2010/main" val="2088418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aca_nigra_self-portrait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5658" y="1167755"/>
            <a:ext cx="2987822" cy="4134932"/>
          </a:xfrm>
          <a:prstGeom prst="rect">
            <a:avLst/>
          </a:prstGeom>
        </p:spPr>
      </p:pic>
    </p:spTree>
    <p:extLst>
      <p:ext uri="{BB962C8B-B14F-4D97-AF65-F5344CB8AC3E}">
        <p14:creationId xmlns:p14="http://schemas.microsoft.com/office/powerpoint/2010/main" val="1584246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931" y="2665385"/>
            <a:ext cx="5922014" cy="769441"/>
          </a:xfrm>
          <a:prstGeom prst="rect">
            <a:avLst/>
          </a:prstGeom>
          <a:noFill/>
        </p:spPr>
        <p:txBody>
          <a:bodyPr wrap="none" rtlCol="0">
            <a:spAutoFit/>
          </a:bodyPr>
          <a:lstStyle/>
          <a:p>
            <a:r>
              <a:rPr lang="en-US" sz="4400" dirty="0" smtClean="0">
                <a:solidFill>
                  <a:prstClr val="white"/>
                </a:solidFill>
                <a:latin typeface="Arial"/>
              </a:rPr>
              <a:t>THE PUBLIC DOMAIN</a:t>
            </a:r>
            <a:endParaRPr lang="en-US" sz="4400" dirty="0">
              <a:solidFill>
                <a:prstClr val="white"/>
              </a:solidFill>
              <a:latin typeface="Arial"/>
            </a:endParaRPr>
          </a:p>
        </p:txBody>
      </p:sp>
    </p:spTree>
    <p:extLst>
      <p:ext uri="{BB962C8B-B14F-4D97-AF65-F5344CB8AC3E}">
        <p14:creationId xmlns:p14="http://schemas.microsoft.com/office/powerpoint/2010/main" val="437335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pPr marL="0" indent="0" algn="ctr">
              <a:lnSpc>
                <a:spcPct val="100000"/>
              </a:lnSpc>
            </a:pPr>
            <a:r>
              <a:rPr lang="en-US" b="1" dirty="0" smtClean="0">
                <a:solidFill>
                  <a:srgbClr val="FFFF00"/>
                </a:solidFill>
              </a:rPr>
              <a:t/>
            </a:r>
            <a:br>
              <a:rPr lang="en-US" b="1" dirty="0" smtClean="0">
                <a:solidFill>
                  <a:srgbClr val="FFFF00"/>
                </a:solidFill>
              </a:rPr>
            </a:br>
            <a:r>
              <a:rPr lang="en-US" sz="2700" b="1" dirty="0" smtClean="0">
                <a:solidFill>
                  <a:schemeClr val="bg1"/>
                </a:solidFill>
              </a:rPr>
              <a:t>Is there even a copyright?</a:t>
            </a:r>
            <a:br>
              <a:rPr lang="en-US" sz="2700" b="1" dirty="0" smtClean="0">
                <a:solidFill>
                  <a:schemeClr val="bg1"/>
                </a:solidFill>
              </a:rPr>
            </a:br>
            <a:r>
              <a:rPr lang="en-US" sz="2000" b="1" dirty="0" smtClean="0">
                <a:solidFill>
                  <a:srgbClr val="FFFF00"/>
                </a:solidFill>
              </a:rPr>
              <a:t>Universal v. Nintendo </a:t>
            </a:r>
            <a:r>
              <a:rPr lang="en-US" sz="2000" b="1" dirty="0" smtClean="0">
                <a:solidFill>
                  <a:srgbClr val="FFFF00"/>
                </a:solidFill>
                <a:latin typeface="Adobe Caslon Pro Bold"/>
                <a:cs typeface="Adobe Caslon Pro Bold"/>
              </a:rPr>
              <a:t>1985 </a:t>
            </a:r>
            <a:r>
              <a:rPr lang="en-US" sz="2000" b="1" dirty="0">
                <a:solidFill>
                  <a:srgbClr val="FFFF00"/>
                </a:solidFill>
                <a:latin typeface="Adobe Caslon Pro Bold"/>
                <a:cs typeface="Adobe Caslon Pro Bold"/>
              </a:rPr>
              <a:t>USCA</a:t>
            </a:r>
            <a:br>
              <a:rPr lang="en-US" sz="2000" b="1" dirty="0">
                <a:solidFill>
                  <a:srgbClr val="FFFF00"/>
                </a:solidFill>
                <a:latin typeface="Adobe Caslon Pro Bold"/>
                <a:cs typeface="Adobe Caslon Pro Bold"/>
              </a:rPr>
            </a:br>
            <a:endParaRPr lang="en-US" sz="2700" dirty="0"/>
          </a:p>
        </p:txBody>
      </p:sp>
      <p:pic>
        <p:nvPicPr>
          <p:cNvPr id="5" name="Content Placeholder 4" descr="300px-Img_kingkong1.jpg"/>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190" b="-885"/>
          <a:stretch/>
        </p:blipFill>
        <p:spPr>
          <a:xfrm>
            <a:off x="457200" y="2064015"/>
            <a:ext cx="4038600" cy="3034280"/>
          </a:xfrm>
        </p:spPr>
      </p:pic>
      <p:pic>
        <p:nvPicPr>
          <p:cNvPr id="6" name="Content Placeholder 5" descr="200px-Donkey_Kong_NES_Screenshot.png"/>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t="374" b="-217"/>
          <a:stretch/>
        </p:blipFill>
        <p:spPr>
          <a:xfrm>
            <a:off x="4648200" y="1817039"/>
            <a:ext cx="4038600" cy="3528232"/>
          </a:xfrm>
        </p:spPr>
      </p:pic>
    </p:spTree>
    <p:extLst>
      <p:ext uri="{BB962C8B-B14F-4D97-AF65-F5344CB8AC3E}">
        <p14:creationId xmlns:p14="http://schemas.microsoft.com/office/powerpoint/2010/main" val="822802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2 at 1.48.5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6547" y="2476463"/>
            <a:ext cx="3314700" cy="1168400"/>
          </a:xfrm>
          <a:prstGeom prst="rect">
            <a:avLst/>
          </a:prstGeom>
        </p:spPr>
      </p:pic>
    </p:spTree>
    <p:extLst>
      <p:ext uri="{BB962C8B-B14F-4D97-AF65-F5344CB8AC3E}">
        <p14:creationId xmlns:p14="http://schemas.microsoft.com/office/powerpoint/2010/main" val="1201927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000" y="2772716"/>
            <a:ext cx="2193229" cy="769441"/>
          </a:xfrm>
          <a:prstGeom prst="rect">
            <a:avLst/>
          </a:prstGeom>
          <a:noFill/>
        </p:spPr>
        <p:txBody>
          <a:bodyPr wrap="none" rtlCol="0">
            <a:spAutoFit/>
          </a:bodyPr>
          <a:lstStyle/>
          <a:p>
            <a:r>
              <a:rPr lang="en-US" sz="4400" dirty="0" smtClean="0">
                <a:solidFill>
                  <a:srgbClr val="FFFF00"/>
                </a:solidFill>
                <a:latin typeface="Arial"/>
              </a:rPr>
              <a:t>IDEAS</a:t>
            </a:r>
            <a:r>
              <a:rPr lang="en-US" sz="4400" dirty="0" smtClean="0">
                <a:solidFill>
                  <a:srgbClr val="FF0000"/>
                </a:solidFill>
                <a:latin typeface="Arial"/>
              </a:rPr>
              <a:t>?</a:t>
            </a:r>
            <a:endParaRPr lang="en-US" sz="4400" dirty="0">
              <a:solidFill>
                <a:srgbClr val="FFFFFF"/>
              </a:solidFill>
              <a:latin typeface="Arial"/>
            </a:endParaRPr>
          </a:p>
        </p:txBody>
      </p:sp>
    </p:spTree>
    <p:extLst>
      <p:ext uri="{BB962C8B-B14F-4D97-AF65-F5344CB8AC3E}">
        <p14:creationId xmlns:p14="http://schemas.microsoft.com/office/powerpoint/2010/main" val="1559199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751" y="2904849"/>
            <a:ext cx="4876656" cy="769441"/>
          </a:xfrm>
          <a:prstGeom prst="rect">
            <a:avLst/>
          </a:prstGeom>
          <a:noFill/>
        </p:spPr>
        <p:txBody>
          <a:bodyPr wrap="none" rtlCol="0">
            <a:spAutoFit/>
          </a:bodyPr>
          <a:lstStyle/>
          <a:p>
            <a:r>
              <a:rPr lang="en-US" sz="4400" dirty="0" smtClean="0">
                <a:solidFill>
                  <a:srgbClr val="FFFFFF"/>
                </a:solidFill>
                <a:latin typeface="Arial"/>
              </a:rPr>
              <a:t>EXPRESSION </a:t>
            </a:r>
            <a:r>
              <a:rPr lang="en-US" sz="4400" dirty="0" smtClean="0">
                <a:solidFill>
                  <a:srgbClr val="FFFF00"/>
                </a:solidFill>
                <a:latin typeface="Arial"/>
              </a:rPr>
              <a:t>IS</a:t>
            </a:r>
            <a:r>
              <a:rPr lang="mr-IN" sz="4400" dirty="0" smtClean="0">
                <a:solidFill>
                  <a:srgbClr val="FFFFFF"/>
                </a:solidFill>
                <a:latin typeface="Mangal"/>
              </a:rPr>
              <a:t>…</a:t>
            </a:r>
            <a:endParaRPr lang="en-US" sz="4400" dirty="0">
              <a:solidFill>
                <a:srgbClr val="FFFFFF"/>
              </a:solidFill>
              <a:latin typeface="Arial"/>
            </a:endParaRPr>
          </a:p>
        </p:txBody>
      </p:sp>
    </p:spTree>
    <p:extLst>
      <p:ext uri="{BB962C8B-B14F-4D97-AF65-F5344CB8AC3E}">
        <p14:creationId xmlns:p14="http://schemas.microsoft.com/office/powerpoint/2010/main" val="1870367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64" y="2710804"/>
            <a:ext cx="3773333" cy="769441"/>
          </a:xfrm>
          <a:prstGeom prst="rect">
            <a:avLst/>
          </a:prstGeom>
          <a:noFill/>
        </p:spPr>
        <p:txBody>
          <a:bodyPr wrap="square" rtlCol="0">
            <a:spAutoFit/>
          </a:bodyPr>
          <a:lstStyle/>
          <a:p>
            <a:r>
              <a:rPr lang="en-US" sz="4400" dirty="0" smtClean="0">
                <a:solidFill>
                  <a:srgbClr val="FFFF00"/>
                </a:solidFill>
                <a:latin typeface="Arial"/>
              </a:rPr>
              <a:t>DICHOTOMY</a:t>
            </a:r>
            <a:endParaRPr lang="en-US" sz="4400" dirty="0">
              <a:solidFill>
                <a:srgbClr val="FFFF00"/>
              </a:solidFill>
              <a:latin typeface="Arial"/>
            </a:endParaRPr>
          </a:p>
        </p:txBody>
      </p:sp>
    </p:spTree>
    <p:extLst>
      <p:ext uri="{BB962C8B-B14F-4D97-AF65-F5344CB8AC3E}">
        <p14:creationId xmlns:p14="http://schemas.microsoft.com/office/powerpoint/2010/main" val="40491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16000"/>
          </a:xfrm>
        </p:spPr>
        <p:txBody>
          <a:bodyPr>
            <a:normAutofit/>
          </a:bodyPr>
          <a:lstStyle/>
          <a:p>
            <a:pPr algn="ctr"/>
            <a:r>
              <a:rPr lang="en-US" dirty="0" smtClean="0">
                <a:solidFill>
                  <a:srgbClr val="FFFF00"/>
                </a:solidFill>
              </a:rPr>
              <a:t>Understand the past to get the present</a:t>
            </a:r>
            <a:endParaRPr lang="en-US" dirty="0">
              <a:solidFill>
                <a:srgbClr val="FFFF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8679" y="1410423"/>
            <a:ext cx="5664646" cy="4372839"/>
          </a:xfrm>
          <a:prstGeom prst="rect">
            <a:avLst/>
          </a:prstGeom>
        </p:spPr>
      </p:pic>
    </p:spTree>
    <p:extLst>
      <p:ext uri="{BB962C8B-B14F-4D97-AF65-F5344CB8AC3E}">
        <p14:creationId xmlns:p14="http://schemas.microsoft.com/office/powerpoint/2010/main" val="384812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8274" y="2261083"/>
            <a:ext cx="4950819" cy="1446550"/>
          </a:xfrm>
          <a:prstGeom prst="rect">
            <a:avLst/>
          </a:prstGeom>
          <a:noFill/>
        </p:spPr>
        <p:txBody>
          <a:bodyPr wrap="none" rtlCol="0">
            <a:spAutoFit/>
          </a:bodyPr>
          <a:lstStyle/>
          <a:p>
            <a:pPr algn="ctr"/>
            <a:r>
              <a:rPr lang="en-US" sz="4400" dirty="0" smtClean="0">
                <a:solidFill>
                  <a:srgbClr val="FFFFFF"/>
                </a:solidFill>
                <a:latin typeface="Arial"/>
              </a:rPr>
              <a:t>IDEA</a:t>
            </a:r>
            <a:r>
              <a:rPr lang="en-US" sz="4400" dirty="0" smtClean="0">
                <a:solidFill>
                  <a:srgbClr val="FFFF00"/>
                </a:solidFill>
                <a:latin typeface="Arial"/>
              </a:rPr>
              <a:t>/</a:t>
            </a:r>
            <a:r>
              <a:rPr lang="en-US" sz="4400" dirty="0" smtClean="0">
                <a:solidFill>
                  <a:srgbClr val="FFFFFF"/>
                </a:solidFill>
                <a:latin typeface="Arial"/>
              </a:rPr>
              <a:t>EPRESSION</a:t>
            </a:r>
          </a:p>
          <a:p>
            <a:pPr algn="ctr"/>
            <a:r>
              <a:rPr lang="en-US" sz="4400" dirty="0" smtClean="0">
                <a:solidFill>
                  <a:srgbClr val="FFFF00"/>
                </a:solidFill>
                <a:latin typeface="Arial"/>
              </a:rPr>
              <a:t>DICHOTOMY</a:t>
            </a:r>
            <a:endParaRPr lang="en-US" sz="4400" dirty="0">
              <a:solidFill>
                <a:srgbClr val="FFFF00"/>
              </a:solidFill>
              <a:latin typeface="Arial"/>
            </a:endParaRPr>
          </a:p>
        </p:txBody>
      </p:sp>
    </p:spTree>
    <p:extLst>
      <p:ext uri="{BB962C8B-B14F-4D97-AF65-F5344CB8AC3E}">
        <p14:creationId xmlns:p14="http://schemas.microsoft.com/office/powerpoint/2010/main" val="16710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9304" y="2647259"/>
            <a:ext cx="6591243" cy="769441"/>
          </a:xfrm>
          <a:prstGeom prst="rect">
            <a:avLst/>
          </a:prstGeom>
          <a:noFill/>
        </p:spPr>
        <p:txBody>
          <a:bodyPr wrap="none" rtlCol="0">
            <a:spAutoFit/>
          </a:bodyPr>
          <a:lstStyle/>
          <a:p>
            <a:r>
              <a:rPr lang="en-US" sz="4400" dirty="0" smtClean="0">
                <a:solidFill>
                  <a:prstClr val="white"/>
                </a:solidFill>
                <a:latin typeface="Arial"/>
              </a:rPr>
              <a:t>CREATIVE THRESHOLD</a:t>
            </a:r>
            <a:endParaRPr lang="en-US" sz="4400" dirty="0">
              <a:solidFill>
                <a:prstClr val="white"/>
              </a:solidFill>
              <a:latin typeface="Arial"/>
            </a:endParaRPr>
          </a:p>
        </p:txBody>
      </p:sp>
    </p:spTree>
    <p:extLst>
      <p:ext uri="{BB962C8B-B14F-4D97-AF65-F5344CB8AC3E}">
        <p14:creationId xmlns:p14="http://schemas.microsoft.com/office/powerpoint/2010/main" val="1682499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8035" y="2611719"/>
            <a:ext cx="3730706" cy="769441"/>
          </a:xfrm>
          <a:prstGeom prst="rect">
            <a:avLst/>
          </a:prstGeom>
          <a:noFill/>
        </p:spPr>
        <p:txBody>
          <a:bodyPr wrap="none" rtlCol="0">
            <a:spAutoFit/>
          </a:bodyPr>
          <a:lstStyle/>
          <a:p>
            <a:r>
              <a:rPr lang="en-US" sz="4400" i="1" dirty="0" smtClean="0">
                <a:solidFill>
                  <a:srgbClr val="FFFFFF"/>
                </a:solidFill>
                <a:latin typeface="Arial"/>
              </a:rPr>
              <a:t>Atari v. Oman</a:t>
            </a:r>
            <a:endParaRPr lang="en-US" sz="4400" i="1" dirty="0">
              <a:solidFill>
                <a:srgbClr val="FFFFFF"/>
              </a:solidFill>
              <a:latin typeface="Arial"/>
            </a:endParaRPr>
          </a:p>
        </p:txBody>
      </p:sp>
    </p:spTree>
    <p:extLst>
      <p:ext uri="{BB962C8B-B14F-4D97-AF65-F5344CB8AC3E}">
        <p14:creationId xmlns:p14="http://schemas.microsoft.com/office/powerpoint/2010/main" val="1850622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5361" y="1420481"/>
            <a:ext cx="5595613" cy="3676540"/>
          </a:xfrm>
          <a:prstGeom prst="rect">
            <a:avLst/>
          </a:prstGeom>
        </p:spPr>
      </p:pic>
    </p:spTree>
    <p:extLst>
      <p:ext uri="{BB962C8B-B14F-4D97-AF65-F5344CB8AC3E}">
        <p14:creationId xmlns:p14="http://schemas.microsoft.com/office/powerpoint/2010/main" val="1403538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6319" y="2558054"/>
            <a:ext cx="3278437" cy="1446550"/>
          </a:xfrm>
          <a:prstGeom prst="rect">
            <a:avLst/>
          </a:prstGeom>
          <a:noFill/>
        </p:spPr>
        <p:txBody>
          <a:bodyPr wrap="none" rtlCol="0">
            <a:spAutoFit/>
          </a:bodyPr>
          <a:lstStyle/>
          <a:p>
            <a:pPr algn="ctr"/>
            <a:r>
              <a:rPr lang="en-US" sz="4400" dirty="0" smtClean="0">
                <a:solidFill>
                  <a:srgbClr val="FFFFFF"/>
                </a:solidFill>
                <a:latin typeface="Arial"/>
              </a:rPr>
              <a:t>BREAKOUT</a:t>
            </a:r>
            <a:br>
              <a:rPr lang="en-US" sz="4400" dirty="0" smtClean="0">
                <a:solidFill>
                  <a:srgbClr val="FFFFFF"/>
                </a:solidFill>
                <a:latin typeface="Arial"/>
              </a:rPr>
            </a:br>
            <a:r>
              <a:rPr lang="en-US" sz="4400" dirty="0" smtClean="0">
                <a:solidFill>
                  <a:srgbClr val="FFFF00"/>
                </a:solidFill>
                <a:latin typeface="Arial"/>
              </a:rPr>
              <a:t>PICASSO</a:t>
            </a:r>
            <a:endParaRPr lang="en-US" sz="4400" dirty="0">
              <a:solidFill>
                <a:srgbClr val="FFFF00"/>
              </a:solidFill>
              <a:latin typeface="Arial"/>
            </a:endParaRPr>
          </a:p>
        </p:txBody>
      </p:sp>
    </p:spTree>
    <p:extLst>
      <p:ext uri="{BB962C8B-B14F-4D97-AF65-F5344CB8AC3E}">
        <p14:creationId xmlns:p14="http://schemas.microsoft.com/office/powerpoint/2010/main" val="1307543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453" y="2010953"/>
            <a:ext cx="8359931" cy="2123658"/>
          </a:xfrm>
          <a:prstGeom prst="rect">
            <a:avLst/>
          </a:prstGeom>
          <a:noFill/>
        </p:spPr>
        <p:txBody>
          <a:bodyPr wrap="none" rtlCol="0">
            <a:spAutoFit/>
          </a:bodyPr>
          <a:lstStyle/>
          <a:p>
            <a:pPr algn="ctr"/>
            <a:r>
              <a:rPr lang="en-US" sz="4400" dirty="0" smtClean="0">
                <a:solidFill>
                  <a:srgbClr val="FFFF00"/>
                </a:solidFill>
                <a:latin typeface="Arial"/>
              </a:rPr>
              <a:t>ANOTHER DICHOTOMY:</a:t>
            </a:r>
            <a:br>
              <a:rPr lang="en-US" sz="4400" dirty="0" smtClean="0">
                <a:solidFill>
                  <a:srgbClr val="FFFF00"/>
                </a:solidFill>
                <a:latin typeface="Arial"/>
              </a:rPr>
            </a:br>
            <a:r>
              <a:rPr lang="en-US" sz="4400" dirty="0" smtClean="0">
                <a:solidFill>
                  <a:prstClr val="white"/>
                </a:solidFill>
                <a:latin typeface="Arial"/>
              </a:rPr>
              <a:t>LOW CREATIVE THRESHOLD</a:t>
            </a:r>
            <a:r>
              <a:rPr lang="en-US" sz="4400" dirty="0" smtClean="0">
                <a:solidFill>
                  <a:srgbClr val="FF0000"/>
                </a:solidFill>
                <a:latin typeface="Arial"/>
              </a:rPr>
              <a:t>/</a:t>
            </a:r>
            <a:r>
              <a:rPr lang="en-US" sz="4400" dirty="0" smtClean="0">
                <a:solidFill>
                  <a:prstClr val="white"/>
                </a:solidFill>
                <a:latin typeface="Arial"/>
              </a:rPr>
              <a:t/>
            </a:r>
            <a:br>
              <a:rPr lang="en-US" sz="4400" dirty="0" smtClean="0">
                <a:solidFill>
                  <a:prstClr val="white"/>
                </a:solidFill>
                <a:latin typeface="Arial"/>
              </a:rPr>
            </a:br>
            <a:r>
              <a:rPr lang="en-US" sz="4400" dirty="0" smtClean="0">
                <a:solidFill>
                  <a:prstClr val="white"/>
                </a:solidFill>
                <a:latin typeface="Arial"/>
              </a:rPr>
              <a:t>HIGH DERIVATIVE RIGHTS</a:t>
            </a:r>
            <a:endParaRPr lang="en-US" sz="4400" dirty="0">
              <a:solidFill>
                <a:prstClr val="white"/>
              </a:solidFill>
              <a:latin typeface="Arial"/>
            </a:endParaRPr>
          </a:p>
        </p:txBody>
      </p:sp>
    </p:spTree>
    <p:extLst>
      <p:ext uri="{BB962C8B-B14F-4D97-AF65-F5344CB8AC3E}">
        <p14:creationId xmlns:p14="http://schemas.microsoft.com/office/powerpoint/2010/main" val="687360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8933" y="2844800"/>
            <a:ext cx="5057795" cy="646331"/>
          </a:xfrm>
          <a:prstGeom prst="rect">
            <a:avLst/>
          </a:prstGeom>
          <a:noFill/>
        </p:spPr>
        <p:txBody>
          <a:bodyPr wrap="none" rtlCol="0">
            <a:spAutoFit/>
          </a:bodyPr>
          <a:lstStyle/>
          <a:p>
            <a:r>
              <a:rPr lang="en-US" sz="3600" dirty="0" smtClean="0">
                <a:solidFill>
                  <a:schemeClr val="bg1"/>
                </a:solidFill>
              </a:rPr>
              <a:t>If Copyright</a:t>
            </a:r>
            <a:r>
              <a:rPr lang="en-US" sz="3600" dirty="0" smtClean="0">
                <a:solidFill>
                  <a:srgbClr val="FF0000"/>
                </a:solidFill>
              </a:rPr>
              <a:t>,</a:t>
            </a:r>
            <a:r>
              <a:rPr lang="en-US" sz="3600" dirty="0" smtClean="0">
                <a:solidFill>
                  <a:schemeClr val="bg1"/>
                </a:solidFill>
              </a:rPr>
              <a:t> </a:t>
            </a:r>
            <a:r>
              <a:rPr lang="en-US" sz="3600" dirty="0" smtClean="0">
                <a:solidFill>
                  <a:srgbClr val="FFFF00"/>
                </a:solidFill>
              </a:rPr>
              <a:t>then what</a:t>
            </a:r>
            <a:r>
              <a:rPr lang="en-US" sz="3600"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220420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5819" y="2809022"/>
            <a:ext cx="5238884" cy="707886"/>
          </a:xfrm>
          <a:prstGeom prst="rect">
            <a:avLst/>
          </a:prstGeom>
          <a:noFill/>
        </p:spPr>
        <p:txBody>
          <a:bodyPr wrap="none" rtlCol="0">
            <a:spAutoFit/>
          </a:bodyPr>
          <a:lstStyle/>
          <a:p>
            <a:r>
              <a:rPr lang="en-US" sz="4000" dirty="0" smtClean="0">
                <a:solidFill>
                  <a:prstClr val="white"/>
                </a:solidFill>
                <a:latin typeface="Arial"/>
              </a:rPr>
              <a:t>DERIVATIVE WORKS</a:t>
            </a:r>
            <a:endParaRPr lang="en-US" sz="4000" dirty="0">
              <a:solidFill>
                <a:prstClr val="white"/>
              </a:solidFill>
              <a:latin typeface="Arial"/>
            </a:endParaRPr>
          </a:p>
        </p:txBody>
      </p:sp>
    </p:spTree>
    <p:extLst>
      <p:ext uri="{BB962C8B-B14F-4D97-AF65-F5344CB8AC3E}">
        <p14:creationId xmlns:p14="http://schemas.microsoft.com/office/powerpoint/2010/main" val="206136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1689" y="1659455"/>
            <a:ext cx="2151350" cy="707886"/>
          </a:xfrm>
          <a:prstGeom prst="rect">
            <a:avLst/>
          </a:prstGeom>
          <a:noFill/>
        </p:spPr>
        <p:txBody>
          <a:bodyPr wrap="none" rtlCol="0">
            <a:spAutoFit/>
          </a:bodyPr>
          <a:lstStyle/>
          <a:p>
            <a:r>
              <a:rPr lang="en-US" sz="4000" dirty="0" smtClean="0">
                <a:solidFill>
                  <a:srgbClr val="FFFFFF"/>
                </a:solidFill>
                <a:latin typeface="Arial"/>
              </a:rPr>
              <a:t>MODS </a:t>
            </a:r>
            <a:r>
              <a:rPr lang="en-US" sz="4000" dirty="0" smtClean="0">
                <a:solidFill>
                  <a:srgbClr val="FFFF00"/>
                </a:solidFill>
                <a:latin typeface="Arial"/>
              </a:rPr>
              <a:t>?</a:t>
            </a:r>
            <a:endParaRPr lang="en-US" sz="4000" dirty="0">
              <a:solidFill>
                <a:srgbClr val="FFFF00"/>
              </a:solidFill>
              <a:latin typeface="Arial"/>
            </a:endParaRPr>
          </a:p>
        </p:txBody>
      </p:sp>
      <p:pic>
        <p:nvPicPr>
          <p:cNvPr id="3" name="Picture 2" descr="4564564575665756756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0075" y="2906917"/>
            <a:ext cx="2836055" cy="1663537"/>
          </a:xfrm>
          <a:prstGeom prst="rect">
            <a:avLst/>
          </a:prstGeom>
        </p:spPr>
      </p:pic>
    </p:spTree>
    <p:extLst>
      <p:ext uri="{BB962C8B-B14F-4D97-AF65-F5344CB8AC3E}">
        <p14:creationId xmlns:p14="http://schemas.microsoft.com/office/powerpoint/2010/main" val="646579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8981" y="2409458"/>
            <a:ext cx="3661680" cy="1323439"/>
          </a:xfrm>
          <a:prstGeom prst="rect">
            <a:avLst/>
          </a:prstGeom>
          <a:noFill/>
        </p:spPr>
        <p:txBody>
          <a:bodyPr wrap="none" rtlCol="0">
            <a:spAutoFit/>
          </a:bodyPr>
          <a:lstStyle/>
          <a:p>
            <a:pPr algn="ctr"/>
            <a:r>
              <a:rPr lang="en-US" sz="4000" dirty="0" smtClean="0">
                <a:solidFill>
                  <a:prstClr val="white"/>
                </a:solidFill>
                <a:latin typeface="Arial"/>
              </a:rPr>
              <a:t>FAN FICTION</a:t>
            </a:r>
            <a:r>
              <a:rPr lang="en-US" sz="4000" dirty="0" smtClean="0">
                <a:solidFill>
                  <a:srgbClr val="FFFF00"/>
                </a:solidFill>
                <a:latin typeface="Arial"/>
              </a:rPr>
              <a:t>?</a:t>
            </a:r>
          </a:p>
          <a:p>
            <a:pPr algn="ctr"/>
            <a:r>
              <a:rPr lang="en-US" sz="4000" dirty="0" smtClean="0">
                <a:solidFill>
                  <a:srgbClr val="FFFF00"/>
                </a:solidFill>
                <a:latin typeface="Arial"/>
              </a:rPr>
              <a:t>FAN ART</a:t>
            </a:r>
            <a:r>
              <a:rPr lang="en-US" sz="4000" dirty="0" smtClean="0">
                <a:solidFill>
                  <a:srgbClr val="FFFFFF"/>
                </a:solidFill>
                <a:latin typeface="Arial"/>
              </a:rPr>
              <a:t>?</a:t>
            </a:r>
            <a:endParaRPr lang="en-US" sz="4000" dirty="0">
              <a:solidFill>
                <a:srgbClr val="FFFFFF"/>
              </a:solidFill>
              <a:latin typeface="Arial"/>
            </a:endParaRPr>
          </a:p>
        </p:txBody>
      </p:sp>
    </p:spTree>
    <p:extLst>
      <p:ext uri="{BB962C8B-B14F-4D97-AF65-F5344CB8AC3E}">
        <p14:creationId xmlns:p14="http://schemas.microsoft.com/office/powerpoint/2010/main" val="78823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23260" y="296863"/>
            <a:ext cx="6497479" cy="5429250"/>
          </a:xfrm>
        </p:spPr>
      </p:pic>
    </p:spTree>
    <p:extLst>
      <p:ext uri="{BB962C8B-B14F-4D97-AF65-F5344CB8AC3E}">
        <p14:creationId xmlns:p14="http://schemas.microsoft.com/office/powerpoint/2010/main" val="1472695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54" y="2136466"/>
            <a:ext cx="8286103" cy="1446550"/>
          </a:xfrm>
          <a:prstGeom prst="rect">
            <a:avLst/>
          </a:prstGeom>
          <a:noFill/>
        </p:spPr>
        <p:txBody>
          <a:bodyPr wrap="square" rtlCol="0">
            <a:spAutoFit/>
          </a:bodyPr>
          <a:lstStyle/>
          <a:p>
            <a:pPr algn="ctr"/>
            <a:r>
              <a:rPr lang="en-US" sz="4400" dirty="0" smtClean="0">
                <a:solidFill>
                  <a:prstClr val="white"/>
                </a:solidFill>
                <a:latin typeface="Arial"/>
              </a:rPr>
              <a:t>CO-AUTHORSHIP POSSIBLE </a:t>
            </a:r>
          </a:p>
          <a:p>
            <a:pPr algn="ctr"/>
            <a:r>
              <a:rPr lang="en-US" sz="4400" dirty="0" smtClean="0">
                <a:solidFill>
                  <a:prstClr val="white"/>
                </a:solidFill>
                <a:latin typeface="Arial"/>
              </a:rPr>
              <a:t>(</a:t>
            </a:r>
            <a:r>
              <a:rPr lang="en-US" sz="4400" dirty="0" smtClean="0">
                <a:solidFill>
                  <a:srgbClr val="FFFF00"/>
                </a:solidFill>
                <a:latin typeface="Arial"/>
              </a:rPr>
              <a:t>SORT OF</a:t>
            </a:r>
            <a:r>
              <a:rPr lang="en-US" sz="4400" dirty="0" smtClean="0">
                <a:solidFill>
                  <a:prstClr val="white"/>
                </a:solidFill>
                <a:latin typeface="Arial"/>
              </a:rPr>
              <a:t>)</a:t>
            </a:r>
            <a:endParaRPr lang="en-US" sz="4400" dirty="0">
              <a:solidFill>
                <a:prstClr val="white"/>
              </a:solidFill>
              <a:latin typeface="Arial"/>
            </a:endParaRPr>
          </a:p>
        </p:txBody>
      </p:sp>
    </p:spTree>
    <p:extLst>
      <p:ext uri="{BB962C8B-B14F-4D97-AF65-F5344CB8AC3E}">
        <p14:creationId xmlns:p14="http://schemas.microsoft.com/office/powerpoint/2010/main" val="30808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108" y="2558054"/>
            <a:ext cx="8355723" cy="707886"/>
          </a:xfrm>
          <a:prstGeom prst="rect">
            <a:avLst/>
          </a:prstGeom>
          <a:noFill/>
        </p:spPr>
        <p:txBody>
          <a:bodyPr wrap="none" rtlCol="0">
            <a:spAutoFit/>
          </a:bodyPr>
          <a:lstStyle/>
          <a:p>
            <a:r>
              <a:rPr lang="en-US" sz="4000" dirty="0" smtClean="0">
                <a:solidFill>
                  <a:srgbClr val="FFFF00"/>
                </a:solidFill>
                <a:latin typeface="Arial"/>
              </a:rPr>
              <a:t>NOT</a:t>
            </a:r>
            <a:r>
              <a:rPr lang="en-US" sz="4000" dirty="0" smtClean="0">
                <a:solidFill>
                  <a:prstClr val="white"/>
                </a:solidFill>
                <a:latin typeface="Arial"/>
              </a:rPr>
              <a:t> COLLABORATION FRIENDLY</a:t>
            </a:r>
            <a:endParaRPr lang="en-US" sz="4000" dirty="0">
              <a:solidFill>
                <a:prstClr val="white"/>
              </a:solidFill>
              <a:latin typeface="Arial"/>
            </a:endParaRPr>
          </a:p>
        </p:txBody>
      </p:sp>
    </p:spTree>
    <p:extLst>
      <p:ext uri="{BB962C8B-B14F-4D97-AF65-F5344CB8AC3E}">
        <p14:creationId xmlns:p14="http://schemas.microsoft.com/office/powerpoint/2010/main" val="247068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2-03 at 10.34.2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652" b="-1361"/>
          <a:stretch/>
        </p:blipFill>
        <p:spPr>
          <a:xfrm>
            <a:off x="457200" y="1412044"/>
            <a:ext cx="8229600" cy="3612513"/>
          </a:xfrm>
          <a:prstGeom prst="rect">
            <a:avLst/>
          </a:prstGeom>
        </p:spPr>
      </p:pic>
      <p:pic>
        <p:nvPicPr>
          <p:cNvPr id="3" name="Content Placeholder 3" descr="Screen Shot 2016-02-03 at 10.34.21 PM.png"/>
          <p:cNvPicPr>
            <a:picLocks noChangeAspect="1"/>
          </p:cNvPicPr>
          <p:nvPr/>
        </p:nvPicPr>
        <p:blipFill rotWithShape="1">
          <a:blip r:embed="rId2" cstate="email">
            <a:extLst>
              <a:ext uri="{28A0092B-C50C-407E-A947-70E740481C1C}">
                <a14:useLocalDpi xmlns:a14="http://schemas.microsoft.com/office/drawing/2010/main"/>
              </a:ext>
            </a:extLst>
          </a:blip>
          <a:srcRect t="-1652" b="-1361"/>
          <a:stretch/>
        </p:blipFill>
        <p:spPr>
          <a:xfrm>
            <a:off x="609600" y="1564444"/>
            <a:ext cx="8229600" cy="3612513"/>
          </a:xfrm>
          <a:prstGeom prst="rect">
            <a:avLst/>
          </a:prstGeom>
        </p:spPr>
      </p:pic>
    </p:spTree>
    <p:extLst>
      <p:ext uri="{BB962C8B-B14F-4D97-AF65-F5344CB8AC3E}">
        <p14:creationId xmlns:p14="http://schemas.microsoft.com/office/powerpoint/2010/main" val="1394574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322" y="2486500"/>
            <a:ext cx="5572509" cy="1323439"/>
          </a:xfrm>
          <a:prstGeom prst="rect">
            <a:avLst/>
          </a:prstGeom>
          <a:noFill/>
        </p:spPr>
        <p:txBody>
          <a:bodyPr wrap="none" rtlCol="0">
            <a:spAutoFit/>
          </a:bodyPr>
          <a:lstStyle/>
          <a:p>
            <a:pPr algn="ctr"/>
            <a:r>
              <a:rPr lang="en-US" sz="4000" dirty="0" smtClean="0">
                <a:solidFill>
                  <a:srgbClr val="FFFFFF"/>
                </a:solidFill>
                <a:latin typeface="Arial"/>
              </a:rPr>
              <a:t>HISTORY </a:t>
            </a:r>
            <a:r>
              <a:rPr lang="en-US" sz="4000" dirty="0" smtClean="0">
                <a:solidFill>
                  <a:srgbClr val="FFFF00"/>
                </a:solidFill>
                <a:latin typeface="Arial"/>
              </a:rPr>
              <a:t>&amp;</a:t>
            </a:r>
            <a:r>
              <a:rPr lang="en-US" sz="4000" dirty="0" smtClean="0">
                <a:solidFill>
                  <a:srgbClr val="FFFFFF"/>
                </a:solidFill>
                <a:latin typeface="Arial"/>
              </a:rPr>
              <a:t> PURPOSE</a:t>
            </a:r>
          </a:p>
          <a:p>
            <a:pPr algn="ctr"/>
            <a:r>
              <a:rPr lang="en-US" sz="4000" dirty="0" smtClean="0">
                <a:solidFill>
                  <a:srgbClr val="FFFFFF"/>
                </a:solidFill>
                <a:latin typeface="Arial"/>
              </a:rPr>
              <a:t>OF </a:t>
            </a:r>
            <a:r>
              <a:rPr lang="en-US" sz="4000" dirty="0" smtClean="0">
                <a:solidFill>
                  <a:srgbClr val="FFFF00"/>
                </a:solidFill>
                <a:latin typeface="Arial"/>
              </a:rPr>
              <a:t>COPYRIGHT</a:t>
            </a:r>
            <a:r>
              <a:rPr lang="en-US" sz="4000" dirty="0" smtClean="0">
                <a:solidFill>
                  <a:srgbClr val="FFFFFF"/>
                </a:solidFill>
                <a:latin typeface="Arial"/>
              </a:rPr>
              <a:t> </a:t>
            </a:r>
            <a:r>
              <a:rPr lang="en-US" sz="4000" dirty="0" smtClean="0">
                <a:solidFill>
                  <a:srgbClr val="FF0000"/>
                </a:solidFill>
                <a:latin typeface="Arial"/>
              </a:rPr>
              <a:t>?</a:t>
            </a:r>
            <a:endParaRPr lang="en-US" sz="4000" dirty="0">
              <a:solidFill>
                <a:srgbClr val="FF0000"/>
              </a:solidFill>
              <a:latin typeface="Arial"/>
            </a:endParaRPr>
          </a:p>
        </p:txBody>
      </p:sp>
    </p:spTree>
    <p:extLst>
      <p:ext uri="{BB962C8B-B14F-4D97-AF65-F5344CB8AC3E}">
        <p14:creationId xmlns:p14="http://schemas.microsoft.com/office/powerpoint/2010/main" val="9808965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8090" y="2581353"/>
            <a:ext cx="2929633" cy="646331"/>
          </a:xfrm>
          <a:prstGeom prst="rect">
            <a:avLst/>
          </a:prstGeom>
          <a:noFill/>
        </p:spPr>
        <p:txBody>
          <a:bodyPr wrap="none" rtlCol="0">
            <a:spAutoFit/>
          </a:bodyPr>
          <a:lstStyle/>
          <a:p>
            <a:r>
              <a:rPr lang="en-US" sz="3600" b="1" dirty="0" smtClean="0">
                <a:solidFill>
                  <a:srgbClr val="FFFF00"/>
                </a:solidFill>
                <a:latin typeface="Arial"/>
              </a:rPr>
              <a:t>3 THEORIES</a:t>
            </a:r>
            <a:endParaRPr lang="en-US" sz="3600" b="1" dirty="0">
              <a:solidFill>
                <a:srgbClr val="FFFF00"/>
              </a:solidFill>
              <a:latin typeface="Arial"/>
            </a:endParaRPr>
          </a:p>
        </p:txBody>
      </p:sp>
    </p:spTree>
    <p:extLst>
      <p:ext uri="{BB962C8B-B14F-4D97-AF65-F5344CB8AC3E}">
        <p14:creationId xmlns:p14="http://schemas.microsoft.com/office/powerpoint/2010/main" val="1843404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8688" y="2048693"/>
            <a:ext cx="4480714" cy="1938992"/>
          </a:xfrm>
          <a:prstGeom prst="rect">
            <a:avLst/>
          </a:prstGeom>
          <a:noFill/>
        </p:spPr>
        <p:txBody>
          <a:bodyPr wrap="none" rtlCol="0">
            <a:spAutoFit/>
          </a:bodyPr>
          <a:lstStyle/>
          <a:p>
            <a:pPr marL="342900" indent="-342900">
              <a:buFontTx/>
              <a:buAutoNum type="arabicPeriod"/>
            </a:pPr>
            <a:r>
              <a:rPr lang="en-US" sz="4000" b="1" dirty="0" smtClean="0">
                <a:solidFill>
                  <a:prstClr val="white"/>
                </a:solidFill>
                <a:latin typeface="Arial"/>
              </a:rPr>
              <a:t> ECONOMIC</a:t>
            </a:r>
          </a:p>
          <a:p>
            <a:pPr marL="342900" indent="-342900">
              <a:buFontTx/>
              <a:buAutoNum type="arabicPeriod"/>
            </a:pPr>
            <a:r>
              <a:rPr lang="en-US" sz="4000" b="1" dirty="0" smtClean="0">
                <a:solidFill>
                  <a:prstClr val="white"/>
                </a:solidFill>
                <a:latin typeface="Arial"/>
              </a:rPr>
              <a:t> PROPERTY</a:t>
            </a:r>
            <a:endParaRPr lang="en-US" sz="4000" b="1" dirty="0" smtClean="0">
              <a:solidFill>
                <a:srgbClr val="FFFF00"/>
              </a:solidFill>
              <a:latin typeface="Arial"/>
            </a:endParaRPr>
          </a:p>
          <a:p>
            <a:pPr marL="342900" indent="-342900">
              <a:buFontTx/>
              <a:buAutoNum type="arabicPeriod"/>
            </a:pPr>
            <a:r>
              <a:rPr lang="en-US" sz="4000" b="1" dirty="0" smtClean="0">
                <a:solidFill>
                  <a:srgbClr val="FFFF00"/>
                </a:solidFill>
                <a:latin typeface="Arial"/>
              </a:rPr>
              <a:t> FREE SPEECH</a:t>
            </a:r>
            <a:endParaRPr lang="en-US" sz="4000" b="1" dirty="0">
              <a:solidFill>
                <a:srgbClr val="FFFF00"/>
              </a:solidFill>
              <a:latin typeface="Arial"/>
            </a:endParaRPr>
          </a:p>
        </p:txBody>
      </p:sp>
    </p:spTree>
    <p:extLst>
      <p:ext uri="{BB962C8B-B14F-4D97-AF65-F5344CB8AC3E}">
        <p14:creationId xmlns:p14="http://schemas.microsoft.com/office/powerpoint/2010/main" val="3527890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707" y="1967734"/>
            <a:ext cx="7105781" cy="1446550"/>
          </a:xfrm>
          <a:prstGeom prst="rect">
            <a:avLst/>
          </a:prstGeom>
          <a:noFill/>
        </p:spPr>
        <p:txBody>
          <a:bodyPr wrap="none" rtlCol="0">
            <a:spAutoFit/>
          </a:bodyPr>
          <a:lstStyle/>
          <a:p>
            <a:pPr algn="ctr"/>
            <a:r>
              <a:rPr lang="en-US" sz="4400" dirty="0" smtClean="0">
                <a:solidFill>
                  <a:prstClr val="white"/>
                </a:solidFill>
                <a:latin typeface="Arial"/>
              </a:rPr>
              <a:t>STATUTE OF ANNE (1708) </a:t>
            </a:r>
          </a:p>
          <a:p>
            <a:pPr algn="ctr"/>
            <a:r>
              <a:rPr lang="en-US" sz="4400" dirty="0" smtClean="0">
                <a:solidFill>
                  <a:prstClr val="white"/>
                </a:solidFill>
                <a:latin typeface="Arial"/>
              </a:rPr>
              <a:t>AS </a:t>
            </a:r>
            <a:r>
              <a:rPr lang="en-US" sz="4400" dirty="0" smtClean="0">
                <a:solidFill>
                  <a:srgbClr val="FFFF00"/>
                </a:solidFill>
                <a:latin typeface="Arial"/>
              </a:rPr>
              <a:t>FREE SPEECH</a:t>
            </a:r>
            <a:endParaRPr lang="en-US" sz="4400" dirty="0">
              <a:solidFill>
                <a:srgbClr val="FFFF00"/>
              </a:solidFill>
              <a:latin typeface="Arial"/>
            </a:endParaRPr>
          </a:p>
        </p:txBody>
      </p:sp>
    </p:spTree>
    <p:extLst>
      <p:ext uri="{BB962C8B-B14F-4D97-AF65-F5344CB8AC3E}">
        <p14:creationId xmlns:p14="http://schemas.microsoft.com/office/powerpoint/2010/main" val="122424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a:solidFill>
                  <a:schemeClr val="bg1"/>
                </a:solidFill>
                <a:latin typeface="+mn-lt"/>
              </a:rPr>
              <a:t>T</a:t>
            </a:r>
            <a:r>
              <a:rPr lang="en-US" sz="4400" dirty="0" smtClean="0">
                <a:solidFill>
                  <a:schemeClr val="bg1"/>
                </a:solidFill>
                <a:latin typeface="+mn-lt"/>
              </a:rPr>
              <a:t>he Statute of Anne </a:t>
            </a:r>
            <a:r>
              <a:rPr lang="en-US" sz="4400" smtClean="0">
                <a:solidFill>
                  <a:schemeClr val="bg1"/>
                </a:solidFill>
                <a:latin typeface="+mn-lt"/>
              </a:rPr>
              <a:t>(1710</a:t>
            </a:r>
            <a:r>
              <a:rPr lang="en-US" sz="4400" dirty="0" smtClean="0">
                <a:solidFill>
                  <a:schemeClr val="bg1"/>
                </a:solidFill>
                <a:latin typeface="+mn-lt"/>
              </a:rPr>
              <a:t>) can be interpreted as the apotheosis in a </a:t>
            </a:r>
            <a:r>
              <a:rPr lang="en-US" sz="4400" dirty="0" smtClean="0">
                <a:solidFill>
                  <a:srgbClr val="FFFF00"/>
                </a:solidFill>
                <a:latin typeface="+mn-lt"/>
              </a:rPr>
              <a:t>trajectory of authorial freedom</a:t>
            </a:r>
            <a:r>
              <a:rPr lang="en-US" sz="4400" dirty="0" smtClean="0">
                <a:solidFill>
                  <a:schemeClr val="bg1"/>
                </a:solidFill>
                <a:latin typeface="+mn-lt"/>
              </a:rPr>
              <a:t> from censorship.</a:t>
            </a:r>
            <a:endParaRPr lang="en-US" sz="4400" dirty="0">
              <a:solidFill>
                <a:schemeClr val="bg1"/>
              </a:solidFill>
              <a:latin typeface="+mn-lt"/>
            </a:endParaRPr>
          </a:p>
        </p:txBody>
      </p:sp>
      <p:pic>
        <p:nvPicPr>
          <p:cNvPr id="5"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87"/>
          <a:stretch/>
        </p:blipFill>
        <p:spPr>
          <a:xfrm>
            <a:off x="6304215" y="1443209"/>
            <a:ext cx="2690019" cy="2987406"/>
          </a:xfrm>
          <a:prstGeom prst="rect">
            <a:avLst/>
          </a:prstGeom>
        </p:spPr>
      </p:pic>
    </p:spTree>
    <p:extLst>
      <p:ext uri="{BB962C8B-B14F-4D97-AF65-F5344CB8AC3E}">
        <p14:creationId xmlns:p14="http://schemas.microsoft.com/office/powerpoint/2010/main" val="15021374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_are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7467" y="685296"/>
            <a:ext cx="3782901" cy="4837384"/>
          </a:xfrm>
          <a:prstGeom prst="rect">
            <a:avLst/>
          </a:prstGeom>
        </p:spPr>
      </p:pic>
    </p:spTree>
    <p:extLst>
      <p:ext uri="{BB962C8B-B14F-4D97-AF65-F5344CB8AC3E}">
        <p14:creationId xmlns:p14="http://schemas.microsoft.com/office/powerpoint/2010/main" val="6062167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5304"/>
            <a:ext cx="8609496" cy="5389218"/>
          </a:xfrm>
        </p:spPr>
        <p:txBody>
          <a:bodyPr>
            <a:normAutofit/>
          </a:bodyPr>
          <a:lstStyle/>
          <a:p>
            <a:pPr marL="0" indent="0">
              <a:buNone/>
            </a:pPr>
            <a:r>
              <a:rPr lang="en-CA" dirty="0">
                <a:solidFill>
                  <a:srgbClr val="FFFFFF"/>
                </a:solidFill>
                <a:latin typeface="+mn-lt"/>
              </a:rPr>
              <a:t>“For Books are not absolutely dead things, but </a:t>
            </a:r>
            <a:r>
              <a:rPr lang="en-CA" dirty="0">
                <a:solidFill>
                  <a:srgbClr val="FFFF00"/>
                </a:solidFill>
                <a:latin typeface="+mn-lt"/>
              </a:rPr>
              <a:t>doe contain a </a:t>
            </a:r>
            <a:r>
              <a:rPr lang="en-CA" dirty="0" err="1">
                <a:solidFill>
                  <a:srgbClr val="FFFF00"/>
                </a:solidFill>
                <a:latin typeface="+mn-lt"/>
              </a:rPr>
              <a:t>potencie</a:t>
            </a:r>
            <a:r>
              <a:rPr lang="en-CA" dirty="0">
                <a:solidFill>
                  <a:srgbClr val="FFFF00"/>
                </a:solidFill>
                <a:latin typeface="+mn-lt"/>
              </a:rPr>
              <a:t> of life in them to be as active as that </a:t>
            </a:r>
            <a:r>
              <a:rPr lang="en-CA" dirty="0" err="1">
                <a:solidFill>
                  <a:srgbClr val="FFFF00"/>
                </a:solidFill>
                <a:latin typeface="+mn-lt"/>
              </a:rPr>
              <a:t>soule</a:t>
            </a:r>
            <a:r>
              <a:rPr lang="en-CA" dirty="0">
                <a:solidFill>
                  <a:srgbClr val="FFFF00"/>
                </a:solidFill>
                <a:latin typeface="+mn-lt"/>
              </a:rPr>
              <a:t> was whose progeny they are</a:t>
            </a:r>
            <a:r>
              <a:rPr lang="en-CA" dirty="0">
                <a:solidFill>
                  <a:srgbClr val="FFFFFF"/>
                </a:solidFill>
                <a:latin typeface="+mn-lt"/>
              </a:rPr>
              <a:t>; nay they do preserve as in a </a:t>
            </a:r>
            <a:r>
              <a:rPr lang="en-CA" dirty="0" err="1">
                <a:solidFill>
                  <a:srgbClr val="FFFFFF"/>
                </a:solidFill>
                <a:latin typeface="+mn-lt"/>
              </a:rPr>
              <a:t>violl</a:t>
            </a:r>
            <a:r>
              <a:rPr lang="en-CA" dirty="0">
                <a:solidFill>
                  <a:srgbClr val="FFFFFF"/>
                </a:solidFill>
                <a:latin typeface="+mn-lt"/>
              </a:rPr>
              <a:t> the purest </a:t>
            </a:r>
            <a:r>
              <a:rPr lang="en-CA" dirty="0" err="1">
                <a:solidFill>
                  <a:srgbClr val="FFFFFF"/>
                </a:solidFill>
                <a:latin typeface="+mn-lt"/>
              </a:rPr>
              <a:t>efficacie</a:t>
            </a:r>
            <a:r>
              <a:rPr lang="en-CA" dirty="0">
                <a:solidFill>
                  <a:srgbClr val="FFFFFF"/>
                </a:solidFill>
                <a:latin typeface="+mn-lt"/>
              </a:rPr>
              <a:t> and extraction of that living intellect that bred them…</a:t>
            </a:r>
          </a:p>
          <a:p>
            <a:pPr marL="0" indent="0">
              <a:buNone/>
            </a:pPr>
            <a:r>
              <a:rPr lang="en-CA" dirty="0">
                <a:solidFill>
                  <a:srgbClr val="FFFFFF"/>
                </a:solidFill>
                <a:latin typeface="+mn-lt"/>
              </a:rPr>
              <a:t>And though all the </a:t>
            </a:r>
            <a:r>
              <a:rPr lang="en-CA" dirty="0" err="1">
                <a:solidFill>
                  <a:srgbClr val="FFFFFF"/>
                </a:solidFill>
                <a:latin typeface="+mn-lt"/>
              </a:rPr>
              <a:t>windes</a:t>
            </a:r>
            <a:r>
              <a:rPr lang="en-CA" dirty="0">
                <a:solidFill>
                  <a:srgbClr val="FFFFFF"/>
                </a:solidFill>
                <a:latin typeface="+mn-lt"/>
              </a:rPr>
              <a:t> of </a:t>
            </a:r>
            <a:r>
              <a:rPr lang="en-CA" dirty="0" err="1">
                <a:solidFill>
                  <a:srgbClr val="FFFFFF"/>
                </a:solidFill>
                <a:latin typeface="+mn-lt"/>
              </a:rPr>
              <a:t>doctrin</a:t>
            </a:r>
            <a:r>
              <a:rPr lang="en-CA" dirty="0">
                <a:solidFill>
                  <a:srgbClr val="FFFFFF"/>
                </a:solidFill>
                <a:latin typeface="+mn-lt"/>
              </a:rPr>
              <a:t> were let loose to play upon the earth, so Truth be in the field, we do injuriously, by licencing and prohibiting to misdoubt her strength</a:t>
            </a:r>
            <a:r>
              <a:rPr lang="en-CA" dirty="0">
                <a:solidFill>
                  <a:srgbClr val="FFFF00"/>
                </a:solidFill>
                <a:latin typeface="+mn-lt"/>
              </a:rPr>
              <a:t>. Let her and </a:t>
            </a:r>
            <a:r>
              <a:rPr lang="en-CA" dirty="0" err="1">
                <a:solidFill>
                  <a:srgbClr val="FFFF00"/>
                </a:solidFill>
                <a:latin typeface="+mn-lt"/>
              </a:rPr>
              <a:t>Falshood</a:t>
            </a:r>
            <a:r>
              <a:rPr lang="en-CA" dirty="0">
                <a:solidFill>
                  <a:srgbClr val="FFFF00"/>
                </a:solidFill>
                <a:latin typeface="+mn-lt"/>
              </a:rPr>
              <a:t> grapple; who ever knew Truth put to the </a:t>
            </a:r>
            <a:r>
              <a:rPr lang="en-CA" dirty="0" err="1">
                <a:solidFill>
                  <a:srgbClr val="FFFF00"/>
                </a:solidFill>
                <a:latin typeface="+mn-lt"/>
              </a:rPr>
              <a:t>wors</a:t>
            </a:r>
            <a:r>
              <a:rPr lang="en-CA" dirty="0">
                <a:solidFill>
                  <a:srgbClr val="FFFF00"/>
                </a:solidFill>
                <a:latin typeface="+mn-lt"/>
              </a:rPr>
              <a:t>, in a free and open encounter</a:t>
            </a:r>
          </a:p>
          <a:p>
            <a:pPr marL="0" indent="0">
              <a:buNone/>
            </a:pPr>
            <a:r>
              <a:rPr lang="en-CA" dirty="0">
                <a:solidFill>
                  <a:srgbClr val="FFFFFF"/>
                </a:solidFill>
                <a:latin typeface="+mn-lt"/>
              </a:rPr>
              <a:t>Lords and Commons of England, consider what Nation it is whereof ye are, and whereof ye are the </a:t>
            </a:r>
            <a:r>
              <a:rPr lang="en-CA" dirty="0" err="1">
                <a:solidFill>
                  <a:srgbClr val="FFFFFF"/>
                </a:solidFill>
                <a:latin typeface="+mn-lt"/>
              </a:rPr>
              <a:t>governours</a:t>
            </a:r>
            <a:r>
              <a:rPr lang="en-CA" dirty="0">
                <a:solidFill>
                  <a:srgbClr val="FFFFFF"/>
                </a:solidFill>
                <a:latin typeface="+mn-lt"/>
              </a:rPr>
              <a:t>: </a:t>
            </a:r>
            <a:r>
              <a:rPr lang="en-CA" dirty="0">
                <a:solidFill>
                  <a:srgbClr val="FFFF00"/>
                </a:solidFill>
                <a:latin typeface="+mn-lt"/>
              </a:rPr>
              <a:t>a Nation not slow and dull</a:t>
            </a:r>
            <a:r>
              <a:rPr lang="en-CA" dirty="0">
                <a:solidFill>
                  <a:srgbClr val="FFFFFF"/>
                </a:solidFill>
                <a:latin typeface="+mn-lt"/>
              </a:rPr>
              <a:t>, but of a quick, ingenious, and piercing spirit, </a:t>
            </a:r>
            <a:r>
              <a:rPr lang="en-CA" dirty="0">
                <a:solidFill>
                  <a:srgbClr val="FFFF00"/>
                </a:solidFill>
                <a:latin typeface="+mn-lt"/>
              </a:rPr>
              <a:t>acute to invent, </a:t>
            </a:r>
            <a:r>
              <a:rPr lang="en-CA" dirty="0" err="1">
                <a:solidFill>
                  <a:srgbClr val="FFFF00"/>
                </a:solidFill>
                <a:latin typeface="+mn-lt"/>
              </a:rPr>
              <a:t>suttle</a:t>
            </a:r>
            <a:r>
              <a:rPr lang="en-CA" dirty="0">
                <a:solidFill>
                  <a:srgbClr val="FFFF00"/>
                </a:solidFill>
                <a:latin typeface="+mn-lt"/>
              </a:rPr>
              <a:t> and sinewy to </a:t>
            </a:r>
            <a:r>
              <a:rPr lang="en-CA" dirty="0" err="1">
                <a:solidFill>
                  <a:srgbClr val="FFFF00"/>
                </a:solidFill>
                <a:latin typeface="+mn-lt"/>
              </a:rPr>
              <a:t>discours</a:t>
            </a:r>
            <a:r>
              <a:rPr lang="en-CA" dirty="0">
                <a:solidFill>
                  <a:srgbClr val="FFFFFF"/>
                </a:solidFill>
                <a:latin typeface="+mn-lt"/>
              </a:rPr>
              <a:t>, not beneath the </a:t>
            </a:r>
            <a:r>
              <a:rPr lang="en-CA" dirty="0">
                <a:solidFill>
                  <a:schemeClr val="bg1"/>
                </a:solidFill>
                <a:latin typeface="+mn-lt"/>
              </a:rPr>
              <a:t>reach of any point the highest that human capacity can soar to.”</a:t>
            </a:r>
          </a:p>
          <a:p>
            <a:pPr marL="0" indent="0">
              <a:buNone/>
            </a:pPr>
            <a:endParaRPr lang="en-US" dirty="0"/>
          </a:p>
        </p:txBody>
      </p:sp>
    </p:spTree>
    <p:extLst>
      <p:ext uri="{BB962C8B-B14F-4D97-AF65-F5344CB8AC3E}">
        <p14:creationId xmlns:p14="http://schemas.microsoft.com/office/powerpoint/2010/main" val="1022579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177507" y="285750"/>
            <a:ext cx="4788986" cy="5532438"/>
          </a:xfrm>
        </p:spPr>
      </p:pic>
    </p:spTree>
    <p:extLst>
      <p:ext uri="{BB962C8B-B14F-4D97-AF65-F5344CB8AC3E}">
        <p14:creationId xmlns:p14="http://schemas.microsoft.com/office/powerpoint/2010/main" val="18413460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21" y="51524"/>
            <a:ext cx="8491878" cy="669317"/>
          </a:xfrm>
        </p:spPr>
        <p:txBody>
          <a:bodyPr>
            <a:normAutofit fontScale="90000"/>
          </a:bodyPr>
          <a:lstStyle/>
          <a:p>
            <a:pPr marL="0" indent="0"/>
            <a:r>
              <a:rPr lang="en-US" b="1" i="1" dirty="0" smtClean="0">
                <a:solidFill>
                  <a:schemeClr val="tx1"/>
                </a:solidFill>
              </a:rPr>
              <a:t/>
            </a:r>
            <a:br>
              <a:rPr lang="en-US" b="1" i="1" dirty="0" smtClean="0">
                <a:solidFill>
                  <a:schemeClr val="tx1"/>
                </a:solidFill>
              </a:rPr>
            </a:br>
            <a:r>
              <a:rPr lang="en-US" b="1" i="1" dirty="0" smtClean="0">
                <a:solidFill>
                  <a:schemeClr val="tx1"/>
                </a:solidFill>
              </a:rPr>
              <a:t> </a:t>
            </a:r>
            <a:r>
              <a:rPr lang="en-US" sz="3600" b="1" dirty="0" smtClean="0">
                <a:solidFill>
                  <a:srgbClr val="FFFF00"/>
                </a:solidFill>
                <a:latin typeface="+mn-lt"/>
              </a:rPr>
              <a:t>TRAJECTORY OF CREATIVE FREEDOMS</a:t>
            </a:r>
            <a:r>
              <a:rPr lang="en-US" sz="3600" b="1" i="1" dirty="0" smtClean="0">
                <a:solidFill>
                  <a:srgbClr val="FFFF00"/>
                </a:solidFill>
                <a:latin typeface="+mn-lt"/>
              </a:rPr>
              <a:t> </a:t>
            </a:r>
            <a:r>
              <a:rPr lang="en-US" sz="3600" i="1" dirty="0">
                <a:latin typeface="+mn-lt"/>
              </a:rPr>
              <a:t/>
            </a:r>
            <a:br>
              <a:rPr lang="en-US" sz="3600" i="1" dirty="0">
                <a:latin typeface="+mn-lt"/>
              </a:rPr>
            </a:br>
            <a:endParaRPr lang="en-US" sz="3600" dirty="0">
              <a:latin typeface="+mn-lt"/>
            </a:endParaRPr>
          </a:p>
        </p:txBody>
      </p:sp>
      <p:sp>
        <p:nvSpPr>
          <p:cNvPr id="3" name="Content Placeholder 2"/>
          <p:cNvSpPr>
            <a:spLocks noGrp="1"/>
          </p:cNvSpPr>
          <p:nvPr>
            <p:ph sz="quarter" idx="10"/>
          </p:nvPr>
        </p:nvSpPr>
        <p:spPr>
          <a:xfrm>
            <a:off x="240254" y="720841"/>
            <a:ext cx="8903746" cy="5569173"/>
          </a:xfrm>
        </p:spPr>
        <p:txBody>
          <a:bodyPr>
            <a:normAutofit/>
          </a:bodyPr>
          <a:lstStyle/>
          <a:p>
            <a:pPr marL="45720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KING..</a:t>
            </a:r>
            <a:r>
              <a:rPr lang="en-US" dirty="0" smtClean="0">
                <a:solidFill>
                  <a:srgbClr val="FFFF00"/>
                </a:solidFill>
                <a:latin typeface="+mn-lt"/>
              </a:rPr>
              <a:t>} </a:t>
            </a:r>
            <a:r>
              <a:rPr lang="en-US" i="1" dirty="0" smtClean="0">
                <a:solidFill>
                  <a:srgbClr val="FFFFFF"/>
                </a:solidFill>
                <a:latin typeface="+mn-lt"/>
              </a:rPr>
              <a:t>Star </a:t>
            </a:r>
            <a:r>
              <a:rPr lang="en-US" i="1" dirty="0">
                <a:solidFill>
                  <a:srgbClr val="FFFFFF"/>
                </a:solidFill>
                <a:latin typeface="+mn-lt"/>
              </a:rPr>
              <a:t>Chamber</a:t>
            </a:r>
            <a:r>
              <a:rPr lang="en-US" dirty="0">
                <a:solidFill>
                  <a:srgbClr val="FFFFFF"/>
                </a:solidFill>
                <a:latin typeface="+mn-lt"/>
              </a:rPr>
              <a:t> (UK) abolished July </a:t>
            </a:r>
            <a:r>
              <a:rPr lang="en-US" dirty="0" smtClean="0">
                <a:solidFill>
                  <a:srgbClr val="FF0000"/>
                </a:solidFill>
                <a:latin typeface="+mn-lt"/>
              </a:rPr>
              <a:t>1641</a:t>
            </a:r>
            <a:r>
              <a:rPr lang="en-US" dirty="0">
                <a:solidFill>
                  <a:srgbClr val="FFFFFF"/>
                </a:solidFill>
                <a:latin typeface="+mn-lt"/>
              </a:rPr>
              <a:t>;</a:t>
            </a:r>
            <a:r>
              <a:rPr lang="en-US" dirty="0" smtClean="0">
                <a:solidFill>
                  <a:srgbClr val="FFFFFF"/>
                </a:solidFill>
                <a:latin typeface="+mn-lt"/>
              </a:rPr>
              <a:t> </a:t>
            </a:r>
            <a:r>
              <a:rPr lang="en-US" dirty="0" smtClean="0">
                <a:solidFill>
                  <a:srgbClr val="FFFF00"/>
                </a:solidFill>
                <a:latin typeface="+mn-lt"/>
              </a:rPr>
              <a:t>{</a:t>
            </a:r>
            <a:r>
              <a:rPr lang="en-US" dirty="0">
                <a:solidFill>
                  <a:srgbClr val="FFFF00"/>
                </a:solidFill>
                <a:latin typeface="+mn-lt"/>
              </a:rPr>
              <a:t>TO PARLIAMENT..</a:t>
            </a:r>
            <a:r>
              <a:rPr lang="en-US" dirty="0" smtClean="0">
                <a:solidFill>
                  <a:srgbClr val="FFFF00"/>
                </a:solidFill>
                <a:latin typeface="+mn-lt"/>
              </a:rPr>
              <a:t>} </a:t>
            </a:r>
            <a:r>
              <a:rPr lang="en-US" dirty="0" smtClean="0">
                <a:solidFill>
                  <a:srgbClr val="FF0000"/>
                </a:solidFill>
                <a:latin typeface="+mn-lt"/>
                <a:sym typeface="Wingdings"/>
              </a:rPr>
              <a:t></a:t>
            </a:r>
            <a:r>
              <a:rPr lang="en-US" dirty="0" smtClean="0">
                <a:solidFill>
                  <a:srgbClr val="FF0000"/>
                </a:solidFill>
                <a:latin typeface="+mn-lt"/>
              </a:rPr>
              <a:t> </a:t>
            </a:r>
            <a:r>
              <a:rPr lang="en-US" dirty="0">
                <a:solidFill>
                  <a:srgbClr val="FFFFFF"/>
                </a:solidFill>
                <a:latin typeface="+mn-lt"/>
              </a:rPr>
              <a:t>R</a:t>
            </a:r>
            <a:r>
              <a:rPr lang="en-US" dirty="0" smtClean="0">
                <a:solidFill>
                  <a:srgbClr val="FFFFFF"/>
                </a:solidFill>
                <a:latin typeface="+mn-lt"/>
              </a:rPr>
              <a:t>eplacement </a:t>
            </a:r>
            <a:r>
              <a:rPr lang="en-US" dirty="0">
                <a:solidFill>
                  <a:srgbClr val="FFFFFF"/>
                </a:solidFill>
                <a:latin typeface="+mn-lt"/>
              </a:rPr>
              <a:t>of </a:t>
            </a:r>
            <a:r>
              <a:rPr lang="en-US" dirty="0" smtClean="0">
                <a:solidFill>
                  <a:srgbClr val="FFFFFF"/>
                </a:solidFill>
                <a:latin typeface="+mn-lt"/>
              </a:rPr>
              <a:t>Royal censorship </a:t>
            </a:r>
            <a:r>
              <a:rPr lang="en-US" dirty="0">
                <a:solidFill>
                  <a:srgbClr val="FFFFFF"/>
                </a:solidFill>
                <a:latin typeface="+mn-lt"/>
              </a:rPr>
              <a:t>with </a:t>
            </a:r>
            <a:r>
              <a:rPr lang="en-US" dirty="0" smtClean="0">
                <a:solidFill>
                  <a:srgbClr val="FFFFFF"/>
                </a:solidFill>
                <a:latin typeface="+mn-lt"/>
              </a:rPr>
              <a:t>Parliamentary censorship.</a:t>
            </a:r>
          </a:p>
          <a:p>
            <a:pPr marL="45720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REGULATOR.</a:t>
            </a:r>
            <a:r>
              <a:rPr lang="en-US" dirty="0">
                <a:solidFill>
                  <a:srgbClr val="FFFF00"/>
                </a:solidFill>
                <a:latin typeface="+mn-lt"/>
              </a:rPr>
              <a:t>.} </a:t>
            </a:r>
            <a:r>
              <a:rPr lang="en-US" i="1" dirty="0" smtClean="0">
                <a:solidFill>
                  <a:srgbClr val="FFFFFF"/>
                </a:solidFill>
                <a:latin typeface="+mn-lt"/>
              </a:rPr>
              <a:t>“Licensing </a:t>
            </a:r>
            <a:r>
              <a:rPr lang="en-US" i="1" dirty="0">
                <a:solidFill>
                  <a:srgbClr val="FFFFFF"/>
                </a:solidFill>
                <a:latin typeface="+mn-lt"/>
              </a:rPr>
              <a:t>Order of</a:t>
            </a:r>
            <a:r>
              <a:rPr lang="en-US" i="1" dirty="0">
                <a:solidFill>
                  <a:schemeClr val="tx1"/>
                </a:solidFill>
                <a:latin typeface="+mn-lt"/>
              </a:rPr>
              <a:t> </a:t>
            </a:r>
            <a:r>
              <a:rPr lang="en-US" i="1" dirty="0" smtClean="0">
                <a:solidFill>
                  <a:srgbClr val="FF0000"/>
                </a:solidFill>
                <a:latin typeface="+mn-lt"/>
              </a:rPr>
              <a:t>1643</a:t>
            </a:r>
            <a:r>
              <a:rPr lang="en-US" i="1" dirty="0" smtClean="0">
                <a:solidFill>
                  <a:schemeClr val="bg1"/>
                </a:solidFill>
                <a:latin typeface="+mn-lt"/>
              </a:rPr>
              <a:t>”</a:t>
            </a:r>
            <a:r>
              <a:rPr lang="en-US" dirty="0" smtClean="0">
                <a:solidFill>
                  <a:srgbClr val="FFFFFF"/>
                </a:solidFill>
                <a:latin typeface="+mn-lt"/>
              </a:rPr>
              <a:t>: Parliament required </a:t>
            </a:r>
            <a:r>
              <a:rPr lang="en-US" dirty="0">
                <a:solidFill>
                  <a:srgbClr val="FFFFFF"/>
                </a:solidFill>
                <a:latin typeface="+mn-lt"/>
              </a:rPr>
              <a:t>authors to have </a:t>
            </a:r>
            <a:r>
              <a:rPr lang="en-US" dirty="0" smtClean="0">
                <a:solidFill>
                  <a:srgbClr val="FFFFFF"/>
                </a:solidFill>
                <a:latin typeface="+mn-lt"/>
              </a:rPr>
              <a:t>a government license </a:t>
            </a:r>
            <a:r>
              <a:rPr lang="en-US" dirty="0">
                <a:solidFill>
                  <a:srgbClr val="FFFFFF"/>
                </a:solidFill>
                <a:latin typeface="+mn-lt"/>
              </a:rPr>
              <a:t>before a</a:t>
            </a:r>
            <a:r>
              <a:rPr lang="en-US" dirty="0" smtClean="0">
                <a:solidFill>
                  <a:srgbClr val="FFFFFF"/>
                </a:solidFill>
                <a:latin typeface="+mn-lt"/>
              </a:rPr>
              <a:t> </a:t>
            </a:r>
            <a:r>
              <a:rPr lang="en-US" dirty="0">
                <a:solidFill>
                  <a:srgbClr val="FFFFFF"/>
                </a:solidFill>
                <a:latin typeface="+mn-lt"/>
              </a:rPr>
              <a:t>work could be </a:t>
            </a:r>
            <a:r>
              <a:rPr lang="en-US" dirty="0" smtClean="0">
                <a:solidFill>
                  <a:srgbClr val="FFFFFF"/>
                </a:solidFill>
                <a:latin typeface="+mn-lt"/>
              </a:rPr>
              <a:t>published. </a:t>
            </a:r>
            <a:r>
              <a:rPr lang="en-US" dirty="0">
                <a:solidFill>
                  <a:srgbClr val="FFFFFF"/>
                </a:solidFill>
                <a:latin typeface="+mn-lt"/>
              </a:rPr>
              <a:t>E</a:t>
            </a:r>
            <a:r>
              <a:rPr lang="en-US" dirty="0" smtClean="0">
                <a:solidFill>
                  <a:srgbClr val="FFFFFF"/>
                </a:solidFill>
                <a:latin typeface="+mn-lt"/>
              </a:rPr>
              <a:t>nforced by </a:t>
            </a:r>
            <a:r>
              <a:rPr lang="en-US" i="1" dirty="0" smtClean="0">
                <a:solidFill>
                  <a:srgbClr val="FFFFFF"/>
                </a:solidFill>
                <a:latin typeface="+mn-lt"/>
              </a:rPr>
              <a:t>Stationers’ Company</a:t>
            </a:r>
            <a:r>
              <a:rPr lang="en-US" dirty="0">
                <a:solidFill>
                  <a:srgbClr val="FFFFFF"/>
                </a:solidFill>
                <a:latin typeface="+mn-lt"/>
              </a:rPr>
              <a:t>, a printers guild with </a:t>
            </a:r>
            <a:r>
              <a:rPr lang="en-US" dirty="0" smtClean="0">
                <a:solidFill>
                  <a:srgbClr val="FFFFFF"/>
                </a:solidFill>
                <a:latin typeface="+mn-lt"/>
              </a:rPr>
              <a:t>the exclusive </a:t>
            </a:r>
            <a:r>
              <a:rPr lang="en-US" dirty="0">
                <a:solidFill>
                  <a:srgbClr val="FFFFFF"/>
                </a:solidFill>
                <a:latin typeface="+mn-lt"/>
              </a:rPr>
              <a:t>power to </a:t>
            </a:r>
            <a:r>
              <a:rPr lang="en-US" dirty="0" smtClean="0">
                <a:solidFill>
                  <a:srgbClr val="FFFFFF"/>
                </a:solidFill>
                <a:latin typeface="+mn-lt"/>
              </a:rPr>
              <a:t>print literary works, and </a:t>
            </a:r>
            <a:r>
              <a:rPr lang="en-US" dirty="0">
                <a:solidFill>
                  <a:srgbClr val="FFFFFF"/>
                </a:solidFill>
                <a:latin typeface="+mn-lt"/>
              </a:rPr>
              <a:t>the </a:t>
            </a:r>
            <a:r>
              <a:rPr lang="en-US" dirty="0" smtClean="0">
                <a:solidFill>
                  <a:srgbClr val="FFFFFF"/>
                </a:solidFill>
                <a:latin typeface="+mn-lt"/>
              </a:rPr>
              <a:t>responsibility to censor them, </a:t>
            </a:r>
            <a:r>
              <a:rPr lang="en-US" dirty="0" smtClean="0">
                <a:solidFill>
                  <a:srgbClr val="CCFFCC"/>
                </a:solidFill>
                <a:latin typeface="+mn-lt"/>
              </a:rPr>
              <a:t>in return for monopoly on the printing trade</a:t>
            </a:r>
            <a:r>
              <a:rPr lang="en-US" dirty="0" smtClean="0">
                <a:solidFill>
                  <a:srgbClr val="FFFFFF"/>
                </a:solidFill>
                <a:latin typeface="+mn-lt"/>
              </a:rPr>
              <a:t>.</a:t>
            </a:r>
            <a:endParaRPr lang="en-US" dirty="0">
              <a:solidFill>
                <a:srgbClr val="FFFFFF"/>
              </a:solidFill>
              <a:latin typeface="+mn-lt"/>
            </a:endParaRPr>
          </a:p>
          <a:p>
            <a:pPr marL="457200" lvl="0" indent="-45720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EXCLUSIVE </a:t>
            </a:r>
            <a:r>
              <a:rPr lang="en-US" dirty="0">
                <a:solidFill>
                  <a:srgbClr val="FFFF00"/>
                </a:solidFill>
                <a:latin typeface="+mn-lt"/>
              </a:rPr>
              <a:t>GUILD..</a:t>
            </a:r>
            <a:r>
              <a:rPr lang="en-US" i="1" dirty="0">
                <a:solidFill>
                  <a:srgbClr val="FFFF00"/>
                </a:solidFill>
                <a:latin typeface="+mn-lt"/>
              </a:rPr>
              <a:t>} </a:t>
            </a:r>
            <a:r>
              <a:rPr lang="en-US" i="1" dirty="0" smtClean="0">
                <a:solidFill>
                  <a:srgbClr val="FFFFFF"/>
                </a:solidFill>
                <a:latin typeface="+mn-lt"/>
              </a:rPr>
              <a:t> “Licensing </a:t>
            </a:r>
            <a:r>
              <a:rPr lang="en-US" i="1" dirty="0">
                <a:solidFill>
                  <a:srgbClr val="FFFFFF"/>
                </a:solidFill>
                <a:latin typeface="+mn-lt"/>
              </a:rPr>
              <a:t>of the Press Act </a:t>
            </a:r>
            <a:r>
              <a:rPr lang="en-US" i="1" dirty="0">
                <a:solidFill>
                  <a:srgbClr val="FF0000"/>
                </a:solidFill>
                <a:latin typeface="+mn-lt"/>
              </a:rPr>
              <a:t>1662</a:t>
            </a:r>
            <a:r>
              <a:rPr lang="en-US" i="1" dirty="0" smtClean="0">
                <a:solidFill>
                  <a:srgbClr val="FFFFFF"/>
                </a:solidFill>
                <a:latin typeface="+mn-lt"/>
              </a:rPr>
              <a:t>”</a:t>
            </a:r>
            <a:r>
              <a:rPr lang="en-US" dirty="0">
                <a:solidFill>
                  <a:srgbClr val="FFFFFF"/>
                </a:solidFill>
                <a:latin typeface="+mn-lt"/>
              </a:rPr>
              <a:t> </a:t>
            </a:r>
            <a:r>
              <a:rPr lang="en-US" dirty="0" smtClean="0">
                <a:solidFill>
                  <a:srgbClr val="FFFFFF"/>
                </a:solidFill>
                <a:latin typeface="+mn-lt"/>
              </a:rPr>
              <a:t>- </a:t>
            </a:r>
            <a:r>
              <a:rPr lang="en-US" dirty="0">
                <a:solidFill>
                  <a:srgbClr val="FFFFFF"/>
                </a:solidFill>
                <a:latin typeface="+mn-lt"/>
              </a:rPr>
              <a:t>"An Act for preventing the </a:t>
            </a:r>
            <a:r>
              <a:rPr lang="en-US" dirty="0" smtClean="0">
                <a:solidFill>
                  <a:srgbClr val="FFFFFF"/>
                </a:solidFill>
                <a:latin typeface="+mn-lt"/>
              </a:rPr>
              <a:t>frequent </a:t>
            </a:r>
            <a:r>
              <a:rPr lang="en-US" dirty="0">
                <a:solidFill>
                  <a:srgbClr val="FFFFFF"/>
                </a:solidFill>
                <a:latin typeface="+mn-lt"/>
              </a:rPr>
              <a:t>Abuses in printing seditious treasonable and unlicensed </a:t>
            </a:r>
            <a:r>
              <a:rPr lang="en-US" dirty="0" err="1">
                <a:solidFill>
                  <a:srgbClr val="FFFFFF"/>
                </a:solidFill>
                <a:latin typeface="+mn-lt"/>
              </a:rPr>
              <a:t>Bookes</a:t>
            </a:r>
            <a:r>
              <a:rPr lang="en-US" dirty="0">
                <a:solidFill>
                  <a:srgbClr val="FFFFFF"/>
                </a:solidFill>
                <a:latin typeface="+mn-lt"/>
              </a:rPr>
              <a:t> </a:t>
            </a:r>
            <a:r>
              <a:rPr lang="en-US" dirty="0" smtClean="0">
                <a:solidFill>
                  <a:srgbClr val="FFFFFF"/>
                </a:solidFill>
                <a:latin typeface="+mn-lt"/>
              </a:rPr>
              <a:t>and </a:t>
            </a:r>
            <a:r>
              <a:rPr lang="en-US" dirty="0">
                <a:solidFill>
                  <a:srgbClr val="FFFFFF"/>
                </a:solidFill>
                <a:latin typeface="+mn-lt"/>
              </a:rPr>
              <a:t>Pamphlets and for regulating of Printing and Printing Presses</a:t>
            </a:r>
            <a:r>
              <a:rPr lang="en-US" dirty="0" smtClean="0">
                <a:solidFill>
                  <a:srgbClr val="FFFFFF"/>
                </a:solidFill>
                <a:latin typeface="+mn-lt"/>
              </a:rPr>
              <a:t>.” </a:t>
            </a:r>
          </a:p>
          <a:p>
            <a:pPr marL="514350" lvl="0" indent="-514350">
              <a:lnSpc>
                <a:spcPct val="90000"/>
              </a:lnSpc>
              <a:buFont typeface="+mj-lt"/>
              <a:buAutoNum type="arabicPeriod"/>
            </a:pPr>
            <a:r>
              <a:rPr lang="en-US" dirty="0" smtClean="0">
                <a:solidFill>
                  <a:srgbClr val="FFFF00"/>
                </a:solidFill>
                <a:latin typeface="+mn-lt"/>
              </a:rPr>
              <a:t>{</a:t>
            </a:r>
            <a:r>
              <a:rPr lang="en-US" dirty="0">
                <a:solidFill>
                  <a:srgbClr val="FFFF00"/>
                </a:solidFill>
                <a:latin typeface="+mn-lt"/>
              </a:rPr>
              <a:t>TO </a:t>
            </a:r>
            <a:r>
              <a:rPr lang="en-US" dirty="0" smtClean="0">
                <a:solidFill>
                  <a:srgbClr val="FFFF00"/>
                </a:solidFill>
                <a:latin typeface="+mn-lt"/>
              </a:rPr>
              <a:t>PUBLISHERS/AUTHORS.</a:t>
            </a:r>
            <a:r>
              <a:rPr lang="en-US" dirty="0">
                <a:solidFill>
                  <a:srgbClr val="FFFF00"/>
                </a:solidFill>
                <a:latin typeface="+mn-lt"/>
              </a:rPr>
              <a:t>.} </a:t>
            </a:r>
            <a:r>
              <a:rPr lang="en-US" i="1" dirty="0" smtClean="0">
                <a:solidFill>
                  <a:schemeClr val="bg1"/>
                </a:solidFill>
                <a:latin typeface="+mn-lt"/>
              </a:rPr>
              <a:t>“The Statute of Anne”</a:t>
            </a:r>
            <a:r>
              <a:rPr lang="en-US" dirty="0" smtClean="0">
                <a:solidFill>
                  <a:schemeClr val="bg1"/>
                </a:solidFill>
                <a:latin typeface="+mn-lt"/>
              </a:rPr>
              <a:t> </a:t>
            </a:r>
            <a:r>
              <a:rPr lang="en-US" i="1" dirty="0" smtClean="0">
                <a:solidFill>
                  <a:srgbClr val="FF0000"/>
                </a:solidFill>
                <a:latin typeface="+mn-lt"/>
              </a:rPr>
              <a:t>1710</a:t>
            </a:r>
            <a:r>
              <a:rPr lang="en-US" dirty="0" smtClean="0">
                <a:solidFill>
                  <a:srgbClr val="FF0000"/>
                </a:solidFill>
                <a:latin typeface="+mn-lt"/>
              </a:rPr>
              <a:t>  </a:t>
            </a:r>
            <a:r>
              <a:rPr lang="en-US" dirty="0">
                <a:solidFill>
                  <a:srgbClr val="FFFFFF"/>
                </a:solidFill>
                <a:latin typeface="+mn-lt"/>
              </a:rPr>
              <a:t>moved </a:t>
            </a:r>
            <a:r>
              <a:rPr lang="en-US" dirty="0" smtClean="0">
                <a:solidFill>
                  <a:srgbClr val="FFFFFF"/>
                </a:solidFill>
                <a:latin typeface="+mn-lt"/>
              </a:rPr>
              <a:t>control to </a:t>
            </a:r>
            <a:r>
              <a:rPr lang="en-US" dirty="0">
                <a:solidFill>
                  <a:srgbClr val="FFFFFF"/>
                </a:solidFill>
                <a:latin typeface="+mn-lt"/>
              </a:rPr>
              <a:t>publishers</a:t>
            </a:r>
            <a:r>
              <a:rPr lang="en-US" dirty="0" smtClean="0">
                <a:solidFill>
                  <a:srgbClr val="FFFFFF"/>
                </a:solidFill>
                <a:latin typeface="+mn-lt"/>
              </a:rPr>
              <a:t>/authors…</a:t>
            </a:r>
            <a:endParaRPr lang="en-US" dirty="0">
              <a:solidFill>
                <a:srgbClr val="FFFFFF"/>
              </a:solidFill>
              <a:latin typeface="+mn-lt"/>
            </a:endParaRPr>
          </a:p>
          <a:p>
            <a:endParaRPr lang="en-US" dirty="0">
              <a:latin typeface="+mn-lt"/>
            </a:endParaRPr>
          </a:p>
        </p:txBody>
      </p:sp>
    </p:spTree>
    <p:extLst>
      <p:ext uri="{BB962C8B-B14F-4D97-AF65-F5344CB8AC3E}">
        <p14:creationId xmlns:p14="http://schemas.microsoft.com/office/powerpoint/2010/main" val="16314946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a:solidFill>
                  <a:schemeClr val="bg1"/>
                </a:solidFill>
                <a:latin typeface="+mn-lt"/>
              </a:rPr>
              <a:t>T</a:t>
            </a:r>
            <a:r>
              <a:rPr lang="en-US" sz="4400" dirty="0" smtClean="0">
                <a:solidFill>
                  <a:schemeClr val="bg1"/>
                </a:solidFill>
                <a:latin typeface="+mn-lt"/>
              </a:rPr>
              <a:t>he Statute of Anne (17010) can be interpreted as the apotheosis in a </a:t>
            </a:r>
            <a:r>
              <a:rPr lang="en-US" sz="4400" dirty="0" smtClean="0">
                <a:solidFill>
                  <a:srgbClr val="FFFF00"/>
                </a:solidFill>
                <a:latin typeface="+mn-lt"/>
              </a:rPr>
              <a:t>trajectory of authorial freedom</a:t>
            </a:r>
            <a:r>
              <a:rPr lang="en-US" sz="4400" dirty="0" smtClean="0">
                <a:solidFill>
                  <a:schemeClr val="bg1"/>
                </a:solidFill>
                <a:latin typeface="+mn-lt"/>
              </a:rPr>
              <a:t> from censorship.</a:t>
            </a:r>
            <a:endParaRPr lang="en-US" sz="4400" dirty="0">
              <a:solidFill>
                <a:schemeClr val="bg1"/>
              </a:solidFill>
              <a:latin typeface="+mn-lt"/>
            </a:endParaRPr>
          </a:p>
        </p:txBody>
      </p:sp>
      <p:pic>
        <p:nvPicPr>
          <p:cNvPr id="5"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187"/>
          <a:stretch/>
        </p:blipFill>
        <p:spPr>
          <a:xfrm>
            <a:off x="6304215" y="1443209"/>
            <a:ext cx="2690019" cy="2987406"/>
          </a:xfrm>
          <a:prstGeom prst="rect">
            <a:avLst/>
          </a:prstGeom>
        </p:spPr>
      </p:pic>
    </p:spTree>
    <p:extLst>
      <p:ext uri="{BB962C8B-B14F-4D97-AF65-F5344CB8AC3E}">
        <p14:creationId xmlns:p14="http://schemas.microsoft.com/office/powerpoint/2010/main" val="145986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691" y="2222635"/>
            <a:ext cx="6737241" cy="1569660"/>
          </a:xfrm>
          <a:prstGeom prst="rect">
            <a:avLst/>
          </a:prstGeom>
          <a:noFill/>
        </p:spPr>
        <p:txBody>
          <a:bodyPr wrap="none" rtlCol="0">
            <a:spAutoFit/>
          </a:bodyPr>
          <a:lstStyle/>
          <a:p>
            <a:pPr algn="ctr"/>
            <a:r>
              <a:rPr lang="en-US" sz="2400" dirty="0" smtClean="0">
                <a:solidFill>
                  <a:schemeClr val="bg1"/>
                </a:solidFill>
              </a:rPr>
              <a:t>Copyright law is territorial, not international.</a:t>
            </a:r>
          </a:p>
          <a:p>
            <a:pPr algn="ctr"/>
            <a:r>
              <a:rPr lang="en-US" sz="2400" dirty="0" smtClean="0">
                <a:solidFill>
                  <a:srgbClr val="FFFF00"/>
                </a:solidFill>
              </a:rPr>
              <a:t>Once published in a jurisdiction,</a:t>
            </a:r>
          </a:p>
          <a:p>
            <a:pPr algn="ctr"/>
            <a:r>
              <a:rPr lang="en-US" sz="2400" dirty="0">
                <a:solidFill>
                  <a:srgbClr val="FFFF00"/>
                </a:solidFill>
              </a:rPr>
              <a:t>i</a:t>
            </a:r>
            <a:r>
              <a:rPr lang="en-US" sz="2400" dirty="0" smtClean="0">
                <a:solidFill>
                  <a:srgbClr val="FFFF00"/>
                </a:solidFill>
              </a:rPr>
              <a:t>t gains that jurisdictions protections.</a:t>
            </a:r>
          </a:p>
          <a:p>
            <a:pPr algn="ctr"/>
            <a:r>
              <a:rPr lang="en-US" sz="2400" dirty="0">
                <a:solidFill>
                  <a:srgbClr val="FFFFFF"/>
                </a:solidFill>
              </a:rPr>
              <a:t>I</a:t>
            </a:r>
            <a:r>
              <a:rPr lang="en-US" sz="2400" dirty="0" smtClean="0">
                <a:solidFill>
                  <a:srgbClr val="FFFFFF"/>
                </a:solidFill>
              </a:rPr>
              <a:t>nternational treaties help facilitate enforcement.</a:t>
            </a:r>
            <a:endParaRPr lang="en-US" sz="2400" dirty="0">
              <a:solidFill>
                <a:srgbClr val="FFFFFF"/>
              </a:solidFill>
            </a:endParaRPr>
          </a:p>
        </p:txBody>
      </p:sp>
    </p:spTree>
    <p:extLst>
      <p:ext uri="{BB962C8B-B14F-4D97-AF65-F5344CB8AC3E}">
        <p14:creationId xmlns:p14="http://schemas.microsoft.com/office/powerpoint/2010/main" val="11117597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6417" y="1840247"/>
            <a:ext cx="7992242" cy="769441"/>
          </a:xfrm>
          <a:prstGeom prst="rect">
            <a:avLst/>
          </a:prstGeom>
          <a:noFill/>
        </p:spPr>
        <p:txBody>
          <a:bodyPr wrap="none" rtlCol="0">
            <a:spAutoFit/>
          </a:bodyPr>
          <a:lstStyle/>
          <a:p>
            <a:r>
              <a:rPr lang="en-US" sz="4400" dirty="0" smtClean="0">
                <a:solidFill>
                  <a:srgbClr val="FFFF00"/>
                </a:solidFill>
                <a:latin typeface="Arial"/>
              </a:rPr>
              <a:t>FREE</a:t>
            </a:r>
            <a:r>
              <a:rPr lang="en-US" sz="4400" dirty="0" smtClean="0">
                <a:solidFill>
                  <a:srgbClr val="FFFFFF"/>
                </a:solidFill>
                <a:latin typeface="Arial"/>
              </a:rPr>
              <a:t> SPEECH</a:t>
            </a:r>
            <a:r>
              <a:rPr lang="en-US" sz="4400" dirty="0" smtClean="0">
                <a:solidFill>
                  <a:srgbClr val="FFFF00"/>
                </a:solidFill>
                <a:latin typeface="Arial"/>
              </a:rPr>
              <a:t>/</a:t>
            </a:r>
            <a:r>
              <a:rPr lang="en-US" sz="4400" dirty="0" smtClean="0">
                <a:solidFill>
                  <a:srgbClr val="FFFFFF"/>
                </a:solidFill>
                <a:latin typeface="Arial"/>
              </a:rPr>
              <a:t>EXPRESSION</a:t>
            </a:r>
            <a:endParaRPr lang="en-US" sz="4400" dirty="0">
              <a:solidFill>
                <a:srgbClr val="FFFFFF"/>
              </a:solidFill>
              <a:latin typeface="Arial"/>
            </a:endParaRPr>
          </a:p>
        </p:txBody>
      </p:sp>
      <p:pic>
        <p:nvPicPr>
          <p:cNvPr id="3" name="Picture 2" descr="imgr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8572" y="2953573"/>
            <a:ext cx="1519976" cy="797987"/>
          </a:xfrm>
          <a:prstGeom prst="rect">
            <a:avLst/>
          </a:prstGeom>
        </p:spPr>
      </p:pic>
      <p:pic>
        <p:nvPicPr>
          <p:cNvPr id="4" name="Picture 3" descr="imgres-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3648" y="3007529"/>
            <a:ext cx="1488062" cy="744031"/>
          </a:xfrm>
          <a:prstGeom prst="rect">
            <a:avLst/>
          </a:prstGeom>
        </p:spPr>
      </p:pic>
    </p:spTree>
    <p:extLst>
      <p:ext uri="{BB962C8B-B14F-4D97-AF65-F5344CB8AC3E}">
        <p14:creationId xmlns:p14="http://schemas.microsoft.com/office/powerpoint/2010/main" val="910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4677" y="2486500"/>
            <a:ext cx="6800635" cy="769441"/>
          </a:xfrm>
          <a:prstGeom prst="rect">
            <a:avLst/>
          </a:prstGeom>
          <a:noFill/>
        </p:spPr>
        <p:txBody>
          <a:bodyPr wrap="none" rtlCol="0">
            <a:spAutoFit/>
          </a:bodyPr>
          <a:lstStyle/>
          <a:p>
            <a:r>
              <a:rPr lang="en-US" sz="4400" dirty="0" smtClean="0">
                <a:solidFill>
                  <a:srgbClr val="FFFFFF"/>
                </a:solidFill>
                <a:latin typeface="Arial"/>
              </a:rPr>
              <a:t>FAIR </a:t>
            </a:r>
            <a:r>
              <a:rPr lang="en-US" sz="4400" dirty="0" smtClean="0">
                <a:solidFill>
                  <a:srgbClr val="FF0000"/>
                </a:solidFill>
                <a:latin typeface="Arial"/>
              </a:rPr>
              <a:t>U</a:t>
            </a:r>
            <a:r>
              <a:rPr lang="en-US" sz="4400" dirty="0" smtClean="0">
                <a:solidFill>
                  <a:srgbClr val="FFFFFF"/>
                </a:solidFill>
                <a:latin typeface="Arial"/>
              </a:rPr>
              <a:t>S</a:t>
            </a:r>
            <a:r>
              <a:rPr lang="en-US" sz="4400" dirty="0" smtClean="0">
                <a:solidFill>
                  <a:srgbClr val="3366FF"/>
                </a:solidFill>
                <a:latin typeface="Arial"/>
              </a:rPr>
              <a:t>E</a:t>
            </a:r>
            <a:r>
              <a:rPr lang="en-US" sz="4400" dirty="0" smtClean="0">
                <a:solidFill>
                  <a:srgbClr val="FFFF00"/>
                </a:solidFill>
                <a:latin typeface="Arial"/>
              </a:rPr>
              <a:t>/</a:t>
            </a:r>
            <a:r>
              <a:rPr lang="en-US" sz="4400" dirty="0" smtClean="0">
                <a:solidFill>
                  <a:srgbClr val="FFFFFF"/>
                </a:solidFill>
                <a:latin typeface="Arial"/>
              </a:rPr>
              <a:t>FAIR DEALING</a:t>
            </a:r>
            <a:endParaRPr lang="en-US" sz="4400" dirty="0">
              <a:solidFill>
                <a:srgbClr val="FFFFFF"/>
              </a:solidFill>
              <a:latin typeface="Arial"/>
            </a:endParaRPr>
          </a:p>
        </p:txBody>
      </p:sp>
    </p:spTree>
    <p:extLst>
      <p:ext uri="{BB962C8B-B14F-4D97-AF65-F5344CB8AC3E}">
        <p14:creationId xmlns:p14="http://schemas.microsoft.com/office/powerpoint/2010/main" val="5386451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4761" y="4887786"/>
            <a:ext cx="3353878" cy="369332"/>
          </a:xfrm>
          <a:prstGeom prst="rect">
            <a:avLst/>
          </a:prstGeom>
          <a:noFill/>
        </p:spPr>
        <p:txBody>
          <a:bodyPr wrap="none" rtlCol="0">
            <a:spAutoFit/>
          </a:bodyPr>
          <a:lstStyle/>
          <a:p>
            <a:r>
              <a:rPr lang="en-US" dirty="0">
                <a:solidFill>
                  <a:prstClr val="black"/>
                </a:solidFill>
                <a:latin typeface="Arial"/>
                <a:hlinkClick r:id="rId2"/>
              </a:rPr>
              <a:t>https://youtu.be/</a:t>
            </a:r>
            <a:r>
              <a:rPr lang="en-US" dirty="0" smtClean="0">
                <a:solidFill>
                  <a:prstClr val="black"/>
                </a:solidFill>
                <a:latin typeface="Arial"/>
                <a:hlinkClick r:id="rId2"/>
              </a:rPr>
              <a:t>e6vwkuSH1cQ</a:t>
            </a:r>
            <a:r>
              <a:rPr lang="en-US" dirty="0" smtClean="0">
                <a:solidFill>
                  <a:prstClr val="black"/>
                </a:solidFill>
                <a:latin typeface="Arial"/>
              </a:rPr>
              <a:t> </a:t>
            </a:r>
            <a:endParaRPr lang="en-US" dirty="0">
              <a:solidFill>
                <a:prstClr val="black"/>
              </a:solidFill>
              <a:latin typeface="Arial"/>
            </a:endParaRPr>
          </a:p>
        </p:txBody>
      </p:sp>
      <p:pic>
        <p:nvPicPr>
          <p:cNvPr id="3" name="Picture 2" descr="Screen Shot 2017-03-09 at 7.19.3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4025" y="1353635"/>
            <a:ext cx="4505002" cy="3242040"/>
          </a:xfrm>
          <a:prstGeom prst="rect">
            <a:avLst/>
          </a:prstGeom>
        </p:spPr>
      </p:pic>
    </p:spTree>
    <p:extLst>
      <p:ext uri="{BB962C8B-B14F-4D97-AF65-F5344CB8AC3E}">
        <p14:creationId xmlns:p14="http://schemas.microsoft.com/office/powerpoint/2010/main" val="13654807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9899" y="2280593"/>
            <a:ext cx="5797205" cy="769441"/>
          </a:xfrm>
          <a:prstGeom prst="rect">
            <a:avLst/>
          </a:prstGeom>
          <a:noFill/>
        </p:spPr>
        <p:txBody>
          <a:bodyPr wrap="none" rtlCol="0">
            <a:spAutoFit/>
          </a:bodyPr>
          <a:lstStyle/>
          <a:p>
            <a:r>
              <a:rPr lang="en-CA" sz="4400" dirty="0">
                <a:solidFill>
                  <a:srgbClr val="FFFF00"/>
                </a:solidFill>
                <a:latin typeface="Arial"/>
              </a:rPr>
              <a:t>THE 4 FACTOR TEST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5034" y="3674725"/>
            <a:ext cx="812800" cy="427376"/>
          </a:xfrm>
          <a:prstGeom prst="rect">
            <a:avLst/>
          </a:prstGeom>
        </p:spPr>
      </p:pic>
    </p:spTree>
    <p:extLst>
      <p:ext uri="{BB962C8B-B14F-4D97-AF65-F5344CB8AC3E}">
        <p14:creationId xmlns:p14="http://schemas.microsoft.com/office/powerpoint/2010/main" val="1624747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023" y="481925"/>
            <a:ext cx="8227365" cy="4708981"/>
          </a:xfrm>
          <a:prstGeom prst="rect">
            <a:avLst/>
          </a:prstGeom>
        </p:spPr>
        <p:txBody>
          <a:bodyPr wrap="square">
            <a:spAutoFit/>
          </a:bodyPr>
          <a:lstStyle/>
          <a:p>
            <a:pPr marL="514350" indent="-514350">
              <a:buFont typeface="+mj-lt"/>
              <a:buAutoNum type="arabicPeriod"/>
            </a:pPr>
            <a:r>
              <a:rPr lang="en-CA" sz="3000" dirty="0" smtClean="0">
                <a:solidFill>
                  <a:srgbClr val="FFFFFF"/>
                </a:solidFill>
                <a:latin typeface="Arial"/>
              </a:rPr>
              <a:t>Purpose </a:t>
            </a:r>
            <a:r>
              <a:rPr lang="en-CA" sz="3000" dirty="0">
                <a:solidFill>
                  <a:srgbClr val="FFFFFF"/>
                </a:solidFill>
                <a:latin typeface="Arial"/>
              </a:rPr>
              <a:t>and character of the use, including whether the use is of a commercial nature or is for </a:t>
            </a:r>
            <a:r>
              <a:rPr lang="en-CA" sz="3000" dirty="0" smtClean="0">
                <a:solidFill>
                  <a:srgbClr val="FFFFFF"/>
                </a:solidFill>
                <a:latin typeface="Arial"/>
              </a:rPr>
              <a:t>non-profit, educational, news, review, parody or satire purposes;</a:t>
            </a:r>
            <a:endParaRPr lang="en-CA" sz="3000" dirty="0">
              <a:solidFill>
                <a:srgbClr val="FFFFFF"/>
              </a:solidFill>
              <a:latin typeface="Arial"/>
            </a:endParaRPr>
          </a:p>
          <a:p>
            <a:pPr marL="514350" indent="-514350">
              <a:buFont typeface="+mj-lt"/>
              <a:buAutoNum type="arabicPeriod"/>
            </a:pPr>
            <a:r>
              <a:rPr lang="en-CA" sz="3000" dirty="0" smtClean="0">
                <a:solidFill>
                  <a:srgbClr val="FFFFFF"/>
                </a:solidFill>
                <a:latin typeface="Arial"/>
              </a:rPr>
              <a:t>The </a:t>
            </a:r>
            <a:r>
              <a:rPr lang="en-CA" sz="3000" dirty="0">
                <a:solidFill>
                  <a:srgbClr val="FFFFFF"/>
                </a:solidFill>
                <a:latin typeface="Arial"/>
              </a:rPr>
              <a:t>nature of the copyrighted work;</a:t>
            </a:r>
          </a:p>
          <a:p>
            <a:pPr marL="514350" indent="-514350">
              <a:buFont typeface="+mj-lt"/>
              <a:buAutoNum type="arabicPeriod"/>
            </a:pPr>
            <a:r>
              <a:rPr lang="en-CA" sz="3000" dirty="0" smtClean="0">
                <a:solidFill>
                  <a:srgbClr val="FFFFFF"/>
                </a:solidFill>
                <a:latin typeface="Arial"/>
              </a:rPr>
              <a:t>The </a:t>
            </a:r>
            <a:r>
              <a:rPr lang="en-CA" sz="3000" dirty="0">
                <a:solidFill>
                  <a:srgbClr val="FFFF00"/>
                </a:solidFill>
                <a:latin typeface="Arial"/>
              </a:rPr>
              <a:t>amount and substantiality </a:t>
            </a:r>
            <a:r>
              <a:rPr lang="en-CA" sz="3000" dirty="0">
                <a:solidFill>
                  <a:srgbClr val="FFFFFF"/>
                </a:solidFill>
                <a:latin typeface="Arial"/>
              </a:rPr>
              <a:t>of the portion used in relation to the copyrighted work as a whole; and</a:t>
            </a:r>
          </a:p>
          <a:p>
            <a:pPr marL="514350" indent="-514350">
              <a:buFont typeface="+mj-lt"/>
              <a:buAutoNum type="arabicPeriod"/>
            </a:pPr>
            <a:r>
              <a:rPr lang="en-CA" sz="3000" dirty="0" smtClean="0">
                <a:solidFill>
                  <a:srgbClr val="FFFFFF"/>
                </a:solidFill>
                <a:latin typeface="Arial"/>
              </a:rPr>
              <a:t>The </a:t>
            </a:r>
            <a:r>
              <a:rPr lang="en-CA" sz="3000" dirty="0">
                <a:solidFill>
                  <a:srgbClr val="FFFFFF"/>
                </a:solidFill>
                <a:latin typeface="Arial"/>
              </a:rPr>
              <a:t>effect of the use upon the potential market for or value of the copyrighted work</a:t>
            </a:r>
            <a:r>
              <a:rPr lang="en-CA" sz="3000" dirty="0">
                <a:solidFill>
                  <a:prstClr val="black"/>
                </a:solidFill>
                <a:latin typeface="Arial"/>
              </a:rPr>
              <a:t>.</a:t>
            </a:r>
          </a:p>
        </p:txBody>
      </p:sp>
    </p:spTree>
    <p:extLst>
      <p:ext uri="{BB962C8B-B14F-4D97-AF65-F5344CB8AC3E}">
        <p14:creationId xmlns:p14="http://schemas.microsoft.com/office/powerpoint/2010/main" val="1868627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712" y="2494811"/>
            <a:ext cx="5504969" cy="1446550"/>
          </a:xfrm>
          <a:prstGeom prst="rect">
            <a:avLst/>
          </a:prstGeom>
          <a:noFill/>
        </p:spPr>
        <p:txBody>
          <a:bodyPr wrap="none" rtlCol="0">
            <a:spAutoFit/>
          </a:bodyPr>
          <a:lstStyle/>
          <a:p>
            <a:pPr algn="ctr"/>
            <a:r>
              <a:rPr lang="en-US" sz="4400" dirty="0" smtClean="0">
                <a:solidFill>
                  <a:srgbClr val="FF0000"/>
                </a:solidFill>
                <a:latin typeface="Arial"/>
              </a:rPr>
              <a:t>The</a:t>
            </a:r>
            <a:r>
              <a:rPr lang="en-US" sz="4400" dirty="0" smtClean="0">
                <a:solidFill>
                  <a:prstClr val="white"/>
                </a:solidFill>
                <a:latin typeface="Arial"/>
              </a:rPr>
              <a:t> 5</a:t>
            </a:r>
            <a:r>
              <a:rPr lang="en-US" sz="4400" baseline="30000" dirty="0" smtClean="0">
                <a:solidFill>
                  <a:prstClr val="white"/>
                </a:solidFill>
                <a:latin typeface="Arial"/>
              </a:rPr>
              <a:t>th</a:t>
            </a:r>
            <a:r>
              <a:rPr lang="en-US" sz="4400" dirty="0" smtClean="0">
                <a:solidFill>
                  <a:prstClr val="white"/>
                </a:solidFill>
                <a:latin typeface="Arial"/>
              </a:rPr>
              <a:t> </a:t>
            </a:r>
            <a:r>
              <a:rPr lang="en-US" sz="4400" dirty="0" smtClean="0">
                <a:solidFill>
                  <a:srgbClr val="00B0F0"/>
                </a:solidFill>
                <a:latin typeface="Arial"/>
              </a:rPr>
              <a:t>Factor</a:t>
            </a:r>
            <a:r>
              <a:rPr lang="en-US" sz="4400" dirty="0" smtClean="0">
                <a:solidFill>
                  <a:srgbClr val="FFFF00"/>
                </a:solidFill>
                <a:latin typeface="Arial"/>
              </a:rPr>
              <a:t>:</a:t>
            </a:r>
          </a:p>
          <a:p>
            <a:pPr algn="ctr"/>
            <a:r>
              <a:rPr lang="en-US" sz="4400" dirty="0" smtClean="0">
                <a:solidFill>
                  <a:prstClr val="white"/>
                </a:solidFill>
                <a:latin typeface="Arial"/>
              </a:rPr>
              <a:t>TRANSFORMATIVE </a:t>
            </a:r>
          </a:p>
        </p:txBody>
      </p:sp>
    </p:spTree>
    <p:extLst>
      <p:ext uri="{BB962C8B-B14F-4D97-AF65-F5344CB8AC3E}">
        <p14:creationId xmlns:p14="http://schemas.microsoft.com/office/powerpoint/2010/main" val="19890469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975" y="646658"/>
            <a:ext cx="5347874" cy="2123658"/>
          </a:xfrm>
          <a:prstGeom prst="rect">
            <a:avLst/>
          </a:prstGeom>
          <a:noFill/>
        </p:spPr>
        <p:txBody>
          <a:bodyPr wrap="none" rtlCol="0">
            <a:spAutoFit/>
          </a:bodyPr>
          <a:lstStyle/>
          <a:p>
            <a:pPr algn="ctr"/>
            <a:r>
              <a:rPr lang="en-US" sz="4400" dirty="0" smtClean="0">
                <a:solidFill>
                  <a:srgbClr val="FF0000"/>
                </a:solidFill>
                <a:latin typeface="Arial"/>
              </a:rPr>
              <a:t>WHAT IS </a:t>
            </a:r>
          </a:p>
          <a:p>
            <a:pPr algn="ctr"/>
            <a:r>
              <a:rPr lang="en-US" sz="4400" dirty="0" smtClean="0">
                <a:solidFill>
                  <a:srgbClr val="FFFF00"/>
                </a:solidFill>
                <a:latin typeface="Arial"/>
              </a:rPr>
              <a:t>TRANSFORMATIVE</a:t>
            </a:r>
          </a:p>
          <a:p>
            <a:pPr algn="ctr"/>
            <a:r>
              <a:rPr lang="en-US" sz="4400" dirty="0" smtClean="0">
                <a:solidFill>
                  <a:schemeClr val="accent4"/>
                </a:solidFill>
                <a:latin typeface="Arial"/>
              </a:rPr>
              <a:t>(</a:t>
            </a:r>
            <a:r>
              <a:rPr lang="en-US" sz="4400" dirty="0" smtClean="0">
                <a:solidFill>
                  <a:schemeClr val="bg1"/>
                </a:solidFill>
                <a:latin typeface="Arial"/>
              </a:rPr>
              <a:t>ENOUGH</a:t>
            </a:r>
            <a:r>
              <a:rPr lang="en-US" sz="4400" dirty="0" smtClean="0">
                <a:solidFill>
                  <a:schemeClr val="accent4"/>
                </a:solidFill>
                <a:latin typeface="Arial"/>
              </a:rPr>
              <a:t>)</a:t>
            </a:r>
            <a:r>
              <a:rPr lang="en-US" sz="4400" dirty="0" smtClean="0">
                <a:solidFill>
                  <a:srgbClr val="FFFF00"/>
                </a:solidFill>
                <a:latin typeface="Arial"/>
              </a:rPr>
              <a:t> </a:t>
            </a:r>
            <a:r>
              <a:rPr lang="en-US" sz="4400" dirty="0" smtClean="0">
                <a:solidFill>
                  <a:srgbClr val="00B0F0"/>
                </a:solidFill>
                <a:latin typeface="Arial"/>
              </a:rPr>
              <a:t>?</a:t>
            </a:r>
          </a:p>
        </p:txBody>
      </p:sp>
      <p:pic>
        <p:nvPicPr>
          <p:cNvPr id="3" name="Picture 2" descr="Screen Shot 2016-10-26 at 12.31.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530" y="3290870"/>
            <a:ext cx="5248763" cy="2510278"/>
          </a:xfrm>
          <a:prstGeom prst="rect">
            <a:avLst/>
          </a:prstGeom>
        </p:spPr>
      </p:pic>
    </p:spTree>
    <p:extLst>
      <p:ext uri="{BB962C8B-B14F-4D97-AF65-F5344CB8AC3E}">
        <p14:creationId xmlns:p14="http://schemas.microsoft.com/office/powerpoint/2010/main" val="34592783"/>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3080</TotalTime>
  <Words>1020</Words>
  <Application>Microsoft Macintosh PowerPoint</Application>
  <PresentationFormat>On-screen Show (4:3)</PresentationFormat>
  <Paragraphs>176</Paragraphs>
  <Slides>144</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144</vt:i4>
      </vt:variant>
    </vt:vector>
  </HeadingPairs>
  <TitlesOfParts>
    <vt:vector size="156" baseType="lpstr">
      <vt:lpstr>Adobe Caslon Pro Bold</vt:lpstr>
      <vt:lpstr>American Typewriter</vt:lpstr>
      <vt:lpstr>Apple Chancery</vt:lpstr>
      <vt:lpstr>Calibri</vt:lpstr>
      <vt:lpstr>Klavika</vt:lpstr>
      <vt:lpstr>Lucida Console</vt:lpstr>
      <vt:lpstr>Lucida Sans Typewriter</vt:lpstr>
      <vt:lpstr>Mangal</vt:lpstr>
      <vt:lpstr>Times New Roman</vt:lpstr>
      <vt:lpstr>Wingdings</vt:lpstr>
      <vt:lpstr>Arial</vt:lpstr>
      <vt:lpstr>CDM_PPT_Template </vt:lpstr>
      <vt:lpstr>  “Copyright Wars &amp;  Intellectual Property Part B”  </vt:lpstr>
      <vt:lpstr>PowerPoint Presentation</vt:lpstr>
      <vt:lpstr>Questions on..</vt:lpstr>
      <vt:lpstr>PowerPoint Presentation</vt:lpstr>
      <vt:lpstr>PowerPoint Presentation</vt:lpstr>
      <vt:lpstr>Loot Boxes</vt:lpstr>
      <vt:lpstr>Understand the past to get the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COMPETION ACT R.S.C., 1985, c. C-34 </vt:lpstr>
      <vt:lpstr>PowerPoint Presentation</vt:lpstr>
      <vt:lpstr>So what’s in the EULA…</vt:lpstr>
      <vt:lpstr>Class action…</vt:lpstr>
      <vt:lpstr>PowerPoint Presentation</vt:lpstr>
      <vt:lpstr>PowerPoint Presentation</vt:lpstr>
      <vt:lpstr> “Copyright Wars &amp;  Intellectual Property” Part 2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Creators do not need (nor want) additional constraints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Must copyright be human? </vt:lpstr>
      <vt:lpstr>PowerPoint Presentation</vt:lpstr>
      <vt:lpstr>PowerPoint Presentation</vt:lpstr>
      <vt:lpstr>PowerPoint Presentation</vt:lpstr>
      <vt:lpstr>PowerPoint Presentation</vt:lpstr>
      <vt:lpstr>PowerPoint Presentation</vt:lpstr>
      <vt:lpstr> Is there even a copyright? Universal v. Nintendo 1985 USCA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TRAJECTORY OF CREATIVE FREEDOMS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Non-commercial User-generated Content, Copyright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A MATTER OF PERSPECTIVE</vt:lpstr>
      <vt:lpstr>  Always include a cat picture</vt:lpstr>
      <vt:lpstr>Our Academic Partners</vt:lpstr>
    </vt:vector>
  </TitlesOfParts>
  <Company>Festinger Bahniwal Law &amp; Strategy LLP</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Microsoft Office User</cp:lastModifiedBy>
  <cp:revision>362</cp:revision>
  <cp:lastPrinted>2013-09-11T03:30:19Z</cp:lastPrinted>
  <dcterms:created xsi:type="dcterms:W3CDTF">2013-01-06T22:02:58Z</dcterms:created>
  <dcterms:modified xsi:type="dcterms:W3CDTF">2017-11-28T04:21:51Z</dcterms:modified>
</cp:coreProperties>
</file>