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5"/>
  </p:notesMasterIdLst>
  <p:sldIdLst>
    <p:sldId id="256" r:id="rId2"/>
    <p:sldId id="2355" r:id="rId3"/>
    <p:sldId id="594" r:id="rId4"/>
    <p:sldId id="483" r:id="rId5"/>
    <p:sldId id="511" r:id="rId6"/>
    <p:sldId id="512" r:id="rId7"/>
    <p:sldId id="524" r:id="rId8"/>
    <p:sldId id="515" r:id="rId9"/>
    <p:sldId id="1015" r:id="rId10"/>
    <p:sldId id="2928" r:id="rId11"/>
    <p:sldId id="1293" r:id="rId12"/>
    <p:sldId id="2946" r:id="rId13"/>
    <p:sldId id="1172" r:id="rId14"/>
    <p:sldId id="2947" r:id="rId15"/>
    <p:sldId id="661" r:id="rId16"/>
    <p:sldId id="662" r:id="rId17"/>
    <p:sldId id="1128" r:id="rId18"/>
    <p:sldId id="1129" r:id="rId19"/>
    <p:sldId id="2961" r:id="rId20"/>
    <p:sldId id="1133" r:id="rId21"/>
    <p:sldId id="2962" r:id="rId22"/>
    <p:sldId id="2963" r:id="rId23"/>
    <p:sldId id="1134" r:id="rId24"/>
    <p:sldId id="2960" r:id="rId25"/>
    <p:sldId id="1132" r:id="rId26"/>
    <p:sldId id="1131" r:id="rId27"/>
    <p:sldId id="1130" r:id="rId28"/>
    <p:sldId id="1135" r:id="rId29"/>
    <p:sldId id="2964" r:id="rId30"/>
    <p:sldId id="2965" r:id="rId31"/>
    <p:sldId id="2948" r:id="rId32"/>
    <p:sldId id="592" r:id="rId33"/>
    <p:sldId id="526" r:id="rId34"/>
    <p:sldId id="668" r:id="rId35"/>
    <p:sldId id="1142" r:id="rId36"/>
    <p:sldId id="865" r:id="rId37"/>
    <p:sldId id="896" r:id="rId38"/>
    <p:sldId id="897" r:id="rId39"/>
    <p:sldId id="908" r:id="rId40"/>
    <p:sldId id="2356" r:id="rId41"/>
    <p:sldId id="909" r:id="rId42"/>
    <p:sldId id="1251" r:id="rId43"/>
    <p:sldId id="1254" r:id="rId44"/>
    <p:sldId id="2335" r:id="rId45"/>
    <p:sldId id="899" r:id="rId46"/>
    <p:sldId id="2349" r:id="rId47"/>
    <p:sldId id="2350" r:id="rId48"/>
    <p:sldId id="2949" r:id="rId49"/>
    <p:sldId id="2966" r:id="rId50"/>
    <p:sldId id="2967" r:id="rId51"/>
    <p:sldId id="930" r:id="rId52"/>
    <p:sldId id="926" r:id="rId53"/>
    <p:sldId id="927" r:id="rId54"/>
    <p:sldId id="928" r:id="rId55"/>
    <p:sldId id="929" r:id="rId56"/>
    <p:sldId id="932" r:id="rId57"/>
    <p:sldId id="933" r:id="rId58"/>
    <p:sldId id="934" r:id="rId59"/>
    <p:sldId id="935" r:id="rId60"/>
    <p:sldId id="936" r:id="rId61"/>
    <p:sldId id="937" r:id="rId62"/>
    <p:sldId id="938" r:id="rId63"/>
    <p:sldId id="939" r:id="rId64"/>
    <p:sldId id="940" r:id="rId65"/>
    <p:sldId id="941" r:id="rId66"/>
    <p:sldId id="942" r:id="rId67"/>
    <p:sldId id="943" r:id="rId68"/>
    <p:sldId id="944" r:id="rId69"/>
    <p:sldId id="945" r:id="rId70"/>
    <p:sldId id="946" r:id="rId71"/>
    <p:sldId id="947" r:id="rId72"/>
    <p:sldId id="948" r:id="rId73"/>
    <p:sldId id="949" r:id="rId74"/>
    <p:sldId id="950" r:id="rId75"/>
    <p:sldId id="951" r:id="rId76"/>
    <p:sldId id="952" r:id="rId77"/>
    <p:sldId id="953" r:id="rId78"/>
    <p:sldId id="954" r:id="rId79"/>
    <p:sldId id="955" r:id="rId80"/>
    <p:sldId id="956" r:id="rId81"/>
    <p:sldId id="957" r:id="rId82"/>
    <p:sldId id="960" r:id="rId83"/>
    <p:sldId id="958" r:id="rId84"/>
    <p:sldId id="959" r:id="rId85"/>
    <p:sldId id="2968" r:id="rId86"/>
    <p:sldId id="2969" r:id="rId87"/>
    <p:sldId id="508" r:id="rId88"/>
    <p:sldId id="630" r:id="rId89"/>
    <p:sldId id="2009" r:id="rId90"/>
    <p:sldId id="2539" r:id="rId91"/>
    <p:sldId id="516" r:id="rId92"/>
    <p:sldId id="2125" r:id="rId93"/>
    <p:sldId id="518" r:id="rId9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62192D"/>
    <a:srgbClr val="20623D"/>
    <a:srgbClr val="62253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86"/>
    <p:restoredTop sz="94160"/>
  </p:normalViewPr>
  <p:slideViewPr>
    <p:cSldViewPr snapToGrid="0" snapToObjects="1">
      <p:cViewPr varScale="1">
        <p:scale>
          <a:sx n="77" d="100"/>
          <a:sy n="77" d="100"/>
        </p:scale>
        <p:origin x="2096"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3FE05E-1362-4F43-9FAA-267247B3A44D}" type="datetimeFigureOut">
              <a:rPr lang="en-US" smtClean="0"/>
              <a:t>1/21/19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9FE1F2-3CFF-BB4C-9FBE-E01204DF85DE}" type="slidenum">
              <a:rPr lang="en-US" smtClean="0"/>
              <a:t>‹#›</a:t>
            </a:fld>
            <a:endParaRPr lang="en-US"/>
          </a:p>
        </p:txBody>
      </p:sp>
    </p:spTree>
    <p:extLst>
      <p:ext uri="{BB962C8B-B14F-4D97-AF65-F5344CB8AC3E}">
        <p14:creationId xmlns:p14="http://schemas.microsoft.com/office/powerpoint/2010/main" val="2269894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85DA9B-A4FC-2A41-AE4D-737D8F57035E}" type="slidenum">
              <a:rPr lang="en-US" smtClean="0"/>
              <a:t>90</a:t>
            </a:fld>
            <a:endParaRPr lang="en-US"/>
          </a:p>
        </p:txBody>
      </p:sp>
    </p:spTree>
    <p:extLst>
      <p:ext uri="{BB962C8B-B14F-4D97-AF65-F5344CB8AC3E}">
        <p14:creationId xmlns:p14="http://schemas.microsoft.com/office/powerpoint/2010/main" val="1391260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ommlaw.allard.ubc/" TargetMode="External"/><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mailto:jon_festinger@thecdm.ca"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arts-foundations.sites.olt.ubc.ca/"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ic.gc.ca/eic/site/smt-gst.nsf/eng/sf09920.html"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tmdenton.com/index.php/easyblog/entry/the-zombie-idea-unifying-the-broadcasting-act-and-the-telecommunications-act" TargetMode="Externa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philippalmerlaw.ca/broadcasting-telecoms-belong-different-legislation/" TargetMode="Externa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555686" y="1"/>
            <a:ext cx="8042050" cy="1708724"/>
          </a:xfrm>
        </p:spPr>
        <p:txBody>
          <a:bodyPr>
            <a:normAutofit/>
          </a:bodyPr>
          <a:lstStyle/>
          <a:p>
            <a:pPr algn="ctr"/>
            <a:r>
              <a:rPr lang="en-US" sz="3200" b="1" i="1" dirty="0">
                <a:solidFill>
                  <a:srgbClr val="92D050"/>
                </a:solidFill>
              </a:rPr>
              <a:t>Digital Geography</a:t>
            </a:r>
            <a:r>
              <a:rPr lang="en-US" sz="3200" b="1" i="1" dirty="0">
                <a:solidFill>
                  <a:srgbClr val="FF0000"/>
                </a:solidFill>
              </a:rPr>
              <a:t>:</a:t>
            </a:r>
            <a:r>
              <a:rPr lang="en-US" sz="3200" b="1" i="1" dirty="0">
                <a:solidFill>
                  <a:srgbClr val="92D050"/>
                </a:solidFill>
              </a:rPr>
              <a:t> </a:t>
            </a:r>
            <a:r>
              <a:rPr lang="en-US" sz="3200" b="1" i="1" dirty="0">
                <a:solidFill>
                  <a:srgbClr val="FFFF00"/>
                </a:solidFill>
              </a:rPr>
              <a:t>Roles of </a:t>
            </a:r>
            <a:r>
              <a:rPr lang="en-US" sz="3200" b="1" i="1" dirty="0">
                <a:solidFill>
                  <a:srgbClr val="00B0F0"/>
                </a:solidFill>
              </a:rPr>
              <a:t>Sovereignty, Culture &amp; Community</a:t>
            </a:r>
            <a:r>
              <a:rPr lang="en-US" sz="3200" b="1" i="1" dirty="0">
                <a:solidFill>
                  <a:srgbClr val="FFFF00"/>
                </a:solidFill>
              </a:rPr>
              <a:t> in the Digital Media &amp; Communications Landscape </a:t>
            </a:r>
            <a:r>
              <a:rPr lang="en-US" sz="3200" b="1" i="1" dirty="0">
                <a:solidFill>
                  <a:srgbClr val="FF0000"/>
                </a:solidFill>
              </a:rPr>
              <a:t>Part 1</a:t>
            </a:r>
            <a:endParaRPr lang="en-US" sz="3200" dirty="0">
              <a:solidFill>
                <a:schemeClr val="bg1"/>
              </a:solidFill>
              <a:latin typeface="+mn-lt"/>
            </a:endParaRPr>
          </a:p>
        </p:txBody>
      </p:sp>
      <p:sp>
        <p:nvSpPr>
          <p:cNvPr id="9" name="Content Placeholder 8"/>
          <p:cNvSpPr>
            <a:spLocks noGrp="1"/>
          </p:cNvSpPr>
          <p:nvPr>
            <p:ph sz="quarter" idx="10"/>
          </p:nvPr>
        </p:nvSpPr>
        <p:spPr>
          <a:xfrm>
            <a:off x="555686" y="1852550"/>
            <a:ext cx="7294398" cy="4085111"/>
          </a:xfrm>
        </p:spPr>
        <p:txBody>
          <a:bodyPr>
            <a:normAutofit fontScale="92500" lnSpcReduction="10000"/>
          </a:bodyPr>
          <a:lstStyle/>
          <a:p>
            <a:pPr marL="0" indent="0">
              <a:buNone/>
            </a:pPr>
            <a:r>
              <a:rPr lang="en-US" sz="3000" b="1" dirty="0">
                <a:solidFill>
                  <a:srgbClr val="FFFF00"/>
                </a:solidFill>
              </a:rPr>
              <a:t>Foundations of Digital Media |  Class 3</a:t>
            </a:r>
          </a:p>
          <a:p>
            <a:pPr marL="0" indent="0">
              <a:buNone/>
            </a:pPr>
            <a:r>
              <a:rPr lang="en-US" sz="3000" b="1" dirty="0">
                <a:solidFill>
                  <a:srgbClr val="FFFF00"/>
                </a:solidFill>
              </a:rPr>
              <a:t>UBC</a:t>
            </a:r>
          </a:p>
          <a:p>
            <a:pPr marL="0" indent="0">
              <a:buNone/>
            </a:pPr>
            <a:r>
              <a:rPr lang="en-US" sz="3000" b="1">
                <a:solidFill>
                  <a:srgbClr val="FFFF00"/>
                </a:solidFill>
              </a:rPr>
              <a:t>Spring 2019</a:t>
            </a:r>
            <a:endParaRPr lang="en-US" sz="3000" dirty="0">
              <a:solidFill>
                <a:srgbClr val="FFFF00"/>
              </a:solidFill>
            </a:endParaRPr>
          </a:p>
          <a:p>
            <a:pPr marL="0" indent="0">
              <a:buNone/>
            </a:pPr>
            <a:endParaRPr lang="en-US" dirty="0">
              <a:solidFill>
                <a:schemeClr val="bg1"/>
              </a:solidFill>
            </a:endParaRPr>
          </a:p>
          <a:p>
            <a:pPr marL="0" indent="0">
              <a:buNone/>
            </a:pPr>
            <a:endParaRPr lang="en-US" dirty="0">
              <a:solidFill>
                <a:schemeClr val="bg1"/>
              </a:solidFill>
            </a:endParaRPr>
          </a:p>
          <a:p>
            <a:pPr marL="0" indent="0">
              <a:buNone/>
            </a:pPr>
            <a:endParaRPr lang="en-US" sz="1600" dirty="0">
              <a:solidFill>
                <a:schemeClr val="bg1"/>
              </a:solidFill>
            </a:endParaRPr>
          </a:p>
          <a:p>
            <a:pPr marL="0" indent="0">
              <a:buNone/>
            </a:pPr>
            <a:endParaRPr lang="en-US" sz="1600" dirty="0">
              <a:solidFill>
                <a:schemeClr val="bg1"/>
              </a:solidFill>
            </a:endParaRPr>
          </a:p>
          <a:p>
            <a:pPr marL="0" indent="0">
              <a:buNone/>
            </a:pPr>
            <a:r>
              <a:rPr lang="en-US" sz="1700" dirty="0">
                <a:solidFill>
                  <a:schemeClr val="bg1"/>
                </a:solidFill>
              </a:rPr>
              <a:t>Jon Festinger Q.C.</a:t>
            </a:r>
          </a:p>
          <a:p>
            <a:pPr marL="0" indent="0">
              <a:buNone/>
            </a:pPr>
            <a:r>
              <a:rPr lang="en-US" sz="1700" dirty="0">
                <a:solidFill>
                  <a:schemeClr val="bg1"/>
                </a:solidFill>
              </a:rPr>
              <a:t>Centre for Digital Media</a:t>
            </a:r>
          </a:p>
          <a:p>
            <a:pPr marL="0" indent="0">
              <a:buNone/>
            </a:pPr>
            <a:r>
              <a:rPr lang="en-US" sz="1700" dirty="0">
                <a:solidFill>
                  <a:schemeClr val="bg1"/>
                </a:solidFill>
              </a:rPr>
              <a:t>Allard Law of Law, UBC</a:t>
            </a:r>
          </a:p>
          <a:p>
            <a:pPr marL="0" indent="0">
              <a:buNone/>
            </a:pPr>
            <a:r>
              <a:rPr lang="en-US" sz="1700" dirty="0">
                <a:solidFill>
                  <a:schemeClr val="bg1"/>
                </a:solidFill>
              </a:rPr>
              <a:t>QMUL School of Law (CCLS)</a:t>
            </a:r>
          </a:p>
          <a:p>
            <a:pPr marL="0" indent="0">
              <a:buNone/>
            </a:pPr>
            <a:r>
              <a:rPr lang="en-US" sz="1700" dirty="0">
                <a:solidFill>
                  <a:schemeClr val="bg1"/>
                </a:solidFill>
              </a:rPr>
              <a:t>Festinger Law &amp; Strategy </a:t>
            </a:r>
          </a:p>
          <a:p>
            <a:pPr marL="0" indent="0">
              <a:buNone/>
            </a:pPr>
            <a:r>
              <a:rPr lang="en-US" sz="1700" dirty="0">
                <a:hlinkClick r:id="rId3"/>
              </a:rPr>
              <a:t>http://commlaw.allard.ubc</a:t>
            </a:r>
            <a:r>
              <a:rPr lang="en-US" sz="1700" dirty="0"/>
              <a:t> </a:t>
            </a:r>
          </a:p>
          <a:p>
            <a:pPr marL="0" indent="0">
              <a:buNone/>
            </a:pPr>
            <a:r>
              <a:rPr lang="en-US" sz="1700" dirty="0">
                <a:solidFill>
                  <a:schemeClr val="bg1"/>
                </a:solidFill>
              </a:rPr>
              <a:t>Twitter: @</a:t>
            </a:r>
            <a:r>
              <a:rPr lang="en-US" sz="1700" dirty="0" err="1">
                <a:solidFill>
                  <a:schemeClr val="bg1"/>
                </a:solidFill>
              </a:rPr>
              <a:t>jonfestinger</a:t>
            </a:r>
            <a:endParaRPr lang="en-US" sz="1700" dirty="0">
              <a:solidFill>
                <a:schemeClr val="bg1"/>
              </a:solidFill>
            </a:endParaRPr>
          </a:p>
          <a:p>
            <a:pPr marL="0" indent="0">
              <a:buNone/>
            </a:pPr>
            <a:r>
              <a:rPr lang="en-US" sz="1700" dirty="0">
                <a:hlinkClick r:id="rId4"/>
              </a:rPr>
              <a:t>jon_festinger@thecdm.ca</a:t>
            </a:r>
            <a:endParaRPr lang="en-US" sz="1700"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10" name="Picture 9"/>
          <p:cNvPicPr>
            <a:picLocks noChangeAspect="1"/>
          </p:cNvPicPr>
          <p:nvPr/>
        </p:nvPicPr>
        <p:blipFill>
          <a:blip r:embed="rId5"/>
          <a:stretch>
            <a:fillRect/>
          </a:stretch>
        </p:blipFill>
        <p:spPr>
          <a:xfrm>
            <a:off x="6550414" y="2868634"/>
            <a:ext cx="1752761" cy="2857500"/>
          </a:xfrm>
          <a:prstGeom prst="rect">
            <a:avLst/>
          </a:prstGeom>
        </p:spPr>
      </p:pic>
    </p:spTree>
    <p:extLst>
      <p:ext uri="{BB962C8B-B14F-4D97-AF65-F5344CB8AC3E}">
        <p14:creationId xmlns:p14="http://schemas.microsoft.com/office/powerpoint/2010/main" val="3460269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A626F-C4E8-E844-B778-E26CCC3F5176}"/>
              </a:ext>
            </a:extLst>
          </p:cNvPr>
          <p:cNvSpPr>
            <a:spLocks noGrp="1"/>
          </p:cNvSpPr>
          <p:nvPr>
            <p:ph type="title"/>
          </p:nvPr>
        </p:nvSpPr>
        <p:spPr>
          <a:xfrm>
            <a:off x="457200" y="118249"/>
            <a:ext cx="8229600" cy="1016000"/>
          </a:xfrm>
        </p:spPr>
        <p:txBody>
          <a:bodyPr>
            <a:normAutofit/>
          </a:bodyPr>
          <a:lstStyle/>
          <a:p>
            <a:pPr algn="ctr"/>
            <a:r>
              <a:rPr lang="en-US" sz="4400" b="1" dirty="0">
                <a:solidFill>
                  <a:srgbClr val="FFFF00"/>
                </a:solidFill>
              </a:rPr>
              <a:t>No Classes</a:t>
            </a:r>
          </a:p>
        </p:txBody>
      </p:sp>
      <p:sp>
        <p:nvSpPr>
          <p:cNvPr id="3" name="Content Placeholder 2">
            <a:extLst>
              <a:ext uri="{FF2B5EF4-FFF2-40B4-BE49-F238E27FC236}">
                <a16:creationId xmlns:a16="http://schemas.microsoft.com/office/drawing/2014/main" id="{3E583C59-7B63-FF47-BFC8-DEBAAC64CC6A}"/>
              </a:ext>
            </a:extLst>
          </p:cNvPr>
          <p:cNvSpPr>
            <a:spLocks noGrp="1"/>
          </p:cNvSpPr>
          <p:nvPr>
            <p:ph sz="quarter" idx="10"/>
          </p:nvPr>
        </p:nvSpPr>
        <p:spPr/>
        <p:txBody>
          <a:bodyPr/>
          <a:lstStyle/>
          <a:p>
            <a:r>
              <a:rPr lang="en-US" dirty="0">
                <a:solidFill>
                  <a:schemeClr val="bg1"/>
                </a:solidFill>
              </a:rPr>
              <a:t>Monday February 11 </a:t>
            </a:r>
          </a:p>
          <a:p>
            <a:pPr marL="0" indent="0">
              <a:buNone/>
            </a:pPr>
            <a:endParaRPr lang="en-US" dirty="0">
              <a:solidFill>
                <a:schemeClr val="bg1"/>
              </a:solidFill>
            </a:endParaRPr>
          </a:p>
          <a:p>
            <a:endParaRPr lang="en-US" dirty="0">
              <a:solidFill>
                <a:schemeClr val="bg1"/>
              </a:solidFill>
            </a:endParaRPr>
          </a:p>
          <a:p>
            <a:endParaRPr lang="en-US" dirty="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a:p>
            <a:endParaRPr lang="en-US" dirty="0">
              <a:solidFill>
                <a:schemeClr val="bg1"/>
              </a:solidFill>
            </a:endParaRPr>
          </a:p>
          <a:p>
            <a:r>
              <a:rPr lang="en-US" dirty="0">
                <a:solidFill>
                  <a:schemeClr val="bg1"/>
                </a:solidFill>
              </a:rPr>
              <a:t>Monday February 18 UBC Mid-Term Break</a:t>
            </a:r>
          </a:p>
          <a:p>
            <a:endParaRPr lang="en-US" dirty="0"/>
          </a:p>
        </p:txBody>
      </p:sp>
      <p:pic>
        <p:nvPicPr>
          <p:cNvPr id="5" name="Picture 4">
            <a:extLst>
              <a:ext uri="{FF2B5EF4-FFF2-40B4-BE49-F238E27FC236}">
                <a16:creationId xmlns:a16="http://schemas.microsoft.com/office/drawing/2014/main" id="{A613F08E-A935-FC48-8BFC-0353E5A8F6E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18494" y="1408134"/>
            <a:ext cx="2394193" cy="1793720"/>
          </a:xfrm>
          <a:prstGeom prst="rect">
            <a:avLst/>
          </a:prstGeom>
        </p:spPr>
      </p:pic>
      <p:pic>
        <p:nvPicPr>
          <p:cNvPr id="7" name="Picture 6">
            <a:extLst>
              <a:ext uri="{FF2B5EF4-FFF2-40B4-BE49-F238E27FC236}">
                <a16:creationId xmlns:a16="http://schemas.microsoft.com/office/drawing/2014/main" id="{96B1E1BE-EAC7-444E-83F5-0035D5A9F1F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18494" y="4536207"/>
            <a:ext cx="2767096" cy="1580612"/>
          </a:xfrm>
          <a:prstGeom prst="rect">
            <a:avLst/>
          </a:prstGeom>
        </p:spPr>
      </p:pic>
    </p:spTree>
    <p:extLst>
      <p:ext uri="{BB962C8B-B14F-4D97-AF65-F5344CB8AC3E}">
        <p14:creationId xmlns:p14="http://schemas.microsoft.com/office/powerpoint/2010/main" val="1428180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a:ext>
            </a:extLst>
          </a:blip>
          <a:stretch>
            <a:fillRect/>
          </a:stretch>
        </p:blipFill>
        <p:spPr>
          <a:xfrm>
            <a:off x="1695450" y="878681"/>
            <a:ext cx="5753100" cy="4470400"/>
          </a:xfrm>
        </p:spPr>
      </p:pic>
    </p:spTree>
    <p:extLst>
      <p:ext uri="{BB962C8B-B14F-4D97-AF65-F5344CB8AC3E}">
        <p14:creationId xmlns:p14="http://schemas.microsoft.com/office/powerpoint/2010/main" val="4225711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D974-2C52-C84A-B498-09634D386257}"/>
              </a:ext>
            </a:extLst>
          </p:cNvPr>
          <p:cNvSpPr>
            <a:spLocks noGrp="1"/>
          </p:cNvSpPr>
          <p:nvPr>
            <p:ph type="title"/>
          </p:nvPr>
        </p:nvSpPr>
        <p:spPr>
          <a:xfrm>
            <a:off x="457200" y="192726"/>
            <a:ext cx="8229600" cy="1016000"/>
          </a:xfrm>
        </p:spPr>
        <p:txBody>
          <a:bodyPr>
            <a:normAutofit/>
          </a:bodyPr>
          <a:lstStyle/>
          <a:p>
            <a:pPr algn="ctr"/>
            <a:r>
              <a:rPr lang="en-US" sz="4800" b="1" dirty="0">
                <a:solidFill>
                  <a:srgbClr val="FFFF00"/>
                </a:solidFill>
              </a:rPr>
              <a:t>Breaks</a:t>
            </a:r>
          </a:p>
        </p:txBody>
      </p:sp>
      <p:sp>
        <p:nvSpPr>
          <p:cNvPr id="3" name="Content Placeholder 2">
            <a:extLst>
              <a:ext uri="{FF2B5EF4-FFF2-40B4-BE49-F238E27FC236}">
                <a16:creationId xmlns:a16="http://schemas.microsoft.com/office/drawing/2014/main" id="{5340D49C-3111-914B-A3C2-E5354B110296}"/>
              </a:ext>
            </a:extLst>
          </p:cNvPr>
          <p:cNvSpPr>
            <a:spLocks noGrp="1"/>
          </p:cNvSpPr>
          <p:nvPr>
            <p:ph sz="quarter" idx="10"/>
          </p:nvPr>
        </p:nvSpPr>
        <p:spPr>
          <a:xfrm>
            <a:off x="457200" y="1429189"/>
            <a:ext cx="8229600" cy="4551218"/>
          </a:xfrm>
        </p:spPr>
        <p:txBody>
          <a:bodyPr>
            <a:normAutofit/>
          </a:bodyPr>
          <a:lstStyle/>
          <a:p>
            <a:pPr algn="ctr"/>
            <a:endParaRPr lang="en-US" sz="4000" dirty="0">
              <a:solidFill>
                <a:schemeClr val="bg1"/>
              </a:solidFill>
            </a:endParaRPr>
          </a:p>
          <a:p>
            <a:pPr algn="ctr"/>
            <a:endParaRPr lang="en-US" sz="4000" dirty="0">
              <a:solidFill>
                <a:schemeClr val="bg1"/>
              </a:solidFill>
            </a:endParaRPr>
          </a:p>
          <a:p>
            <a:pPr algn="ctr"/>
            <a:endParaRPr lang="en-US" sz="4000" dirty="0">
              <a:solidFill>
                <a:schemeClr val="bg1"/>
              </a:solidFill>
            </a:endParaRPr>
          </a:p>
          <a:p>
            <a:pPr algn="ctr"/>
            <a:endParaRPr lang="en-US" sz="4000" dirty="0">
              <a:solidFill>
                <a:schemeClr val="bg1"/>
              </a:solidFill>
            </a:endParaRPr>
          </a:p>
          <a:p>
            <a:pPr algn="ctr"/>
            <a:endParaRPr lang="en-US" sz="4000" dirty="0">
              <a:solidFill>
                <a:schemeClr val="bg1"/>
              </a:solidFill>
            </a:endParaRPr>
          </a:p>
          <a:p>
            <a:pPr algn="ctr"/>
            <a:r>
              <a:rPr lang="en-US" sz="4000" dirty="0">
                <a:solidFill>
                  <a:schemeClr val="bg1"/>
                </a:solidFill>
              </a:rPr>
              <a:t>15 minutes at 10:15 </a:t>
            </a:r>
            <a:r>
              <a:rPr lang="en-US" sz="4000" dirty="0">
                <a:solidFill>
                  <a:srgbClr val="FF0000"/>
                </a:solidFill>
              </a:rPr>
              <a:t>(</a:t>
            </a:r>
            <a:r>
              <a:rPr lang="en-US" sz="4000" dirty="0">
                <a:solidFill>
                  <a:srgbClr val="FFFF00"/>
                </a:solidFill>
              </a:rPr>
              <a:t>hopefully</a:t>
            </a:r>
            <a:r>
              <a:rPr lang="en-US" sz="4000" dirty="0">
                <a:solidFill>
                  <a:srgbClr val="FF0000"/>
                </a:solidFill>
              </a:rPr>
              <a:t>)</a:t>
            </a:r>
          </a:p>
          <a:p>
            <a:pPr algn="ctr"/>
            <a:r>
              <a:rPr lang="en-US" sz="4000" dirty="0">
                <a:solidFill>
                  <a:schemeClr val="bg1"/>
                </a:solidFill>
              </a:rPr>
              <a:t>Usually end at 11:45 </a:t>
            </a:r>
            <a:r>
              <a:rPr lang="en-US" sz="4000" dirty="0">
                <a:solidFill>
                  <a:srgbClr val="FF0000"/>
                </a:solidFill>
              </a:rPr>
              <a:t>(</a:t>
            </a:r>
            <a:r>
              <a:rPr lang="en-US" sz="4000" dirty="0">
                <a:solidFill>
                  <a:srgbClr val="FFFF00"/>
                </a:solidFill>
              </a:rPr>
              <a:t>hopefully</a:t>
            </a:r>
            <a:r>
              <a:rPr lang="en-US" sz="4000" dirty="0">
                <a:solidFill>
                  <a:srgbClr val="FF0000"/>
                </a:solidFill>
              </a:rPr>
              <a:t>)</a:t>
            </a:r>
          </a:p>
        </p:txBody>
      </p:sp>
      <p:pic>
        <p:nvPicPr>
          <p:cNvPr id="5" name="Picture 4">
            <a:extLst>
              <a:ext uri="{FF2B5EF4-FFF2-40B4-BE49-F238E27FC236}">
                <a16:creationId xmlns:a16="http://schemas.microsoft.com/office/drawing/2014/main" id="{2AD07443-69A4-CF45-989E-81BCE46D81E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7933" y="1870115"/>
            <a:ext cx="3548134" cy="1981041"/>
          </a:xfrm>
          <a:prstGeom prst="rect">
            <a:avLst/>
          </a:prstGeom>
        </p:spPr>
      </p:pic>
    </p:spTree>
    <p:extLst>
      <p:ext uri="{BB962C8B-B14F-4D97-AF65-F5344CB8AC3E}">
        <p14:creationId xmlns:p14="http://schemas.microsoft.com/office/powerpoint/2010/main" val="2123246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380782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3031480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104138" y="1659467"/>
            <a:ext cx="6582660" cy="3998485"/>
          </a:xfrm>
        </p:spPr>
        <p:txBody>
          <a:bodyPr>
            <a:normAutofit/>
          </a:bodyPr>
          <a:lstStyle/>
          <a:p>
            <a:pPr marL="0" indent="0">
              <a:buNone/>
            </a:pPr>
            <a:r>
              <a:rPr lang="en-US" sz="9600" dirty="0">
                <a:solidFill>
                  <a:schemeClr val="bg1"/>
                </a:solidFill>
                <a:latin typeface="American Typewriter"/>
                <a:cs typeface="American Typewriter"/>
              </a:rPr>
              <a:t>News of the Week</a:t>
            </a:r>
          </a:p>
        </p:txBody>
      </p:sp>
    </p:spTree>
    <p:extLst>
      <p:ext uri="{BB962C8B-B14F-4D97-AF65-F5344CB8AC3E}">
        <p14:creationId xmlns:p14="http://schemas.microsoft.com/office/powerpoint/2010/main" val="2034632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1748964"/>
            <a:ext cx="8548661" cy="3977169"/>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Yours?</a:t>
            </a:r>
            <a:endParaRPr lang="en-US" sz="14500" dirty="0"/>
          </a:p>
        </p:txBody>
      </p:sp>
    </p:spTree>
    <p:extLst>
      <p:ext uri="{BB962C8B-B14F-4D97-AF65-F5344CB8AC3E}">
        <p14:creationId xmlns:p14="http://schemas.microsoft.com/office/powerpoint/2010/main" val="1684887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390" y="0"/>
            <a:ext cx="8171410" cy="1016000"/>
          </a:xfrm>
        </p:spPr>
        <p:txBody>
          <a:bodyPr>
            <a:normAutofit/>
          </a:bodyPr>
          <a:lstStyle/>
          <a:p>
            <a:pPr algn="ctr"/>
            <a:r>
              <a:rPr lang="en-US" sz="4400" dirty="0">
                <a:solidFill>
                  <a:srgbClr val="FFFF00"/>
                </a:solidFill>
              </a:rPr>
              <a:t>Last year this time</a:t>
            </a:r>
            <a:r>
              <a:rPr lang="mr-IN" sz="4400" dirty="0">
                <a:solidFill>
                  <a:srgbClr val="FF0000"/>
                </a:solidFill>
              </a:rPr>
              <a:t>…</a:t>
            </a:r>
            <a:endParaRPr lang="en-US" sz="4400" dirty="0">
              <a:solidFill>
                <a:srgbClr val="FF0000"/>
              </a:solidFill>
            </a:endParaRPr>
          </a:p>
        </p:txBody>
      </p:sp>
      <p:pic>
        <p:nvPicPr>
          <p:cNvPr id="7" name="Content Placeholder 3">
            <a:extLst>
              <a:ext uri="{FF2B5EF4-FFF2-40B4-BE49-F238E27FC236}">
                <a16:creationId xmlns:a16="http://schemas.microsoft.com/office/drawing/2014/main" id="{15712F8A-49C5-1C43-AA37-0E5AA4D4D338}"/>
              </a:ext>
            </a:extLst>
          </p:cNvPr>
          <p:cNvPicPr>
            <a:picLocks noGrp="1" noChangeAspect="1"/>
          </p:cNvPicPr>
          <p:nvPr>
            <p:ph sz="quarter" idx="10"/>
          </p:nvPr>
        </p:nvPicPr>
        <p:blipFill>
          <a:blip r:embed="rId2" cstate="print">
            <a:extLst>
              <a:ext uri="{28A0092B-C50C-407E-A947-70E740481C1C}">
                <a14:useLocalDpi xmlns:a14="http://schemas.microsoft.com/office/drawing/2010/main"/>
              </a:ext>
            </a:extLst>
          </a:blip>
          <a:stretch>
            <a:fillRect/>
          </a:stretch>
        </p:blipFill>
        <p:spPr>
          <a:xfrm>
            <a:off x="2533535" y="1408113"/>
            <a:ext cx="4076929" cy="4318000"/>
          </a:xfrm>
        </p:spPr>
      </p:pic>
    </p:spTree>
    <p:extLst>
      <p:ext uri="{BB962C8B-B14F-4D97-AF65-F5344CB8AC3E}">
        <p14:creationId xmlns:p14="http://schemas.microsoft.com/office/powerpoint/2010/main" val="3183783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390" y="0"/>
            <a:ext cx="8171410" cy="1016000"/>
          </a:xfrm>
        </p:spPr>
        <p:txBody>
          <a:bodyPr>
            <a:normAutofit/>
          </a:bodyPr>
          <a:lstStyle/>
          <a:p>
            <a:pPr algn="ctr"/>
            <a:r>
              <a:rPr lang="en-US" sz="4400" dirty="0">
                <a:solidFill>
                  <a:srgbClr val="FF0000"/>
                </a:solidFill>
              </a:rPr>
              <a:t>This year </a:t>
            </a:r>
            <a:r>
              <a:rPr lang="en-US" sz="4400" dirty="0">
                <a:solidFill>
                  <a:srgbClr val="FFFF00"/>
                </a:solidFill>
              </a:rPr>
              <a:t>this time</a:t>
            </a:r>
            <a:r>
              <a:rPr lang="mr-IN" sz="4400" dirty="0">
                <a:solidFill>
                  <a:schemeClr val="bg1"/>
                </a:solidFill>
              </a:rPr>
              <a:t>…</a:t>
            </a:r>
            <a:endParaRPr lang="en-US" sz="4400" dirty="0">
              <a:solidFill>
                <a:schemeClr val="bg1"/>
              </a:solidFill>
            </a:endParaRPr>
          </a:p>
        </p:txBody>
      </p:sp>
      <p:pic>
        <p:nvPicPr>
          <p:cNvPr id="6" name="Content Placeholder 5">
            <a:extLst>
              <a:ext uri="{FF2B5EF4-FFF2-40B4-BE49-F238E27FC236}">
                <a16:creationId xmlns:a16="http://schemas.microsoft.com/office/drawing/2014/main" id="{BCE15A6E-94A0-8745-94CC-C4DC50EB3F6C}"/>
              </a:ext>
            </a:extLst>
          </p:cNvPr>
          <p:cNvPicPr>
            <a:picLocks noGrp="1" noChangeAspect="1"/>
          </p:cNvPicPr>
          <p:nvPr>
            <p:ph sz="quarter" idx="10"/>
          </p:nvPr>
        </p:nvPicPr>
        <p:blipFill>
          <a:blip r:embed="rId2"/>
          <a:stretch>
            <a:fillRect/>
          </a:stretch>
        </p:blipFill>
        <p:spPr>
          <a:xfrm>
            <a:off x="3028035" y="1016000"/>
            <a:ext cx="3087929" cy="4873980"/>
          </a:xfrm>
        </p:spPr>
      </p:pic>
    </p:spTree>
    <p:extLst>
      <p:ext uri="{BB962C8B-B14F-4D97-AF65-F5344CB8AC3E}">
        <p14:creationId xmlns:p14="http://schemas.microsoft.com/office/powerpoint/2010/main" val="4191111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FD399E-F0C1-5F49-B641-E2D9776CA98E}"/>
              </a:ext>
            </a:extLst>
          </p:cNvPr>
          <p:cNvPicPr>
            <a:picLocks noChangeAspect="1"/>
          </p:cNvPicPr>
          <p:nvPr/>
        </p:nvPicPr>
        <p:blipFill>
          <a:blip r:embed="rId2"/>
          <a:stretch>
            <a:fillRect/>
          </a:stretch>
        </p:blipFill>
        <p:spPr>
          <a:xfrm>
            <a:off x="1487725" y="238539"/>
            <a:ext cx="6168550" cy="5597388"/>
          </a:xfrm>
          <a:prstGeom prst="rect">
            <a:avLst/>
          </a:prstGeom>
        </p:spPr>
      </p:pic>
    </p:spTree>
    <p:extLst>
      <p:ext uri="{BB962C8B-B14F-4D97-AF65-F5344CB8AC3E}">
        <p14:creationId xmlns:p14="http://schemas.microsoft.com/office/powerpoint/2010/main" val="4196035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80141"/>
            <a:ext cx="8229600" cy="1016000"/>
          </a:xfrm>
        </p:spPr>
        <p:txBody>
          <a:bodyPr>
            <a:normAutofit/>
          </a:bodyPr>
          <a:lstStyle/>
          <a:p>
            <a:pPr algn="ctr"/>
            <a:r>
              <a:rPr lang="en-US" sz="4400" b="1" dirty="0">
                <a:solidFill>
                  <a:srgbClr val="FFFF00"/>
                </a:solidFill>
              </a:rPr>
              <a:t>Another</a:t>
            </a:r>
            <a:r>
              <a:rPr lang="en-US" sz="4400" b="1" dirty="0">
                <a:solidFill>
                  <a:srgbClr val="FFFFFF"/>
                </a:solidFill>
              </a:rPr>
              <a:t> Marvelous Monday</a:t>
            </a:r>
          </a:p>
        </p:txBody>
      </p:sp>
      <p:sp>
        <p:nvSpPr>
          <p:cNvPr id="3" name="Content Placeholder 2"/>
          <p:cNvSpPr>
            <a:spLocks noGrp="1"/>
          </p:cNvSpPr>
          <p:nvPr>
            <p:ph sz="quarter" idx="10"/>
          </p:nvPr>
        </p:nvSpPr>
        <p:spPr>
          <a:xfrm>
            <a:off x="457200" y="1251217"/>
            <a:ext cx="8229600" cy="4644671"/>
          </a:xfrm>
        </p:spPr>
        <p:txBody>
          <a:bodyPr/>
          <a:lstStyle/>
          <a:p>
            <a:endParaRPr lang="en-US" dirty="0"/>
          </a:p>
          <a:p>
            <a:endParaRPr lang="en-US" dirty="0"/>
          </a:p>
        </p:txBody>
      </p:sp>
      <p:pic>
        <p:nvPicPr>
          <p:cNvPr id="4" name="Picture 3" descr="imgre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7802" y="1641770"/>
            <a:ext cx="5608395" cy="3863563"/>
          </a:xfrm>
          <a:prstGeom prst="rect">
            <a:avLst/>
          </a:prstGeom>
        </p:spPr>
      </p:pic>
    </p:spTree>
    <p:extLst>
      <p:ext uri="{BB962C8B-B14F-4D97-AF65-F5344CB8AC3E}">
        <p14:creationId xmlns:p14="http://schemas.microsoft.com/office/powerpoint/2010/main" val="536861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8E37FA-EB89-734E-AD76-63338B5095F7}"/>
              </a:ext>
            </a:extLst>
          </p:cNvPr>
          <p:cNvPicPr>
            <a:picLocks noChangeAspect="1"/>
          </p:cNvPicPr>
          <p:nvPr/>
        </p:nvPicPr>
        <p:blipFill>
          <a:blip r:embed="rId2"/>
          <a:stretch>
            <a:fillRect/>
          </a:stretch>
        </p:blipFill>
        <p:spPr>
          <a:xfrm>
            <a:off x="2321184" y="308113"/>
            <a:ext cx="4501632" cy="5515333"/>
          </a:xfrm>
          <a:prstGeom prst="rect">
            <a:avLst/>
          </a:prstGeom>
        </p:spPr>
      </p:pic>
    </p:spTree>
    <p:extLst>
      <p:ext uri="{BB962C8B-B14F-4D97-AF65-F5344CB8AC3E}">
        <p14:creationId xmlns:p14="http://schemas.microsoft.com/office/powerpoint/2010/main" val="2959313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261F8C-8059-0940-85CF-F6B152D2CB40}"/>
              </a:ext>
            </a:extLst>
          </p:cNvPr>
          <p:cNvPicPr>
            <a:picLocks noChangeAspect="1"/>
          </p:cNvPicPr>
          <p:nvPr/>
        </p:nvPicPr>
        <p:blipFill>
          <a:blip r:embed="rId2"/>
          <a:stretch>
            <a:fillRect/>
          </a:stretch>
        </p:blipFill>
        <p:spPr>
          <a:xfrm>
            <a:off x="2882136" y="188843"/>
            <a:ext cx="3468968" cy="5640238"/>
          </a:xfrm>
          <a:prstGeom prst="rect">
            <a:avLst/>
          </a:prstGeom>
        </p:spPr>
      </p:pic>
    </p:spTree>
    <p:extLst>
      <p:ext uri="{BB962C8B-B14F-4D97-AF65-F5344CB8AC3E}">
        <p14:creationId xmlns:p14="http://schemas.microsoft.com/office/powerpoint/2010/main" val="3627770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83AB80-0020-EC48-8465-5CBB2B9BDEA8}"/>
              </a:ext>
            </a:extLst>
          </p:cNvPr>
          <p:cNvPicPr>
            <a:picLocks noChangeAspect="1"/>
          </p:cNvPicPr>
          <p:nvPr/>
        </p:nvPicPr>
        <p:blipFill>
          <a:blip r:embed="rId2"/>
          <a:stretch>
            <a:fillRect/>
          </a:stretch>
        </p:blipFill>
        <p:spPr>
          <a:xfrm>
            <a:off x="2739731" y="397566"/>
            <a:ext cx="3664537" cy="5413368"/>
          </a:xfrm>
          <a:prstGeom prst="rect">
            <a:avLst/>
          </a:prstGeom>
        </p:spPr>
      </p:pic>
    </p:spTree>
    <p:extLst>
      <p:ext uri="{BB962C8B-B14F-4D97-AF65-F5344CB8AC3E}">
        <p14:creationId xmlns:p14="http://schemas.microsoft.com/office/powerpoint/2010/main" val="129824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FDE0CF-6C8D-4445-B147-A30249F59A51}"/>
              </a:ext>
            </a:extLst>
          </p:cNvPr>
          <p:cNvPicPr>
            <a:picLocks noChangeAspect="1"/>
          </p:cNvPicPr>
          <p:nvPr/>
        </p:nvPicPr>
        <p:blipFill>
          <a:blip r:embed="rId2"/>
          <a:stretch>
            <a:fillRect/>
          </a:stretch>
        </p:blipFill>
        <p:spPr>
          <a:xfrm>
            <a:off x="2688669" y="367747"/>
            <a:ext cx="3766662" cy="5406887"/>
          </a:xfrm>
          <a:prstGeom prst="rect">
            <a:avLst/>
          </a:prstGeom>
        </p:spPr>
      </p:pic>
    </p:spTree>
    <p:extLst>
      <p:ext uri="{BB962C8B-B14F-4D97-AF65-F5344CB8AC3E}">
        <p14:creationId xmlns:p14="http://schemas.microsoft.com/office/powerpoint/2010/main" val="39168505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0A0643-CFED-234A-9872-9DD551B42AD7}"/>
              </a:ext>
            </a:extLst>
          </p:cNvPr>
          <p:cNvPicPr>
            <a:picLocks noChangeAspect="1"/>
          </p:cNvPicPr>
          <p:nvPr/>
        </p:nvPicPr>
        <p:blipFill>
          <a:blip r:embed="rId2"/>
          <a:stretch>
            <a:fillRect/>
          </a:stretch>
        </p:blipFill>
        <p:spPr>
          <a:xfrm>
            <a:off x="2251859" y="258417"/>
            <a:ext cx="4640282" cy="5625548"/>
          </a:xfrm>
          <a:prstGeom prst="rect">
            <a:avLst/>
          </a:prstGeom>
        </p:spPr>
      </p:pic>
    </p:spTree>
    <p:extLst>
      <p:ext uri="{BB962C8B-B14F-4D97-AF65-F5344CB8AC3E}">
        <p14:creationId xmlns:p14="http://schemas.microsoft.com/office/powerpoint/2010/main" val="3510881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6D7A5B-475C-0541-BC02-DF5ACA0E43CB}"/>
              </a:ext>
            </a:extLst>
          </p:cNvPr>
          <p:cNvPicPr>
            <a:picLocks noChangeAspect="1"/>
          </p:cNvPicPr>
          <p:nvPr/>
        </p:nvPicPr>
        <p:blipFill>
          <a:blip r:embed="rId2"/>
          <a:stretch>
            <a:fillRect/>
          </a:stretch>
        </p:blipFill>
        <p:spPr>
          <a:xfrm>
            <a:off x="2331322" y="228600"/>
            <a:ext cx="4481355" cy="5575852"/>
          </a:xfrm>
          <a:prstGeom prst="rect">
            <a:avLst/>
          </a:prstGeom>
        </p:spPr>
      </p:pic>
    </p:spTree>
    <p:extLst>
      <p:ext uri="{BB962C8B-B14F-4D97-AF65-F5344CB8AC3E}">
        <p14:creationId xmlns:p14="http://schemas.microsoft.com/office/powerpoint/2010/main" val="6137155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DA8969-400A-D248-9F30-BFC7E11B897D}"/>
              </a:ext>
            </a:extLst>
          </p:cNvPr>
          <p:cNvPicPr>
            <a:picLocks noChangeAspect="1"/>
          </p:cNvPicPr>
          <p:nvPr/>
        </p:nvPicPr>
        <p:blipFill>
          <a:blip r:embed="rId2"/>
          <a:stretch>
            <a:fillRect/>
          </a:stretch>
        </p:blipFill>
        <p:spPr>
          <a:xfrm>
            <a:off x="2604105" y="288234"/>
            <a:ext cx="3935789" cy="5555974"/>
          </a:xfrm>
          <a:prstGeom prst="rect">
            <a:avLst/>
          </a:prstGeom>
        </p:spPr>
      </p:pic>
    </p:spTree>
    <p:extLst>
      <p:ext uri="{BB962C8B-B14F-4D97-AF65-F5344CB8AC3E}">
        <p14:creationId xmlns:p14="http://schemas.microsoft.com/office/powerpoint/2010/main" val="3721736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7688E3-7DDC-7345-8E59-00957EE0765E}"/>
              </a:ext>
            </a:extLst>
          </p:cNvPr>
          <p:cNvPicPr>
            <a:picLocks noChangeAspect="1"/>
          </p:cNvPicPr>
          <p:nvPr/>
        </p:nvPicPr>
        <p:blipFill>
          <a:blip r:embed="rId2"/>
          <a:stretch>
            <a:fillRect/>
          </a:stretch>
        </p:blipFill>
        <p:spPr>
          <a:xfrm>
            <a:off x="2966665" y="288234"/>
            <a:ext cx="3210670" cy="5520637"/>
          </a:xfrm>
          <a:prstGeom prst="rect">
            <a:avLst/>
          </a:prstGeom>
        </p:spPr>
      </p:pic>
    </p:spTree>
    <p:extLst>
      <p:ext uri="{BB962C8B-B14F-4D97-AF65-F5344CB8AC3E}">
        <p14:creationId xmlns:p14="http://schemas.microsoft.com/office/powerpoint/2010/main" val="27013302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4A17A1-AA98-9B40-AD52-D6DDCD1C04B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94195" y="188843"/>
            <a:ext cx="5555610" cy="5655365"/>
          </a:xfrm>
          <a:prstGeom prst="rect">
            <a:avLst/>
          </a:prstGeom>
        </p:spPr>
      </p:pic>
    </p:spTree>
    <p:extLst>
      <p:ext uri="{BB962C8B-B14F-4D97-AF65-F5344CB8AC3E}">
        <p14:creationId xmlns:p14="http://schemas.microsoft.com/office/powerpoint/2010/main" val="744865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6393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1946468"/>
            <a:ext cx="9143999" cy="3779665"/>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Logistics</a:t>
            </a:r>
            <a:endParaRPr lang="en-US" sz="14500" dirty="0"/>
          </a:p>
        </p:txBody>
      </p:sp>
    </p:spTree>
    <p:extLst>
      <p:ext uri="{BB962C8B-B14F-4D97-AF65-F5344CB8AC3E}">
        <p14:creationId xmlns:p14="http://schemas.microsoft.com/office/powerpoint/2010/main" val="274797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38612969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02582" y="448887"/>
            <a:ext cx="8309156" cy="5522834"/>
          </a:xfrm>
        </p:spPr>
        <p:txBody>
          <a:bodyPr>
            <a:normAutofit/>
          </a:bodyPr>
          <a:lstStyle/>
          <a:p>
            <a:pPr marL="0" indent="0" algn="ctr">
              <a:buNone/>
            </a:pPr>
            <a:r>
              <a:rPr lang="en-US" sz="4400" dirty="0">
                <a:solidFill>
                  <a:srgbClr val="FFFF00"/>
                </a:solidFill>
                <a:latin typeface="P22 Typewriter"/>
                <a:cs typeface="P22 Typewriter"/>
              </a:rPr>
              <a:t>Now</a:t>
            </a:r>
            <a:r>
              <a:rPr lang="en-US" sz="4400" dirty="0">
                <a:solidFill>
                  <a:srgbClr val="FF0000"/>
                </a:solidFill>
                <a:latin typeface="P22 Typewriter"/>
                <a:cs typeface="P22 Typewriter"/>
              </a:rPr>
              <a:t>,</a:t>
            </a:r>
            <a:r>
              <a:rPr lang="en-US" sz="4400" dirty="0">
                <a:solidFill>
                  <a:srgbClr val="FFFF00"/>
                </a:solidFill>
                <a:latin typeface="P22 Typewriter"/>
                <a:cs typeface="P22 Typewriter"/>
              </a:rPr>
              <a:t> back to our regularly scheduled programming</a:t>
            </a:r>
            <a:r>
              <a:rPr lang="en-US" sz="4400" dirty="0">
                <a:solidFill>
                  <a:srgbClr val="FF0000"/>
                </a:solidFill>
                <a:latin typeface="P22 Typewriter"/>
                <a:cs typeface="P22 Typewriter"/>
              </a:rPr>
              <a:t>…</a:t>
            </a:r>
          </a:p>
        </p:txBody>
      </p:sp>
      <p:pic>
        <p:nvPicPr>
          <p:cNvPr id="4" name="Content Placeholder 3" descr="file7991274103168.jpg"/>
          <p:cNvPicPr>
            <a:picLocks noChangeAspect="1"/>
          </p:cNvPicPr>
          <p:nvPr/>
        </p:nvPicPr>
        <p:blipFill rotWithShape="1">
          <a:blip r:embed="rId2" cstate="print">
            <a:extLst>
              <a:ext uri="{28A0092B-C50C-407E-A947-70E740481C1C}">
                <a14:useLocalDpi xmlns:a14="http://schemas.microsoft.com/office/drawing/2010/main"/>
              </a:ext>
            </a:extLst>
          </a:blip>
          <a:srcRect l="-242" r="-124"/>
          <a:stretch/>
        </p:blipFill>
        <p:spPr>
          <a:xfrm>
            <a:off x="1992958" y="2151580"/>
            <a:ext cx="5158083" cy="3648914"/>
          </a:xfrm>
          <a:prstGeom prst="rect">
            <a:avLst/>
          </a:prstGeom>
        </p:spPr>
      </p:pic>
    </p:spTree>
    <p:extLst>
      <p:ext uri="{BB962C8B-B14F-4D97-AF65-F5344CB8AC3E}">
        <p14:creationId xmlns:p14="http://schemas.microsoft.com/office/powerpoint/2010/main" val="800082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45325" y="688768"/>
            <a:ext cx="8229600" cy="5260769"/>
          </a:xfrm>
        </p:spPr>
        <p:txBody>
          <a:bodyPr>
            <a:noAutofit/>
          </a:bodyPr>
          <a:lstStyle/>
          <a:p>
            <a:pPr marL="0" lvl="0" indent="0" algn="ctr" defTabSz="914400">
              <a:lnSpc>
                <a:spcPct val="100000"/>
              </a:lnSpc>
              <a:spcBef>
                <a:spcPts val="0"/>
              </a:spcBef>
              <a:buNone/>
            </a:pPr>
            <a:r>
              <a:rPr lang="en-US" sz="5400" b="1" i="1" dirty="0">
                <a:solidFill>
                  <a:srgbClr val="92D050"/>
                </a:solidFill>
                <a:latin typeface="American Typewriter" panose="02090604020004020304" pitchFamily="18" charset="77"/>
              </a:rPr>
              <a:t>Digital Geography</a:t>
            </a:r>
            <a:r>
              <a:rPr lang="en-US" sz="5400" b="1" i="1" dirty="0">
                <a:solidFill>
                  <a:srgbClr val="FF0000"/>
                </a:solidFill>
                <a:latin typeface="American Typewriter" panose="02090604020004020304" pitchFamily="18" charset="77"/>
              </a:rPr>
              <a:t>:</a:t>
            </a:r>
            <a:r>
              <a:rPr lang="en-US" sz="5400" b="1" i="1" dirty="0">
                <a:solidFill>
                  <a:srgbClr val="92D050"/>
                </a:solidFill>
                <a:latin typeface="American Typewriter" panose="02090604020004020304" pitchFamily="18" charset="77"/>
              </a:rPr>
              <a:t> </a:t>
            </a:r>
            <a:r>
              <a:rPr lang="en-US" sz="5400" b="1" i="1" dirty="0">
                <a:solidFill>
                  <a:srgbClr val="FFFF00"/>
                </a:solidFill>
                <a:latin typeface="American Typewriter" panose="02090604020004020304" pitchFamily="18" charset="77"/>
              </a:rPr>
              <a:t>Roles of </a:t>
            </a:r>
            <a:r>
              <a:rPr lang="en-US" sz="5400" b="1" i="1" dirty="0">
                <a:solidFill>
                  <a:srgbClr val="00B0F0"/>
                </a:solidFill>
                <a:latin typeface="American Typewriter" panose="02090604020004020304" pitchFamily="18" charset="77"/>
              </a:rPr>
              <a:t>Sovereignty, Culture </a:t>
            </a:r>
            <a:r>
              <a:rPr lang="en-US" sz="5400" b="1" i="1" dirty="0">
                <a:solidFill>
                  <a:srgbClr val="FF0000"/>
                </a:solidFill>
                <a:latin typeface="American Typewriter" panose="02090604020004020304" pitchFamily="18" charset="77"/>
              </a:rPr>
              <a:t>&amp;</a:t>
            </a:r>
            <a:r>
              <a:rPr lang="en-US" sz="5400" b="1" i="1" dirty="0">
                <a:solidFill>
                  <a:srgbClr val="00B0F0"/>
                </a:solidFill>
                <a:latin typeface="American Typewriter" panose="02090604020004020304" pitchFamily="18" charset="77"/>
              </a:rPr>
              <a:t> Community</a:t>
            </a:r>
            <a:r>
              <a:rPr lang="en-US" sz="5400" b="1" i="1" dirty="0">
                <a:solidFill>
                  <a:srgbClr val="FFFF00"/>
                </a:solidFill>
                <a:latin typeface="American Typewriter" panose="02090604020004020304" pitchFamily="18" charset="77"/>
              </a:rPr>
              <a:t> in the Digital Media </a:t>
            </a:r>
            <a:r>
              <a:rPr lang="en-US" sz="5400" b="1" i="1" dirty="0">
                <a:solidFill>
                  <a:srgbClr val="FF0000"/>
                </a:solidFill>
                <a:latin typeface="American Typewriter" panose="02090604020004020304" pitchFamily="18" charset="77"/>
              </a:rPr>
              <a:t>&amp; </a:t>
            </a:r>
            <a:r>
              <a:rPr lang="en-US" sz="5400" b="1" i="1" dirty="0">
                <a:solidFill>
                  <a:srgbClr val="FFFF00"/>
                </a:solidFill>
                <a:latin typeface="American Typewriter" panose="02090604020004020304" pitchFamily="18" charset="77"/>
              </a:rPr>
              <a:t>Communications Landscape</a:t>
            </a:r>
            <a:endParaRPr lang="en-US" sz="5400" dirty="0">
              <a:solidFill>
                <a:srgbClr val="FFFF00"/>
              </a:solidFill>
              <a:latin typeface="American Typewriter" panose="02090604020004020304" pitchFamily="18" charset="77"/>
            </a:endParaRPr>
          </a:p>
        </p:txBody>
      </p:sp>
    </p:spTree>
    <p:extLst>
      <p:ext uri="{BB962C8B-B14F-4D97-AF65-F5344CB8AC3E}">
        <p14:creationId xmlns:p14="http://schemas.microsoft.com/office/powerpoint/2010/main" val="7251417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170"/>
            <a:ext cx="8229600" cy="1016000"/>
          </a:xfrm>
        </p:spPr>
        <p:txBody>
          <a:bodyPr>
            <a:noAutofit/>
          </a:bodyPr>
          <a:lstStyle/>
          <a:p>
            <a:pPr algn="ctr"/>
            <a:r>
              <a:rPr lang="en-US" sz="9600" b="1" dirty="0">
                <a:solidFill>
                  <a:srgbClr val="FF0000"/>
                </a:solidFill>
              </a:rPr>
              <a:t>Start</a:t>
            </a:r>
          </a:p>
        </p:txBody>
      </p:sp>
      <p:pic>
        <p:nvPicPr>
          <p:cNvPr id="4" name="Content Placeholder 3" descr="F1_start_light_sequence_animation.gif"/>
          <p:cNvPicPr>
            <a:picLocks noGrp="1" noChangeAspect="1"/>
          </p:cNvPicPr>
          <p:nvPr>
            <p:ph sz="quarter" idx="10"/>
          </p:nvPr>
        </p:nvPicPr>
        <p:blipFill>
          <a:blip r:embed="rId2" cstate="print">
            <a:extLst>
              <a:ext uri="{28A0092B-C50C-407E-A947-70E740481C1C}">
                <a14:useLocalDpi xmlns:a14="http://schemas.microsoft.com/office/drawing/2010/main"/>
              </a:ext>
            </a:extLst>
          </a:blip>
          <a:srcRect l="-31953" r="-31953"/>
          <a:stretch>
            <a:fillRect/>
          </a:stretch>
        </p:blipFill>
        <p:spPr/>
      </p:pic>
    </p:spTree>
    <p:extLst>
      <p:ext uri="{BB962C8B-B14F-4D97-AF65-F5344CB8AC3E}">
        <p14:creationId xmlns:p14="http://schemas.microsoft.com/office/powerpoint/2010/main" val="12843173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0048"/>
          </a:xfrm>
        </p:spPr>
        <p:txBody>
          <a:bodyPr>
            <a:noAutofit/>
          </a:bodyPr>
          <a:lstStyle/>
          <a:p>
            <a:pPr algn="ctr"/>
            <a:r>
              <a:rPr lang="en-US" b="1" dirty="0">
                <a:solidFill>
                  <a:schemeClr val="bg1"/>
                </a:solidFill>
                <a:latin typeface="+mn-lt"/>
              </a:rPr>
              <a:t>Different rules for different screens </a:t>
            </a:r>
            <a:r>
              <a:rPr lang="en-US" b="1" dirty="0">
                <a:solidFill>
                  <a:srgbClr val="FFFF00"/>
                </a:solidFill>
                <a:latin typeface="+mn-lt"/>
              </a:rPr>
              <a:t>(</a:t>
            </a:r>
            <a:r>
              <a:rPr lang="en-US" b="1" dirty="0">
                <a:solidFill>
                  <a:schemeClr val="accent5"/>
                </a:solidFill>
                <a:latin typeface="+mn-lt"/>
              </a:rPr>
              <a:t>&amp; boxes</a:t>
            </a:r>
            <a:r>
              <a:rPr lang="en-US" b="1" dirty="0">
                <a:solidFill>
                  <a:srgbClr val="FFFF00"/>
                </a:solidFill>
                <a:latin typeface="+mn-lt"/>
              </a:rPr>
              <a:t>)</a:t>
            </a:r>
          </a:p>
        </p:txBody>
      </p:sp>
      <p:pic>
        <p:nvPicPr>
          <p:cNvPr id="4" name="Content Placeholder 3" descr="IMG_0008.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r="-682"/>
          <a:stretch/>
        </p:blipFill>
        <p:spPr>
          <a:xfrm>
            <a:off x="2379133" y="1446926"/>
            <a:ext cx="4385734" cy="4417285"/>
          </a:xfrm>
        </p:spPr>
      </p:pic>
    </p:spTree>
    <p:extLst>
      <p:ext uri="{BB962C8B-B14F-4D97-AF65-F5344CB8AC3E}">
        <p14:creationId xmlns:p14="http://schemas.microsoft.com/office/powerpoint/2010/main" val="15207756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273131"/>
            <a:ext cx="8229600" cy="5581403"/>
          </a:xfrm>
        </p:spPr>
        <p:txBody>
          <a:bodyPr>
            <a:normAutofit/>
          </a:bodyPr>
          <a:lstStyle/>
          <a:p>
            <a:pPr marL="0" lvl="0" indent="0" algn="ctr" defTabSz="914400">
              <a:lnSpc>
                <a:spcPct val="100000"/>
              </a:lnSpc>
              <a:spcBef>
                <a:spcPts val="0"/>
              </a:spcBef>
              <a:buNone/>
            </a:pPr>
            <a:r>
              <a:rPr lang="en-US" sz="8800" dirty="0">
                <a:solidFill>
                  <a:srgbClr val="FFFF00"/>
                </a:solidFill>
                <a:latin typeface="Apple Chancery" charset="0"/>
                <a:ea typeface="Apple Chancery" charset="0"/>
                <a:cs typeface="Apple Chancery" charset="0"/>
              </a:rPr>
              <a:t>“</a:t>
            </a:r>
            <a:r>
              <a:rPr lang="en-US" sz="8800" dirty="0">
                <a:solidFill>
                  <a:schemeClr val="bg1"/>
                </a:solidFill>
                <a:latin typeface="Apple Chancery" charset="0"/>
                <a:ea typeface="Apple Chancery" charset="0"/>
                <a:cs typeface="Apple Chancery" charset="0"/>
              </a:rPr>
              <a:t>To regulate, or not to regulate, that is the question</a:t>
            </a:r>
            <a:r>
              <a:rPr lang="en-US" sz="8800" dirty="0">
                <a:solidFill>
                  <a:srgbClr val="FF0000"/>
                </a:solidFill>
                <a:latin typeface="Apple Chancery" charset="0"/>
                <a:ea typeface="Apple Chancery" charset="0"/>
                <a:cs typeface="Apple Chancery" charset="0"/>
              </a:rPr>
              <a:t>.</a:t>
            </a:r>
            <a:r>
              <a:rPr lang="en-US" sz="8800" dirty="0">
                <a:solidFill>
                  <a:srgbClr val="FFFF00"/>
                </a:solidFill>
                <a:latin typeface="Apple Chancery" charset="0"/>
                <a:ea typeface="Apple Chancery" charset="0"/>
                <a:cs typeface="Apple Chancery" charset="0"/>
              </a:rPr>
              <a:t>”</a:t>
            </a:r>
          </a:p>
        </p:txBody>
      </p:sp>
    </p:spTree>
    <p:extLst>
      <p:ext uri="{BB962C8B-B14F-4D97-AF65-F5344CB8AC3E}">
        <p14:creationId xmlns:p14="http://schemas.microsoft.com/office/powerpoint/2010/main" val="31824607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7259"/>
            <a:ext cx="8229600" cy="1016000"/>
          </a:xfrm>
        </p:spPr>
        <p:txBody>
          <a:bodyPr>
            <a:normAutofit/>
          </a:bodyPr>
          <a:lstStyle/>
          <a:p>
            <a:pPr algn="ctr"/>
            <a:r>
              <a:rPr lang="en-US" sz="4400" b="1" dirty="0">
                <a:solidFill>
                  <a:srgbClr val="FFFFFF"/>
                </a:solidFill>
              </a:rPr>
              <a:t>“</a:t>
            </a:r>
            <a:r>
              <a:rPr lang="en-US" sz="4400" b="1" dirty="0">
                <a:solidFill>
                  <a:srgbClr val="CCFFCC"/>
                </a:solidFill>
              </a:rPr>
              <a:t>Regulate</a:t>
            </a:r>
            <a:r>
              <a:rPr lang="en-US" sz="4400" b="1" dirty="0">
                <a:solidFill>
                  <a:schemeClr val="bg1"/>
                </a:solidFill>
              </a:rPr>
              <a:t>” </a:t>
            </a:r>
            <a:r>
              <a:rPr lang="en-US" sz="4400" dirty="0">
                <a:solidFill>
                  <a:srgbClr val="FFFF00"/>
                </a:solidFill>
              </a:rPr>
              <a:t>=</a:t>
            </a:r>
            <a:r>
              <a:rPr lang="en-US" sz="4400" b="1" dirty="0">
                <a:solidFill>
                  <a:srgbClr val="FFFF00"/>
                </a:solidFill>
              </a:rPr>
              <a:t> </a:t>
            </a:r>
            <a:r>
              <a:rPr lang="en-US" sz="4400" b="1" dirty="0">
                <a:solidFill>
                  <a:schemeClr val="bg1"/>
                </a:solidFill>
              </a:rPr>
              <a:t>make regular</a:t>
            </a:r>
          </a:p>
        </p:txBody>
      </p:sp>
      <p:pic>
        <p:nvPicPr>
          <p:cNvPr id="4" name="Content Placeholder 3" descr="Screen Shot 2017-01-17 at 9.36.18 PM.png"/>
          <p:cNvPicPr>
            <a:picLocks noGrp="1" noChangeAspect="1"/>
          </p:cNvPicPr>
          <p:nvPr>
            <p:ph sz="quarter" idx="10"/>
          </p:nvPr>
        </p:nvPicPr>
        <p:blipFill>
          <a:blip r:embed="rId2" cstate="print">
            <a:extLst>
              <a:ext uri="{28A0092B-C50C-407E-A947-70E740481C1C}">
                <a14:useLocalDpi xmlns:a14="http://schemas.microsoft.com/office/drawing/2010/main"/>
              </a:ext>
            </a:extLst>
          </a:blip>
          <a:srcRect l="-423" r="-423"/>
          <a:stretch>
            <a:fillRect/>
          </a:stretch>
        </p:blipFill>
        <p:spPr/>
      </p:pic>
    </p:spTree>
    <p:extLst>
      <p:ext uri="{BB962C8B-B14F-4D97-AF65-F5344CB8AC3E}">
        <p14:creationId xmlns:p14="http://schemas.microsoft.com/office/powerpoint/2010/main" val="3732465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229811"/>
            <a:ext cx="8590038" cy="5842000"/>
          </a:xfrm>
        </p:spPr>
        <p:txBody>
          <a:bodyPr>
            <a:normAutofit/>
          </a:bodyPr>
          <a:lstStyle/>
          <a:p>
            <a:pPr marL="0" indent="0">
              <a:buNone/>
            </a:pPr>
            <a:r>
              <a:rPr lang="en-US" b="1" dirty="0">
                <a:solidFill>
                  <a:schemeClr val="bg1"/>
                </a:solidFill>
                <a:latin typeface="+mn-lt"/>
                <a:cs typeface="Lucida Console"/>
              </a:rPr>
              <a:t>D.L Shaw, “The Rise and Fall of American Mass </a:t>
            </a:r>
          </a:p>
          <a:p>
            <a:pPr marL="0" indent="0">
              <a:buNone/>
            </a:pPr>
            <a:r>
              <a:rPr lang="en-US" b="1" dirty="0">
                <a:solidFill>
                  <a:schemeClr val="bg1"/>
                </a:solidFill>
                <a:latin typeface="+mn-lt"/>
                <a:cs typeface="Lucida Console"/>
              </a:rPr>
              <a:t>Media: Roles of Technology and Leadership”, April 1991 “Roy W. Howard Lecture” Indiana University.</a:t>
            </a:r>
          </a:p>
          <a:p>
            <a:pPr marL="0" indent="0">
              <a:buNone/>
            </a:pPr>
            <a:endParaRPr lang="en-US" b="1" dirty="0">
              <a:solidFill>
                <a:schemeClr val="bg1"/>
              </a:solidFill>
              <a:latin typeface="+mn-lt"/>
              <a:cs typeface="Lucida Console"/>
            </a:endParaRPr>
          </a:p>
          <a:p>
            <a:pPr>
              <a:lnSpc>
                <a:spcPct val="90000"/>
              </a:lnSpc>
            </a:pPr>
            <a:r>
              <a:rPr lang="en-US" dirty="0">
                <a:solidFill>
                  <a:srgbClr val="FFFF00"/>
                </a:solidFill>
                <a:latin typeface="+mn-lt"/>
                <a:cs typeface="Lucida Console"/>
              </a:rPr>
              <a:t>“</a:t>
            </a:r>
            <a:r>
              <a:rPr lang="en-US" i="1" u="sng" dirty="0">
                <a:solidFill>
                  <a:srgbClr val="FFFF00"/>
                </a:solidFill>
                <a:latin typeface="+mn-lt"/>
                <a:cs typeface="Lucida Console"/>
              </a:rPr>
              <a:t>No medium, once it has lost it’s dominant position has ever returned to the top”</a:t>
            </a:r>
          </a:p>
          <a:p>
            <a:pPr>
              <a:lnSpc>
                <a:spcPct val="90000"/>
              </a:lnSpc>
            </a:pPr>
            <a:r>
              <a:rPr lang="en-US" dirty="0">
                <a:solidFill>
                  <a:schemeClr val="bg1"/>
                </a:solidFill>
                <a:latin typeface="+mn-lt"/>
                <a:cs typeface="Lucida Console"/>
              </a:rPr>
              <a:t>“</a:t>
            </a:r>
            <a:r>
              <a:rPr lang="en-US" i="1" dirty="0">
                <a:solidFill>
                  <a:schemeClr val="bg1"/>
                </a:solidFill>
                <a:latin typeface="+mn-lt"/>
                <a:cs typeface="Lucida Console"/>
              </a:rPr>
              <a:t>Audience choice, made possible by modern technologies, has made the concept of “mass media” obsolete; and </a:t>
            </a:r>
            <a:r>
              <a:rPr lang="en-US" i="1" dirty="0">
                <a:solidFill>
                  <a:srgbClr val="FF0000"/>
                </a:solidFill>
                <a:latin typeface="+mn-lt"/>
                <a:cs typeface="Lucida Console"/>
              </a:rPr>
              <a:t>audiences are not necessarily loyal</a:t>
            </a:r>
            <a:r>
              <a:rPr lang="en-US" i="1" dirty="0">
                <a:solidFill>
                  <a:srgbClr val="CCFFCC"/>
                </a:solidFill>
                <a:latin typeface="+mn-lt"/>
                <a:cs typeface="Lucida Console"/>
              </a:rPr>
              <a:t>, exercising choices when available to </a:t>
            </a:r>
            <a:r>
              <a:rPr lang="en-US" b="1" i="1" dirty="0">
                <a:solidFill>
                  <a:srgbClr val="CCFFCC"/>
                </a:solidFill>
                <a:latin typeface="+mn-lt"/>
                <a:cs typeface="Lucida Console"/>
              </a:rPr>
              <a:t>obtain information and entertainment in the most efficient way </a:t>
            </a:r>
            <a:r>
              <a:rPr lang="en-US" b="1" i="1" dirty="0">
                <a:solidFill>
                  <a:schemeClr val="bg1"/>
                </a:solidFill>
                <a:latin typeface="+mn-lt"/>
                <a:cs typeface="Lucida Console"/>
              </a:rPr>
              <a:t>possible</a:t>
            </a:r>
            <a:r>
              <a:rPr lang="en-US" dirty="0">
                <a:solidFill>
                  <a:schemeClr val="bg1"/>
                </a:solidFill>
                <a:latin typeface="+mn-lt"/>
                <a:cs typeface="Lucida Console"/>
              </a:rPr>
              <a:t>.”</a:t>
            </a:r>
          </a:p>
          <a:p>
            <a:pPr>
              <a:lnSpc>
                <a:spcPct val="90000"/>
              </a:lnSpc>
            </a:pPr>
            <a:r>
              <a:rPr lang="en-US" dirty="0">
                <a:solidFill>
                  <a:schemeClr val="tx2">
                    <a:lumMod val="20000"/>
                    <a:lumOff val="80000"/>
                  </a:schemeClr>
                </a:solidFill>
                <a:latin typeface="+mn-lt"/>
                <a:cs typeface="Lucida Console"/>
              </a:rPr>
              <a:t>“Historically mass media seem to play the role of </a:t>
            </a:r>
            <a:r>
              <a:rPr lang="en-US" b="1" u="sng" dirty="0">
                <a:solidFill>
                  <a:schemeClr val="tx2">
                    <a:lumMod val="20000"/>
                    <a:lumOff val="80000"/>
                  </a:schemeClr>
                </a:solidFill>
                <a:latin typeface="+mn-lt"/>
                <a:cs typeface="Lucida Console"/>
              </a:rPr>
              <a:t>Trojan Horse to social change</a:t>
            </a:r>
            <a:r>
              <a:rPr lang="en-US" dirty="0">
                <a:solidFill>
                  <a:schemeClr val="tx2">
                    <a:lumMod val="20000"/>
                    <a:lumOff val="80000"/>
                  </a:schemeClr>
                </a:solidFill>
                <a:latin typeface="+mn-lt"/>
                <a:cs typeface="Lucida Console"/>
              </a:rPr>
              <a:t>. That seems to be an effect of evolving communication technologies.</a:t>
            </a:r>
            <a:r>
              <a:rPr lang="en-US" dirty="0">
                <a:solidFill>
                  <a:schemeClr val="tx2">
                    <a:lumMod val="40000"/>
                    <a:lumOff val="60000"/>
                  </a:schemeClr>
                </a:solidFill>
                <a:latin typeface="+mn-lt"/>
                <a:cs typeface="Lucida Console"/>
              </a:rPr>
              <a:t>”</a:t>
            </a:r>
          </a:p>
          <a:p>
            <a:pPr>
              <a:lnSpc>
                <a:spcPct val="90000"/>
              </a:lnSpc>
            </a:pPr>
            <a:endParaRPr lang="en-US" dirty="0">
              <a:solidFill>
                <a:schemeClr val="tx2">
                  <a:lumMod val="40000"/>
                  <a:lumOff val="60000"/>
                </a:schemeClr>
              </a:solidFill>
              <a:latin typeface="+mn-lt"/>
              <a:cs typeface="Lucida Console"/>
            </a:endParaRPr>
          </a:p>
          <a:p>
            <a:pPr marL="0" indent="0">
              <a:lnSpc>
                <a:spcPct val="90000"/>
              </a:lnSpc>
              <a:buNone/>
            </a:pPr>
            <a:r>
              <a:rPr lang="en-US" dirty="0">
                <a:solidFill>
                  <a:srgbClr val="FFFF00"/>
                </a:solidFill>
                <a:latin typeface="+mn-lt"/>
                <a:cs typeface="Lucida Console"/>
              </a:rPr>
              <a:t>Limitation</a:t>
            </a:r>
            <a:r>
              <a:rPr lang="en-US" dirty="0">
                <a:solidFill>
                  <a:srgbClr val="FFFFFF"/>
                </a:solidFill>
                <a:latin typeface="+mn-lt"/>
                <a:cs typeface="Lucida Console"/>
              </a:rPr>
              <a:t> – does not foresee audience as </a:t>
            </a:r>
            <a:r>
              <a:rPr lang="en-US" b="1" dirty="0">
                <a:solidFill>
                  <a:srgbClr val="CCFFCC"/>
                </a:solidFill>
                <a:latin typeface="+mn-lt"/>
                <a:cs typeface="Lucida Console"/>
              </a:rPr>
              <a:t>CREATOR</a:t>
            </a:r>
          </a:p>
          <a:p>
            <a:endParaRPr lang="en-US" dirty="0"/>
          </a:p>
        </p:txBody>
      </p:sp>
    </p:spTree>
    <p:extLst>
      <p:ext uri="{BB962C8B-B14F-4D97-AF65-F5344CB8AC3E}">
        <p14:creationId xmlns:p14="http://schemas.microsoft.com/office/powerpoint/2010/main" val="10085489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2-07 at 12.50.09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48" r="-389"/>
          <a:stretch/>
        </p:blipFill>
        <p:spPr>
          <a:xfrm>
            <a:off x="2082800" y="271463"/>
            <a:ext cx="4995333" cy="5621337"/>
          </a:xfrm>
        </p:spPr>
      </p:pic>
    </p:spTree>
    <p:extLst>
      <p:ext uri="{BB962C8B-B14F-4D97-AF65-F5344CB8AC3E}">
        <p14:creationId xmlns:p14="http://schemas.microsoft.com/office/powerpoint/2010/main" val="5938441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zenith.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r="-14"/>
          <a:stretch/>
        </p:blipFill>
        <p:spPr>
          <a:xfrm>
            <a:off x="541325" y="901635"/>
            <a:ext cx="8183404" cy="4456089"/>
          </a:xfrm>
        </p:spPr>
      </p:pic>
    </p:spTree>
    <p:extLst>
      <p:ext uri="{BB962C8B-B14F-4D97-AF65-F5344CB8AC3E}">
        <p14:creationId xmlns:p14="http://schemas.microsoft.com/office/powerpoint/2010/main" val="189335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760" y="48801"/>
            <a:ext cx="8012040" cy="1016000"/>
          </a:xfrm>
        </p:spPr>
        <p:txBody>
          <a:bodyPr>
            <a:normAutofit/>
          </a:bodyPr>
          <a:lstStyle/>
          <a:p>
            <a:r>
              <a:rPr lang="en-US" sz="4800" b="1" dirty="0">
                <a:solidFill>
                  <a:srgbClr val="FFFF00"/>
                </a:solidFill>
                <a:latin typeface="+mn-lt"/>
              </a:rPr>
              <a:t>Course Website</a:t>
            </a:r>
          </a:p>
        </p:txBody>
      </p:sp>
      <p:sp>
        <p:nvSpPr>
          <p:cNvPr id="3" name="Content Placeholder 2"/>
          <p:cNvSpPr>
            <a:spLocks noGrp="1"/>
          </p:cNvSpPr>
          <p:nvPr>
            <p:ph sz="quarter" idx="10"/>
          </p:nvPr>
        </p:nvSpPr>
        <p:spPr>
          <a:xfrm>
            <a:off x="674760" y="1187532"/>
            <a:ext cx="8012039" cy="4538602"/>
          </a:xfrm>
        </p:spPr>
        <p:txBody>
          <a:bodyPr>
            <a:normAutofit/>
          </a:bodyPr>
          <a:lstStyle/>
          <a:p>
            <a:pPr marL="0" indent="0">
              <a:buNone/>
            </a:pPr>
            <a:r>
              <a:rPr lang="en-US" sz="4800" dirty="0">
                <a:solidFill>
                  <a:schemeClr val="bg1"/>
                </a:solidFill>
                <a:latin typeface="+mn-lt"/>
                <a:hlinkClick r:id="rId2"/>
              </a:rPr>
              <a:t>http://arts-foundations.sites.olt.ubc.ca/</a:t>
            </a:r>
            <a:endParaRPr lang="en-US" sz="4800" dirty="0">
              <a:solidFill>
                <a:schemeClr val="bg1"/>
              </a:solidFill>
              <a:latin typeface="+mn-lt"/>
            </a:endParaRPr>
          </a:p>
          <a:p>
            <a:pPr marL="0" indent="0">
              <a:buNone/>
            </a:pPr>
            <a:endParaRPr lang="en-US" sz="4800" dirty="0">
              <a:solidFill>
                <a:schemeClr val="bg1"/>
              </a:solidFill>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38203" y="2766951"/>
            <a:ext cx="3914864" cy="3081914"/>
          </a:xfrm>
          <a:prstGeom prst="rect">
            <a:avLst/>
          </a:prstGeom>
        </p:spPr>
      </p:pic>
    </p:spTree>
    <p:extLst>
      <p:ext uri="{BB962C8B-B14F-4D97-AF65-F5344CB8AC3E}">
        <p14:creationId xmlns:p14="http://schemas.microsoft.com/office/powerpoint/2010/main" val="8957286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A6AFB-4EC4-BD44-B90B-D56C526FDDFF}"/>
              </a:ext>
            </a:extLst>
          </p:cNvPr>
          <p:cNvSpPr>
            <a:spLocks noGrp="1"/>
          </p:cNvSpPr>
          <p:nvPr>
            <p:ph type="title"/>
          </p:nvPr>
        </p:nvSpPr>
        <p:spPr>
          <a:xfrm>
            <a:off x="457200" y="199505"/>
            <a:ext cx="8229600" cy="1845425"/>
          </a:xfrm>
        </p:spPr>
        <p:txBody>
          <a:bodyPr>
            <a:normAutofit fontScale="90000"/>
          </a:bodyPr>
          <a:lstStyle/>
          <a:p>
            <a:pPr algn="ctr"/>
            <a:br>
              <a:rPr lang="en-CA" b="1" dirty="0"/>
            </a:br>
            <a:r>
              <a:rPr lang="en-CA" dirty="0">
                <a:solidFill>
                  <a:schemeClr val="bg1"/>
                </a:solidFill>
              </a:rPr>
              <a:t>Change in global advertising spending between 2017 and 2020, by medium (in million U.S. dollars)</a:t>
            </a:r>
            <a:br>
              <a:rPr lang="en-CA" dirty="0"/>
            </a:br>
            <a:endParaRPr lang="en-US" dirty="0"/>
          </a:p>
        </p:txBody>
      </p:sp>
      <p:pic>
        <p:nvPicPr>
          <p:cNvPr id="5" name="Content Placeholder 4">
            <a:extLst>
              <a:ext uri="{FF2B5EF4-FFF2-40B4-BE49-F238E27FC236}">
                <a16:creationId xmlns:a16="http://schemas.microsoft.com/office/drawing/2014/main" id="{4D4CC00E-01A4-C44B-899D-2B301EEF1CB8}"/>
              </a:ext>
            </a:extLst>
          </p:cNvPr>
          <p:cNvPicPr>
            <a:picLocks noGrp="1" noChangeAspect="1"/>
          </p:cNvPicPr>
          <p:nvPr>
            <p:ph sz="quarter" idx="10"/>
          </p:nvPr>
        </p:nvPicPr>
        <p:blipFill>
          <a:blip r:embed="rId2" cstate="print">
            <a:extLst>
              <a:ext uri="{28A0092B-C50C-407E-A947-70E740481C1C}">
                <a14:useLocalDpi xmlns:a14="http://schemas.microsoft.com/office/drawing/2010/main"/>
              </a:ext>
            </a:extLst>
          </a:blip>
          <a:stretch>
            <a:fillRect/>
          </a:stretch>
        </p:blipFill>
        <p:spPr>
          <a:xfrm>
            <a:off x="2125217" y="2293938"/>
            <a:ext cx="4893565" cy="3608387"/>
          </a:xfrm>
        </p:spPr>
      </p:pic>
    </p:spTree>
    <p:extLst>
      <p:ext uri="{BB962C8B-B14F-4D97-AF65-F5344CB8AC3E}">
        <p14:creationId xmlns:p14="http://schemas.microsoft.com/office/powerpoint/2010/main" val="9836983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353-1-1024x518.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312" b="-294"/>
          <a:stretch/>
        </p:blipFill>
        <p:spPr>
          <a:xfrm>
            <a:off x="457200" y="1144010"/>
            <a:ext cx="8229600" cy="4188240"/>
          </a:xfrm>
        </p:spPr>
      </p:pic>
    </p:spTree>
    <p:extLst>
      <p:ext uri="{BB962C8B-B14F-4D97-AF65-F5344CB8AC3E}">
        <p14:creationId xmlns:p14="http://schemas.microsoft.com/office/powerpoint/2010/main" val="17448371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3-19 at 10.19.36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26275" y="565665"/>
            <a:ext cx="7137400" cy="4851400"/>
          </a:xfrm>
          <a:prstGeom prst="rect">
            <a:avLst/>
          </a:prstGeom>
        </p:spPr>
      </p:pic>
    </p:spTree>
    <p:extLst>
      <p:ext uri="{BB962C8B-B14F-4D97-AF65-F5344CB8AC3E}">
        <p14:creationId xmlns:p14="http://schemas.microsoft.com/office/powerpoint/2010/main" val="20509698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98247" y="339970"/>
            <a:ext cx="5763846" cy="5479875"/>
          </a:xfrm>
          <a:prstGeom prst="rect">
            <a:avLst/>
          </a:prstGeom>
        </p:spPr>
      </p:pic>
    </p:spTree>
    <p:extLst>
      <p:ext uri="{BB962C8B-B14F-4D97-AF65-F5344CB8AC3E}">
        <p14:creationId xmlns:p14="http://schemas.microsoft.com/office/powerpoint/2010/main" val="18665715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F91A2D-BFCA-6D47-8142-8E5A2CE62FA0}"/>
              </a:ext>
            </a:extLst>
          </p:cNvPr>
          <p:cNvPicPr>
            <a:picLocks noChangeAspect="1"/>
          </p:cNvPicPr>
          <p:nvPr/>
        </p:nvPicPr>
        <p:blipFill>
          <a:blip r:embed="rId2"/>
          <a:stretch>
            <a:fillRect/>
          </a:stretch>
        </p:blipFill>
        <p:spPr>
          <a:xfrm>
            <a:off x="1774548" y="581891"/>
            <a:ext cx="5594904" cy="5087389"/>
          </a:xfrm>
          <a:prstGeom prst="rect">
            <a:avLst/>
          </a:prstGeom>
        </p:spPr>
      </p:pic>
    </p:spTree>
    <p:extLst>
      <p:ext uri="{BB962C8B-B14F-4D97-AF65-F5344CB8AC3E}">
        <p14:creationId xmlns:p14="http://schemas.microsoft.com/office/powerpoint/2010/main" val="2926973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66" y="-1"/>
            <a:ext cx="8741834" cy="982871"/>
          </a:xfrm>
        </p:spPr>
        <p:txBody>
          <a:bodyPr>
            <a:noAutofit/>
          </a:bodyPr>
          <a:lstStyle/>
          <a:p>
            <a:r>
              <a:rPr lang="en-US" b="1" dirty="0">
                <a:solidFill>
                  <a:schemeClr val="bg1"/>
                </a:solidFill>
                <a:latin typeface="+mn-lt"/>
                <a:cs typeface="P22 Typewriter"/>
              </a:rPr>
              <a:t> </a:t>
            </a:r>
            <a:r>
              <a:rPr lang="en-US" b="1" dirty="0">
                <a:solidFill>
                  <a:srgbClr val="FFFF00"/>
                </a:solidFill>
                <a:latin typeface="+mn-lt"/>
                <a:cs typeface="P22 Typewriter"/>
              </a:rPr>
              <a:t>Constraints Distort </a:t>
            </a:r>
            <a:r>
              <a:rPr lang="en-US" b="1" dirty="0">
                <a:solidFill>
                  <a:schemeClr val="accent4">
                    <a:lumMod val="60000"/>
                    <a:lumOff val="40000"/>
                  </a:schemeClr>
                </a:solidFill>
                <a:latin typeface="+mn-lt"/>
                <a:cs typeface="P22 Typewriter"/>
              </a:rPr>
              <a:t>C</a:t>
            </a:r>
            <a:r>
              <a:rPr lang="en-US" b="1" dirty="0">
                <a:solidFill>
                  <a:srgbClr val="FFFF00"/>
                </a:solidFill>
                <a:latin typeface="+mn-lt"/>
                <a:cs typeface="P22 Typewriter"/>
              </a:rPr>
              <a:t>r</a:t>
            </a:r>
            <a:r>
              <a:rPr lang="en-US" b="1" dirty="0">
                <a:solidFill>
                  <a:schemeClr val="accent5">
                    <a:lumMod val="60000"/>
                    <a:lumOff val="40000"/>
                  </a:schemeClr>
                </a:solidFill>
                <a:latin typeface="+mn-lt"/>
                <a:cs typeface="P22 Typewriter"/>
              </a:rPr>
              <a:t>e</a:t>
            </a:r>
            <a:r>
              <a:rPr lang="en-US" b="1" dirty="0">
                <a:solidFill>
                  <a:srgbClr val="CCFFCC"/>
                </a:solidFill>
                <a:latin typeface="+mn-lt"/>
                <a:cs typeface="P22 Typewriter"/>
              </a:rPr>
              <a:t>a</a:t>
            </a:r>
            <a:r>
              <a:rPr lang="en-US" b="1" dirty="0">
                <a:solidFill>
                  <a:srgbClr val="3366FF"/>
                </a:solidFill>
                <a:latin typeface="+mn-lt"/>
                <a:cs typeface="P22 Typewriter"/>
              </a:rPr>
              <a:t>t</a:t>
            </a:r>
            <a:r>
              <a:rPr lang="en-US" b="1" dirty="0">
                <a:solidFill>
                  <a:srgbClr val="FF6600"/>
                </a:solidFill>
                <a:latin typeface="+mn-lt"/>
                <a:cs typeface="P22 Typewriter"/>
              </a:rPr>
              <a:t>i</a:t>
            </a:r>
            <a:r>
              <a:rPr lang="en-US" b="1" dirty="0">
                <a:solidFill>
                  <a:srgbClr val="FF0000"/>
                </a:solidFill>
                <a:latin typeface="+mn-lt"/>
                <a:cs typeface="P22 Typewriter"/>
              </a:rPr>
              <a:t>v</a:t>
            </a:r>
            <a:r>
              <a:rPr lang="en-US" b="1" dirty="0">
                <a:solidFill>
                  <a:schemeClr val="bg2">
                    <a:lumMod val="75000"/>
                  </a:schemeClr>
                </a:solidFill>
                <a:latin typeface="+mn-lt"/>
                <a:cs typeface="P22 Typewriter"/>
              </a:rPr>
              <a:t>i</a:t>
            </a:r>
            <a:r>
              <a:rPr lang="en-US" b="1" dirty="0">
                <a:solidFill>
                  <a:schemeClr val="bg1">
                    <a:lumMod val="75000"/>
                  </a:schemeClr>
                </a:solidFill>
                <a:latin typeface="+mn-lt"/>
                <a:cs typeface="P22 Typewriter"/>
              </a:rPr>
              <a:t>t</a:t>
            </a:r>
            <a:r>
              <a:rPr lang="en-US" b="1" dirty="0">
                <a:solidFill>
                  <a:schemeClr val="accent2">
                    <a:lumMod val="60000"/>
                    <a:lumOff val="40000"/>
                  </a:schemeClr>
                </a:solidFill>
                <a:latin typeface="+mn-lt"/>
                <a:cs typeface="P22 Typewriter"/>
              </a:rPr>
              <a:t>y</a:t>
            </a:r>
          </a:p>
        </p:txBody>
      </p:sp>
      <p:sp>
        <p:nvSpPr>
          <p:cNvPr id="3" name="Content Placeholder 2"/>
          <p:cNvSpPr>
            <a:spLocks noGrp="1"/>
          </p:cNvSpPr>
          <p:nvPr>
            <p:ph sz="quarter" idx="10"/>
          </p:nvPr>
        </p:nvSpPr>
        <p:spPr>
          <a:xfrm>
            <a:off x="402166" y="982870"/>
            <a:ext cx="8741833" cy="5168347"/>
          </a:xfrm>
        </p:spPr>
        <p:txBody>
          <a:bodyPr>
            <a:normAutofit fontScale="92500" lnSpcReduction="10000"/>
          </a:bodyPr>
          <a:lstStyle/>
          <a:p>
            <a:pPr marL="0" indent="0">
              <a:buNone/>
            </a:pPr>
            <a:r>
              <a:rPr lang="en-US" dirty="0">
                <a:solidFill>
                  <a:srgbClr val="FFFFFF"/>
                </a:solidFill>
                <a:latin typeface="+mn-lt"/>
                <a:cs typeface="Lucida Console"/>
              </a:rPr>
              <a:t>10. Internet Governance &amp; Surveillance (International Law)</a:t>
            </a:r>
          </a:p>
          <a:p>
            <a:pPr marL="0" indent="0">
              <a:buNone/>
            </a:pPr>
            <a:r>
              <a:rPr lang="en-US" dirty="0">
                <a:solidFill>
                  <a:srgbClr val="FFFFFF"/>
                </a:solidFill>
                <a:latin typeface="+mn-lt"/>
                <a:cs typeface="Lucida Console"/>
              </a:rPr>
              <a:t>9. Taxation/Currency/Gambling/</a:t>
            </a:r>
            <a:r>
              <a:rPr lang="en-US" dirty="0">
                <a:solidFill>
                  <a:srgbClr val="FFFFFF"/>
                </a:solidFill>
                <a:cs typeface="Lucida Console"/>
              </a:rPr>
              <a:t>Criminal/Obscenity </a:t>
            </a:r>
          </a:p>
          <a:p>
            <a:pPr marL="0" indent="0">
              <a:buNone/>
            </a:pPr>
            <a:r>
              <a:rPr lang="en-US" dirty="0">
                <a:solidFill>
                  <a:srgbClr val="FFFFFF"/>
                </a:solidFill>
                <a:cs typeface="Lucida Console"/>
              </a:rPr>
              <a:t>   (Criminal &amp; Quasi Criminal)</a:t>
            </a:r>
            <a:endParaRPr lang="en-US" dirty="0">
              <a:solidFill>
                <a:srgbClr val="FFFFFF"/>
              </a:solidFill>
              <a:latin typeface="+mn-lt"/>
              <a:cs typeface="Lucida Console"/>
            </a:endParaRPr>
          </a:p>
          <a:p>
            <a:pPr marL="0" indent="0">
              <a:buNone/>
            </a:pPr>
            <a:r>
              <a:rPr lang="en-US" dirty="0">
                <a:solidFill>
                  <a:srgbClr val="FFFFFF"/>
                </a:solidFill>
                <a:latin typeface="+mn-lt"/>
                <a:cs typeface="Lucida Console"/>
              </a:rPr>
              <a:t>8. Misleading promises/advertising, physical or  </a:t>
            </a:r>
          </a:p>
          <a:p>
            <a:pPr marL="0" indent="0">
              <a:buNone/>
            </a:pPr>
            <a:r>
              <a:rPr lang="en-US" dirty="0">
                <a:solidFill>
                  <a:srgbClr val="FFFFFF"/>
                </a:solidFill>
                <a:latin typeface="+mn-lt"/>
                <a:cs typeface="Lucida Console"/>
              </a:rPr>
              <a:t>   psychological harm, unfair competition/anti-trust  </a:t>
            </a:r>
          </a:p>
          <a:p>
            <a:pPr marL="0" indent="0">
              <a:buNone/>
            </a:pPr>
            <a:r>
              <a:rPr lang="en-US" dirty="0">
                <a:solidFill>
                  <a:srgbClr val="FFFFFF"/>
                </a:solidFill>
                <a:latin typeface="+mn-lt"/>
                <a:cs typeface="Lucida Console"/>
              </a:rPr>
              <a:t>   (consumer protection)</a:t>
            </a:r>
          </a:p>
          <a:p>
            <a:pPr marL="0" indent="0">
              <a:buNone/>
            </a:pPr>
            <a:r>
              <a:rPr lang="en-US" dirty="0">
                <a:solidFill>
                  <a:srgbClr val="CCFFCC"/>
                </a:solidFill>
                <a:latin typeface="+mn-lt"/>
                <a:cs typeface="Lucida Console"/>
              </a:rPr>
              <a:t>7. Industry self regulation (delegated authority) &amp; medium  </a:t>
            </a:r>
          </a:p>
          <a:p>
            <a:pPr marL="0" indent="0">
              <a:buNone/>
            </a:pPr>
            <a:r>
              <a:rPr lang="en-US" dirty="0">
                <a:solidFill>
                  <a:srgbClr val="CCFFCC"/>
                </a:solidFill>
                <a:latin typeface="+mn-lt"/>
                <a:cs typeface="Lucida Console"/>
              </a:rPr>
              <a:t>   specific regulation (constitutional)</a:t>
            </a:r>
          </a:p>
          <a:p>
            <a:pPr marL="0" indent="0">
              <a:buNone/>
            </a:pPr>
            <a:r>
              <a:rPr lang="en-US" sz="2200" b="1" dirty="0">
                <a:solidFill>
                  <a:srgbClr val="FF0000"/>
                </a:solidFill>
                <a:latin typeface="+mn-lt"/>
                <a:cs typeface="Lucida Console"/>
              </a:rPr>
              <a:t>  </a:t>
            </a:r>
            <a:r>
              <a:rPr lang="en-US" sz="1900" b="1" dirty="0">
                <a:solidFill>
                  <a:srgbClr val="FF0000"/>
                </a:solidFill>
                <a:latin typeface="+mn-lt"/>
                <a:cs typeface="Lucida Console"/>
              </a:rPr>
              <a:t>Out of the Creation </a:t>
            </a:r>
            <a:r>
              <a:rPr lang="en-US" sz="1900" b="1" dirty="0">
                <a:solidFill>
                  <a:srgbClr val="FFFF00"/>
                </a:solidFill>
                <a:latin typeface="+mn-lt"/>
                <a:cs typeface="Lucida Console"/>
              </a:rPr>
              <a:t>               </a:t>
            </a:r>
            <a:r>
              <a:rPr lang="en-US" sz="1900" b="1" dirty="0">
                <a:solidFill>
                  <a:srgbClr val="FF0000"/>
                </a:solidFill>
                <a:latin typeface="+mn-lt"/>
                <a:cs typeface="Lucida Console"/>
              </a:rPr>
              <a:t>    Norms </a:t>
            </a:r>
            <a:r>
              <a:rPr lang="en-US" sz="1900" b="1" dirty="0">
                <a:solidFill>
                  <a:srgbClr val="FFFF00"/>
                </a:solidFill>
                <a:latin typeface="+mn-lt"/>
                <a:cs typeface="Lucida Console"/>
              </a:rPr>
              <a:t>(Censorship)                                    </a:t>
            </a:r>
            <a:r>
              <a:rPr lang="en-US" sz="1900" dirty="0">
                <a:solidFill>
                  <a:srgbClr val="FFFF00"/>
                </a:solidFill>
                <a:latin typeface="+mn-lt"/>
                <a:cs typeface="Lucida Console"/>
              </a:rPr>
              <a:t>----------------------------------------------------------------------------------------------------------------</a:t>
            </a:r>
          </a:p>
          <a:p>
            <a:pPr marL="0" indent="0">
              <a:buNone/>
            </a:pPr>
            <a:r>
              <a:rPr lang="en-US" sz="1900" b="1" dirty="0">
                <a:solidFill>
                  <a:schemeClr val="tx2">
                    <a:lumMod val="40000"/>
                    <a:lumOff val="60000"/>
                  </a:schemeClr>
                </a:solidFill>
                <a:latin typeface="+mn-lt"/>
                <a:cs typeface="Lucida Console"/>
              </a:rPr>
              <a:t>   In the Creation </a:t>
            </a:r>
            <a:r>
              <a:rPr lang="en-US" sz="1900" b="1" dirty="0">
                <a:solidFill>
                  <a:schemeClr val="accent4">
                    <a:lumMod val="40000"/>
                    <a:lumOff val="60000"/>
                  </a:schemeClr>
                </a:solidFill>
                <a:latin typeface="+mn-lt"/>
                <a:cs typeface="Lucida Console"/>
              </a:rPr>
              <a:t>                          </a:t>
            </a:r>
            <a:r>
              <a:rPr lang="en-US" sz="1900" b="1" dirty="0">
                <a:solidFill>
                  <a:srgbClr val="8EB4E3"/>
                </a:solidFill>
                <a:latin typeface="+mn-lt"/>
                <a:cs typeface="Lucida Console"/>
              </a:rPr>
              <a:t>Ethics</a:t>
            </a:r>
            <a:r>
              <a:rPr lang="en-US" sz="1900" b="1" dirty="0">
                <a:solidFill>
                  <a:srgbClr val="0000FF"/>
                </a:solidFill>
                <a:latin typeface="+mn-lt"/>
                <a:cs typeface="Lucida Console"/>
              </a:rPr>
              <a:t> </a:t>
            </a:r>
            <a:r>
              <a:rPr lang="en-US" sz="1900" b="1" dirty="0">
                <a:solidFill>
                  <a:schemeClr val="accent4">
                    <a:lumMod val="40000"/>
                    <a:lumOff val="60000"/>
                  </a:schemeClr>
                </a:solidFill>
                <a:latin typeface="+mn-lt"/>
                <a:cs typeface="Lucida Console"/>
              </a:rPr>
              <a:t>(of Originality, Creativity &amp; Expression)</a:t>
            </a:r>
            <a:endParaRPr lang="en-US" sz="1900" b="1" dirty="0">
              <a:solidFill>
                <a:schemeClr val="bg1"/>
              </a:solidFill>
              <a:latin typeface="+mn-lt"/>
              <a:cs typeface="Lucida Console"/>
            </a:endParaRPr>
          </a:p>
          <a:p>
            <a:pPr marL="0" indent="0">
              <a:buNone/>
            </a:pPr>
            <a:r>
              <a:rPr lang="en-US" dirty="0">
                <a:solidFill>
                  <a:srgbClr val="FFFFFF"/>
                </a:solidFill>
                <a:latin typeface="+mn-lt"/>
                <a:cs typeface="Lucida Console"/>
              </a:rPr>
              <a:t>6. EULA/</a:t>
            </a:r>
            <a:r>
              <a:rPr lang="en-US" dirty="0" err="1">
                <a:solidFill>
                  <a:srgbClr val="FFFFFF"/>
                </a:solidFill>
                <a:latin typeface="+mn-lt"/>
                <a:cs typeface="Lucida Console"/>
              </a:rPr>
              <a:t>ToS</a:t>
            </a:r>
            <a:r>
              <a:rPr lang="en-US" dirty="0">
                <a:solidFill>
                  <a:srgbClr val="FFFFFF"/>
                </a:solidFill>
                <a:latin typeface="+mn-lt"/>
                <a:cs typeface="Lucida Console"/>
              </a:rPr>
              <a:t> &amp; Contracts (contractual, private)</a:t>
            </a:r>
          </a:p>
          <a:p>
            <a:pPr marL="0" indent="0">
              <a:buNone/>
            </a:pPr>
            <a:r>
              <a:rPr lang="en-US" dirty="0">
                <a:solidFill>
                  <a:srgbClr val="FFFFFF"/>
                </a:solidFill>
                <a:cs typeface="Lucida Console"/>
              </a:rPr>
              <a:t>5. Privacy, Defamation &amp; Personality law (tort, IP)</a:t>
            </a:r>
            <a:endParaRPr lang="en-US" dirty="0">
              <a:solidFill>
                <a:srgbClr val="FFFFFF"/>
              </a:solidFill>
              <a:latin typeface="+mn-lt"/>
              <a:cs typeface="Lucida Console"/>
            </a:endParaRPr>
          </a:p>
          <a:p>
            <a:pPr marL="0" indent="0">
              <a:buNone/>
            </a:pPr>
            <a:r>
              <a:rPr lang="en-US" dirty="0">
                <a:solidFill>
                  <a:schemeClr val="bg1"/>
                </a:solidFill>
                <a:latin typeface="+mn-lt"/>
                <a:cs typeface="Lucida Console"/>
              </a:rPr>
              <a:t>4. Trademark, Patents &amp; the IP Business</a:t>
            </a:r>
          </a:p>
          <a:p>
            <a:pPr marL="0" indent="0">
              <a:buNone/>
            </a:pPr>
            <a:r>
              <a:rPr lang="en-US" dirty="0">
                <a:solidFill>
                  <a:schemeClr val="bg1"/>
                </a:solidFill>
                <a:latin typeface="+mn-lt"/>
                <a:cs typeface="Lucida Console"/>
              </a:rPr>
              <a:t>3. Copyright &amp; Users Rights (statutory)</a:t>
            </a:r>
            <a:endParaRPr lang="en-US" b="1" dirty="0">
              <a:solidFill>
                <a:schemeClr val="bg1"/>
              </a:solidFill>
              <a:latin typeface="+mn-lt"/>
              <a:cs typeface="Lucida Console"/>
            </a:endParaRPr>
          </a:p>
          <a:p>
            <a:pPr marL="0" indent="0">
              <a:buNone/>
            </a:pPr>
            <a:r>
              <a:rPr lang="en-US" dirty="0">
                <a:solidFill>
                  <a:schemeClr val="bg1"/>
                </a:solidFill>
                <a:latin typeface="+mn-lt"/>
                <a:cs typeface="Lucida Console"/>
              </a:rPr>
              <a:t>2. Technology (quasi extra-legal)</a:t>
            </a:r>
          </a:p>
          <a:p>
            <a:pPr marL="0" indent="0">
              <a:buNone/>
            </a:pPr>
            <a:r>
              <a:rPr lang="en-US" dirty="0">
                <a:solidFill>
                  <a:schemeClr val="bg1"/>
                </a:solidFill>
                <a:latin typeface="+mn-lt"/>
                <a:cs typeface="Lucida Console"/>
              </a:rPr>
              <a:t>1. Community (extra-legal)</a:t>
            </a:r>
            <a:r>
              <a:rPr lang="en-US" dirty="0">
                <a:solidFill>
                  <a:schemeClr val="bg1"/>
                </a:solidFill>
                <a:latin typeface="Lucida Console"/>
                <a:cs typeface="Lucida Console"/>
              </a:rPr>
              <a:t> </a:t>
            </a:r>
          </a:p>
        </p:txBody>
      </p:sp>
      <p:sp>
        <p:nvSpPr>
          <p:cNvPr id="4" name="TextBox 3"/>
          <p:cNvSpPr txBox="1"/>
          <p:nvPr/>
        </p:nvSpPr>
        <p:spPr>
          <a:xfrm>
            <a:off x="5592410" y="512078"/>
            <a:ext cx="184663" cy="373659"/>
          </a:xfrm>
          <a:prstGeom prst="rect">
            <a:avLst/>
          </a:prstGeom>
          <a:noFill/>
        </p:spPr>
        <p:txBody>
          <a:bodyPr wrap="none" lIns="91435" tIns="45718" rIns="91435" bIns="45718" rtlCol="0">
            <a:spAutoFit/>
          </a:bodyPr>
          <a:lstStyle/>
          <a:p>
            <a:endParaRPr lang="en-US" dirty="0">
              <a:solidFill>
                <a:prstClr val="black"/>
              </a:solidFill>
              <a:latin typeface="Arial"/>
            </a:endParaRPr>
          </a:p>
        </p:txBody>
      </p:sp>
    </p:spTree>
    <p:extLst>
      <p:ext uri="{BB962C8B-B14F-4D97-AF65-F5344CB8AC3E}">
        <p14:creationId xmlns:p14="http://schemas.microsoft.com/office/powerpoint/2010/main" val="19392646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6035"/>
            <a:ext cx="8229600" cy="1318520"/>
          </a:xfrm>
        </p:spPr>
        <p:txBody>
          <a:bodyPr>
            <a:noAutofit/>
          </a:bodyP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Core Binaries</a:t>
            </a:r>
            <a:endParaRPr lang="en-US" sz="7200" dirty="0"/>
          </a:p>
        </p:txBody>
      </p:sp>
      <p:sp>
        <p:nvSpPr>
          <p:cNvPr id="3" name="Content Placeholder 2"/>
          <p:cNvSpPr>
            <a:spLocks noGrp="1"/>
          </p:cNvSpPr>
          <p:nvPr>
            <p:ph sz="half" idx="1"/>
          </p:nvPr>
        </p:nvSpPr>
        <p:spPr>
          <a:xfrm>
            <a:off x="348989" y="1667539"/>
            <a:ext cx="4146811" cy="4062162"/>
          </a:xfrm>
        </p:spPr>
        <p:txBody>
          <a:bodyPr>
            <a:normAutofit fontScale="92500" lnSpcReduction="20000"/>
          </a:bodyPr>
          <a:lstStyle/>
          <a:p>
            <a:pPr marL="0" indent="0">
              <a:buNone/>
            </a:pPr>
            <a:r>
              <a:rPr lang="en-US" sz="5400" b="1" dirty="0">
                <a:solidFill>
                  <a:srgbClr val="FFFF00"/>
                </a:solidFill>
              </a:rPr>
              <a:t>Cultural</a:t>
            </a:r>
          </a:p>
          <a:p>
            <a:pPr marL="0" indent="0">
              <a:buNone/>
            </a:pPr>
            <a:r>
              <a:rPr lang="en-US" sz="5400" b="1" dirty="0">
                <a:solidFill>
                  <a:srgbClr val="FFFF00"/>
                </a:solidFill>
              </a:rPr>
              <a:t>Content</a:t>
            </a:r>
          </a:p>
          <a:p>
            <a:pPr marL="0" indent="0">
              <a:buNone/>
            </a:pPr>
            <a:r>
              <a:rPr lang="en-US" sz="5400" b="1" dirty="0">
                <a:solidFill>
                  <a:srgbClr val="FFFF00"/>
                </a:solidFill>
              </a:rPr>
              <a:t>Regulation</a:t>
            </a:r>
          </a:p>
          <a:p>
            <a:pPr marL="0" indent="0">
              <a:buNone/>
            </a:pPr>
            <a:r>
              <a:rPr lang="en-US" sz="5400" b="1" dirty="0">
                <a:solidFill>
                  <a:srgbClr val="FFFF00"/>
                </a:solidFill>
              </a:rPr>
              <a:t>Advertising</a:t>
            </a:r>
          </a:p>
          <a:p>
            <a:pPr marL="0" indent="0">
              <a:buNone/>
            </a:pPr>
            <a:r>
              <a:rPr lang="en-US" sz="5400" b="1" dirty="0">
                <a:solidFill>
                  <a:srgbClr val="FFFF00"/>
                </a:solidFill>
              </a:rPr>
              <a:t>Public</a:t>
            </a:r>
          </a:p>
          <a:p>
            <a:pPr marL="0" indent="0">
              <a:buNone/>
            </a:pPr>
            <a:r>
              <a:rPr lang="en-US" sz="5400" b="1" dirty="0">
                <a:solidFill>
                  <a:srgbClr val="FFFF00"/>
                </a:solidFill>
              </a:rPr>
              <a:t>Privacy</a:t>
            </a:r>
          </a:p>
          <a:p>
            <a:pPr marL="0" indent="0">
              <a:buNone/>
            </a:pPr>
            <a:endParaRPr lang="en-US" dirty="0"/>
          </a:p>
        </p:txBody>
      </p:sp>
      <p:sp>
        <p:nvSpPr>
          <p:cNvPr id="4" name="Content Placeholder 3"/>
          <p:cNvSpPr>
            <a:spLocks noGrp="1"/>
          </p:cNvSpPr>
          <p:nvPr>
            <p:ph sz="half" idx="2"/>
          </p:nvPr>
        </p:nvSpPr>
        <p:spPr>
          <a:xfrm>
            <a:off x="4648199" y="1667539"/>
            <a:ext cx="4377048" cy="4062161"/>
          </a:xfrm>
        </p:spPr>
        <p:txBody>
          <a:bodyPr>
            <a:normAutofit fontScale="92500" lnSpcReduction="20000"/>
          </a:bodyPr>
          <a:lstStyle/>
          <a:p>
            <a:pPr marL="0" indent="0">
              <a:buNone/>
            </a:pPr>
            <a:r>
              <a:rPr lang="en-US" sz="5400" b="1" dirty="0">
                <a:solidFill>
                  <a:srgbClr val="CCFFCC"/>
                </a:solidFill>
              </a:rPr>
              <a:t>Industrial</a:t>
            </a:r>
          </a:p>
          <a:p>
            <a:pPr marL="0" indent="0">
              <a:buNone/>
            </a:pPr>
            <a:r>
              <a:rPr lang="en-US" sz="5400" b="1" dirty="0">
                <a:solidFill>
                  <a:srgbClr val="CCFFCC"/>
                </a:solidFill>
              </a:rPr>
              <a:t>Carriage</a:t>
            </a:r>
          </a:p>
          <a:p>
            <a:pPr marL="0" indent="0">
              <a:buNone/>
            </a:pPr>
            <a:r>
              <a:rPr lang="en-US" sz="5400" b="1" dirty="0">
                <a:solidFill>
                  <a:srgbClr val="CCFFCC"/>
                </a:solidFill>
              </a:rPr>
              <a:t>Free Market</a:t>
            </a:r>
          </a:p>
          <a:p>
            <a:pPr marL="0" indent="0">
              <a:buNone/>
            </a:pPr>
            <a:r>
              <a:rPr lang="en-US" sz="5400" b="1" dirty="0">
                <a:solidFill>
                  <a:srgbClr val="CCFFCC"/>
                </a:solidFill>
              </a:rPr>
              <a:t>Subscription</a:t>
            </a:r>
          </a:p>
          <a:p>
            <a:pPr marL="0" indent="0">
              <a:buNone/>
            </a:pPr>
            <a:r>
              <a:rPr lang="en-US" sz="5400" b="1" dirty="0">
                <a:solidFill>
                  <a:srgbClr val="CCFFCC"/>
                </a:solidFill>
              </a:rPr>
              <a:t>Private</a:t>
            </a:r>
          </a:p>
          <a:p>
            <a:pPr marL="0" indent="0">
              <a:buNone/>
            </a:pPr>
            <a:r>
              <a:rPr lang="en-US" sz="5400" b="1" dirty="0">
                <a:solidFill>
                  <a:srgbClr val="CCFFCC"/>
                </a:solidFill>
              </a:rPr>
              <a:t>Surveillance</a:t>
            </a:r>
          </a:p>
          <a:p>
            <a:pPr marL="0" indent="0">
              <a:buNone/>
            </a:pPr>
            <a:endParaRPr lang="en-US" dirty="0"/>
          </a:p>
        </p:txBody>
      </p:sp>
    </p:spTree>
    <p:extLst>
      <p:ext uri="{BB962C8B-B14F-4D97-AF65-F5344CB8AC3E}">
        <p14:creationId xmlns:p14="http://schemas.microsoft.com/office/powerpoint/2010/main" val="33967997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16340"/>
            <a:ext cx="8229600" cy="2511004"/>
          </a:xfrm>
        </p:spPr>
        <p:txBody>
          <a:bodyPr>
            <a:noAutofit/>
          </a:bodyPr>
          <a:lstStyle/>
          <a:p>
            <a:pPr algn="ctr"/>
            <a:r>
              <a:rPr lang="en-US" sz="7200" b="1" dirty="0">
                <a:solidFill>
                  <a:srgbClr val="FFFF00"/>
                </a:solidFill>
              </a:rPr>
              <a:t>Where are we actually </a:t>
            </a:r>
            <a:r>
              <a:rPr lang="en-US" sz="7200" b="1" dirty="0">
                <a:solidFill>
                  <a:srgbClr val="FF0000"/>
                </a:solidFill>
              </a:rPr>
              <a:t>?</a:t>
            </a:r>
          </a:p>
        </p:txBody>
      </p:sp>
      <p:pic>
        <p:nvPicPr>
          <p:cNvPr id="10" name="Picture 9">
            <a:extLst>
              <a:ext uri="{FF2B5EF4-FFF2-40B4-BE49-F238E27FC236}">
                <a16:creationId xmlns:a16="http://schemas.microsoft.com/office/drawing/2014/main" id="{DFAEEDFE-6CD1-FA48-A44C-B86495D9F98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28405" y="2856637"/>
            <a:ext cx="3487189" cy="2905991"/>
          </a:xfrm>
          <a:prstGeom prst="rect">
            <a:avLst/>
          </a:prstGeom>
        </p:spPr>
      </p:pic>
    </p:spTree>
    <p:extLst>
      <p:ext uri="{BB962C8B-B14F-4D97-AF65-F5344CB8AC3E}">
        <p14:creationId xmlns:p14="http://schemas.microsoft.com/office/powerpoint/2010/main" val="37502591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31799" y="399011"/>
            <a:ext cx="8267529" cy="5253645"/>
          </a:xfrm>
        </p:spPr>
        <p:txBody>
          <a:bodyPr>
            <a:normAutofit lnSpcReduction="10000"/>
          </a:bodyPr>
          <a:lstStyle/>
          <a:p>
            <a:pPr marL="1143000" indent="-1143000">
              <a:lnSpc>
                <a:spcPct val="90000"/>
              </a:lnSpc>
              <a:buAutoNum type="arabicPeriod"/>
            </a:pPr>
            <a:r>
              <a:rPr lang="en-US" sz="4800" dirty="0">
                <a:solidFill>
                  <a:srgbClr val="FFFF00"/>
                </a:solidFill>
              </a:rPr>
              <a:t>Vertically integrated free market </a:t>
            </a:r>
            <a:r>
              <a:rPr lang="en-US" sz="4800" dirty="0">
                <a:solidFill>
                  <a:srgbClr val="FF0000"/>
                </a:solidFill>
                <a:sym typeface="Wingdings"/>
              </a:rPr>
              <a:t></a:t>
            </a:r>
            <a:r>
              <a:rPr lang="en-US" sz="4800" dirty="0">
                <a:solidFill>
                  <a:srgbClr val="CCFFCC"/>
                </a:solidFill>
              </a:rPr>
              <a:t> </a:t>
            </a:r>
            <a:r>
              <a:rPr lang="en-US" sz="4800" dirty="0">
                <a:solidFill>
                  <a:schemeClr val="bg1"/>
                </a:solidFill>
              </a:rPr>
              <a:t>oligopoly</a:t>
            </a:r>
            <a:endParaRPr lang="en-CA" sz="4800" dirty="0">
              <a:solidFill>
                <a:schemeClr val="bg1"/>
              </a:solidFill>
            </a:endParaRPr>
          </a:p>
          <a:p>
            <a:pPr marL="1143000" indent="-1143000">
              <a:lnSpc>
                <a:spcPct val="90000"/>
              </a:lnSpc>
              <a:buAutoNum type="arabicPeriod"/>
            </a:pPr>
            <a:r>
              <a:rPr lang="en-US" sz="4800" dirty="0">
                <a:solidFill>
                  <a:srgbClr val="CCFFCC"/>
                </a:solidFill>
              </a:rPr>
              <a:t>Free market </a:t>
            </a:r>
            <a:r>
              <a:rPr lang="en-US" sz="4800" dirty="0">
                <a:solidFill>
                  <a:srgbClr val="FF0000"/>
                </a:solidFill>
              </a:rPr>
              <a:t>industrial surveillance </a:t>
            </a:r>
            <a:r>
              <a:rPr lang="en-US" sz="4800" dirty="0">
                <a:solidFill>
                  <a:srgbClr val="CCFFCC"/>
                </a:solidFill>
              </a:rPr>
              <a:t>through platform </a:t>
            </a:r>
            <a:r>
              <a:rPr lang="en-US" sz="4800" dirty="0">
                <a:solidFill>
                  <a:schemeClr val="accent5"/>
                </a:solidFill>
              </a:rPr>
              <a:t>(</a:t>
            </a:r>
            <a:r>
              <a:rPr lang="en-US" sz="4800" dirty="0">
                <a:solidFill>
                  <a:schemeClr val="bg1"/>
                </a:solidFill>
              </a:rPr>
              <a:t>&amp; carriage</a:t>
            </a:r>
            <a:r>
              <a:rPr lang="en-US" sz="4800" dirty="0">
                <a:solidFill>
                  <a:srgbClr val="FF0000"/>
                </a:solidFill>
              </a:rPr>
              <a:t>?</a:t>
            </a:r>
            <a:r>
              <a:rPr lang="en-US" sz="4800" dirty="0">
                <a:solidFill>
                  <a:schemeClr val="accent5"/>
                </a:solidFill>
              </a:rPr>
              <a:t>)</a:t>
            </a:r>
            <a:r>
              <a:rPr lang="en-US" sz="4800" dirty="0">
                <a:solidFill>
                  <a:srgbClr val="FF0000"/>
                </a:solidFill>
              </a:rPr>
              <a:t>.</a:t>
            </a:r>
            <a:r>
              <a:rPr lang="en-US" sz="5400" dirty="0">
                <a:solidFill>
                  <a:srgbClr val="CCFFCC"/>
                </a:solidFill>
              </a:rPr>
              <a:t> </a:t>
            </a:r>
          </a:p>
          <a:p>
            <a:pPr marL="1143000" indent="-1143000">
              <a:lnSpc>
                <a:spcPct val="90000"/>
              </a:lnSpc>
              <a:buAutoNum type="arabicPeriod"/>
            </a:pPr>
            <a:r>
              <a:rPr lang="en-US" sz="5400">
                <a:solidFill>
                  <a:schemeClr val="bg1"/>
                </a:solidFill>
              </a:rPr>
              <a:t>Privacy</a:t>
            </a:r>
            <a:r>
              <a:rPr lang="en-US" sz="5400">
                <a:solidFill>
                  <a:srgbClr val="CCFFCC"/>
                </a:solidFill>
              </a:rPr>
              <a:t> </a:t>
            </a:r>
            <a:r>
              <a:rPr lang="en-US" sz="5400">
                <a:solidFill>
                  <a:srgbClr val="FF0000"/>
                </a:solidFill>
                <a:sym typeface="Wingdings" pitchFamily="2" charset="2"/>
              </a:rPr>
              <a:t>=</a:t>
            </a:r>
            <a:r>
              <a:rPr lang="en-US" sz="5400" dirty="0">
                <a:solidFill>
                  <a:srgbClr val="FF0000"/>
                </a:solidFill>
                <a:sym typeface="Wingdings" pitchFamily="2" charset="2"/>
              </a:rPr>
              <a:t> </a:t>
            </a:r>
            <a:r>
              <a:rPr lang="en-US" sz="5400">
                <a:solidFill>
                  <a:srgbClr val="FFFF00"/>
                </a:solidFill>
                <a:sym typeface="Wingdings" pitchFamily="2" charset="2"/>
              </a:rPr>
              <a:t>Personal </a:t>
            </a:r>
            <a:r>
              <a:rPr lang="en-US" sz="5400" dirty="0">
                <a:solidFill>
                  <a:srgbClr val="FFFF00"/>
                </a:solidFill>
                <a:sym typeface="Wingdings" pitchFamily="2" charset="2"/>
              </a:rPr>
              <a:t>data protection</a:t>
            </a:r>
            <a:endParaRPr lang="en-CA" sz="5400" dirty="0">
              <a:solidFill>
                <a:srgbClr val="FFFF00"/>
              </a:solidFill>
            </a:endParaRPr>
          </a:p>
          <a:p>
            <a:pPr marL="0" indent="0">
              <a:buNone/>
            </a:pPr>
            <a:endParaRPr lang="en-US" dirty="0"/>
          </a:p>
        </p:txBody>
      </p:sp>
    </p:spTree>
    <p:extLst>
      <p:ext uri="{BB962C8B-B14F-4D97-AF65-F5344CB8AC3E}">
        <p14:creationId xmlns:p14="http://schemas.microsoft.com/office/powerpoint/2010/main" val="31522349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1407806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9382"/>
            <a:ext cx="8686800" cy="1143359"/>
          </a:xfrm>
        </p:spPr>
        <p:txBody>
          <a:bodyPr>
            <a:noAutofit/>
          </a:bodyPr>
          <a:lstStyle/>
          <a:p>
            <a:br>
              <a:rPr lang="en-US" b="1" dirty="0">
                <a:latin typeface="+mn-lt"/>
              </a:rPr>
            </a:br>
            <a:r>
              <a:rPr lang="en-US" b="1" dirty="0">
                <a:solidFill>
                  <a:srgbClr val="FFFF00"/>
                </a:solidFill>
                <a:latin typeface="+mn-lt"/>
              </a:rPr>
              <a:t>For </a:t>
            </a:r>
            <a:r>
              <a:rPr lang="en-CA" b="1" dirty="0">
                <a:solidFill>
                  <a:srgbClr val="FFFF00"/>
                </a:solidFill>
                <a:latin typeface="+mn-lt"/>
              </a:rPr>
              <a:t>full privileges on the website</a:t>
            </a:r>
            <a:r>
              <a:rPr lang="en-CA" b="1" dirty="0">
                <a:solidFill>
                  <a:srgbClr val="FF0000"/>
                </a:solidFill>
                <a:latin typeface="+mn-lt"/>
              </a:rPr>
              <a:t>…</a:t>
            </a:r>
            <a:r>
              <a:rPr lang="en-CA" b="1" dirty="0">
                <a:solidFill>
                  <a:srgbClr val="FFFF00"/>
                </a:solidFill>
                <a:latin typeface="+mn-lt"/>
              </a:rPr>
              <a:t> </a:t>
            </a:r>
            <a:br>
              <a:rPr lang="en-CA" b="1" dirty="0">
                <a:latin typeface="+mn-lt"/>
              </a:rPr>
            </a:br>
            <a:endParaRPr lang="en-US" b="1" dirty="0">
              <a:latin typeface="+mn-lt"/>
            </a:endParaRPr>
          </a:p>
        </p:txBody>
      </p:sp>
      <p:sp>
        <p:nvSpPr>
          <p:cNvPr id="3" name="Content Placeholder 2"/>
          <p:cNvSpPr>
            <a:spLocks noGrp="1"/>
          </p:cNvSpPr>
          <p:nvPr>
            <p:ph sz="quarter" idx="10"/>
          </p:nvPr>
        </p:nvSpPr>
        <p:spPr>
          <a:xfrm>
            <a:off x="457200" y="1828799"/>
            <a:ext cx="8138160" cy="4173117"/>
          </a:xfrm>
        </p:spPr>
        <p:txBody>
          <a:bodyPr>
            <a:normAutofit/>
          </a:bodyPr>
          <a:lstStyle/>
          <a:p>
            <a:pPr marL="0" indent="0" algn="ctr">
              <a:buNone/>
            </a:pPr>
            <a:r>
              <a:rPr lang="en-US" sz="6000" dirty="0">
                <a:solidFill>
                  <a:schemeClr val="bg1"/>
                </a:solidFill>
              </a:rPr>
              <a:t>YOU SHOULD HAVE FULL PRIVILEDGES ALREADY</a:t>
            </a:r>
            <a:r>
              <a:rPr lang="en-US" sz="6000" dirty="0">
                <a:solidFill>
                  <a:srgbClr val="FFFF00"/>
                </a:solidFill>
              </a:rPr>
              <a:t>…</a:t>
            </a:r>
          </a:p>
          <a:p>
            <a:pPr marL="0" indent="0" algn="ctr">
              <a:buNone/>
            </a:pPr>
            <a:r>
              <a:rPr lang="en-US" sz="6000" b="1" dirty="0">
                <a:solidFill>
                  <a:srgbClr val="FF0000"/>
                </a:solidFill>
              </a:rPr>
              <a:t>IF YOU DON’T LET ME KNOW.</a:t>
            </a:r>
          </a:p>
        </p:txBody>
      </p:sp>
    </p:spTree>
    <p:extLst>
      <p:ext uri="{BB962C8B-B14F-4D97-AF65-F5344CB8AC3E}">
        <p14:creationId xmlns:p14="http://schemas.microsoft.com/office/powerpoint/2010/main" val="21537902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30007211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170"/>
            <a:ext cx="9144000" cy="1361964"/>
          </a:xfrm>
        </p:spPr>
        <p:txBody>
          <a:bodyPr>
            <a:normAutofit/>
          </a:bodyPr>
          <a:lstStyle/>
          <a:p>
            <a:pPr algn="ctr"/>
            <a:r>
              <a:rPr lang="en-US" sz="4400" b="1" dirty="0">
                <a:solidFill>
                  <a:srgbClr val="FFFF00"/>
                </a:solidFill>
              </a:rPr>
              <a:t>Starting Point </a:t>
            </a:r>
            <a:r>
              <a:rPr lang="en-US" sz="4400" b="1" dirty="0">
                <a:solidFill>
                  <a:srgbClr val="FF0000"/>
                </a:solidFill>
              </a:rPr>
              <a:t>#</a:t>
            </a:r>
            <a:r>
              <a:rPr lang="en-US" sz="4400" b="1" dirty="0">
                <a:solidFill>
                  <a:srgbClr val="FFFFFF"/>
                </a:solidFill>
              </a:rPr>
              <a:t>2</a:t>
            </a:r>
            <a:r>
              <a:rPr lang="en-US" sz="4400" b="1" dirty="0">
                <a:solidFill>
                  <a:srgbClr val="FF0000"/>
                </a:solidFill>
              </a:rPr>
              <a:t>:</a:t>
            </a:r>
            <a:r>
              <a:rPr lang="en-US" sz="4400" b="1" dirty="0">
                <a:solidFill>
                  <a:srgbClr val="FFFFFF"/>
                </a:solidFill>
              </a:rPr>
              <a:t> For Today </a:t>
            </a:r>
            <a:r>
              <a:rPr lang="en-US" sz="4400" b="1" dirty="0">
                <a:solidFill>
                  <a:srgbClr val="FF0000"/>
                </a:solidFill>
                <a:sym typeface="Wingdings"/>
              </a:rPr>
              <a:t> </a:t>
            </a:r>
            <a:endParaRPr lang="en-US" sz="4400" b="1" dirty="0">
              <a:solidFill>
                <a:srgbClr val="FF0000"/>
              </a:solidFill>
            </a:endParaRPr>
          </a:p>
        </p:txBody>
      </p:sp>
      <p:pic>
        <p:nvPicPr>
          <p:cNvPr id="4" name="Content Placeholder 3" descr="F1_start_light_sequence_animation.gif"/>
          <p:cNvPicPr>
            <a:picLocks noGrp="1" noChangeAspect="1"/>
          </p:cNvPicPr>
          <p:nvPr>
            <p:ph sz="quarter" idx="10"/>
          </p:nvPr>
        </p:nvPicPr>
        <p:blipFill>
          <a:blip r:embed="rId2" cstate="print">
            <a:extLst>
              <a:ext uri="{28A0092B-C50C-407E-A947-70E740481C1C}">
                <a14:useLocalDpi xmlns:a14="http://schemas.microsoft.com/office/drawing/2010/main"/>
              </a:ext>
            </a:extLst>
          </a:blip>
          <a:srcRect l="-31953" r="-31953"/>
          <a:stretch>
            <a:fillRect/>
          </a:stretch>
        </p:blipFill>
        <p:spPr>
          <a:xfrm>
            <a:off x="820074" y="1408134"/>
            <a:ext cx="7443546" cy="3905564"/>
          </a:xfrm>
        </p:spPr>
      </p:pic>
    </p:spTree>
    <p:extLst>
      <p:ext uri="{BB962C8B-B14F-4D97-AF65-F5344CB8AC3E}">
        <p14:creationId xmlns:p14="http://schemas.microsoft.com/office/powerpoint/2010/main" val="6469042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11680" y="300777"/>
            <a:ext cx="8790272" cy="5425357"/>
          </a:xfrm>
        </p:spPr>
        <p:txBody>
          <a:bodyPr>
            <a:noAutofit/>
          </a:bodyPr>
          <a:lstStyle/>
          <a:p>
            <a:pPr marL="0" indent="0" algn="ctr">
              <a:buNone/>
            </a:pPr>
            <a:r>
              <a:rPr lang="en-US" sz="8800" dirty="0">
                <a:solidFill>
                  <a:srgbClr val="FFFF00"/>
                </a:solidFill>
                <a:latin typeface="Apple Chancery"/>
                <a:cs typeface="Apple Chancery"/>
              </a:rPr>
              <a:t>Roles of </a:t>
            </a:r>
            <a:r>
              <a:rPr lang="en-US" sz="8800" dirty="0">
                <a:solidFill>
                  <a:srgbClr val="FF0000"/>
                </a:solidFill>
                <a:latin typeface="Apple Chancery"/>
                <a:cs typeface="Apple Chancery"/>
              </a:rPr>
              <a:t>Sovereignty</a:t>
            </a:r>
            <a:r>
              <a:rPr lang="en-US" sz="8800" dirty="0">
                <a:solidFill>
                  <a:srgbClr val="FFFF00"/>
                </a:solidFill>
                <a:latin typeface="Apple Chancery"/>
                <a:cs typeface="Apple Chancery"/>
              </a:rPr>
              <a:t> </a:t>
            </a:r>
            <a:r>
              <a:rPr lang="en-US" sz="8800" dirty="0">
                <a:solidFill>
                  <a:schemeClr val="bg1"/>
                </a:solidFill>
                <a:latin typeface="Apple Chancery"/>
                <a:cs typeface="Apple Chancery"/>
              </a:rPr>
              <a:t>&amp;</a:t>
            </a:r>
            <a:r>
              <a:rPr lang="en-US" sz="8800" dirty="0">
                <a:solidFill>
                  <a:srgbClr val="FFFF00"/>
                </a:solidFill>
                <a:latin typeface="Apple Chancery"/>
                <a:cs typeface="Apple Chancery"/>
              </a:rPr>
              <a:t> </a:t>
            </a:r>
            <a:r>
              <a:rPr lang="en-US" sz="8800" dirty="0">
                <a:solidFill>
                  <a:srgbClr val="FF0000"/>
                </a:solidFill>
                <a:latin typeface="Apple Chancery"/>
                <a:cs typeface="Apple Chancery"/>
              </a:rPr>
              <a:t>Culture</a:t>
            </a:r>
            <a:r>
              <a:rPr lang="en-US" sz="8800" dirty="0">
                <a:solidFill>
                  <a:srgbClr val="FFFF00"/>
                </a:solidFill>
                <a:latin typeface="Apple Chancery"/>
                <a:cs typeface="Apple Chancery"/>
              </a:rPr>
              <a:t> in the Communications Landscape</a:t>
            </a:r>
          </a:p>
        </p:txBody>
      </p:sp>
    </p:spTree>
    <p:extLst>
      <p:ext uri="{BB962C8B-B14F-4D97-AF65-F5344CB8AC3E}">
        <p14:creationId xmlns:p14="http://schemas.microsoft.com/office/powerpoint/2010/main" val="3170728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650px-Political_map_of_Canada.png"/>
          <p:cNvPicPr>
            <a:picLocks noGrp="1" noChangeAspect="1"/>
          </p:cNvPicPr>
          <p:nvPr>
            <p:ph sz="quarter" idx="10"/>
          </p:nvPr>
        </p:nvPicPr>
        <p:blipFill>
          <a:blip r:embed="rId2" cstate="print">
            <a:extLst>
              <a:ext uri="{28A0092B-C50C-407E-A947-70E740481C1C}">
                <a14:useLocalDpi xmlns:a14="http://schemas.microsoft.com/office/drawing/2010/main"/>
              </a:ext>
            </a:extLst>
          </a:blip>
          <a:srcRect t="9607" b="9607"/>
          <a:stretch>
            <a:fillRect/>
          </a:stretch>
        </p:blipFill>
        <p:spPr>
          <a:xfrm>
            <a:off x="457200" y="166688"/>
            <a:ext cx="8229600" cy="5748337"/>
          </a:xfrm>
          <a:prstGeom prst="rect">
            <a:avLst/>
          </a:prstGeom>
        </p:spPr>
      </p:pic>
    </p:spTree>
    <p:extLst>
      <p:ext uri="{BB962C8B-B14F-4D97-AF65-F5344CB8AC3E}">
        <p14:creationId xmlns:p14="http://schemas.microsoft.com/office/powerpoint/2010/main" val="11357222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_1606.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221"/>
          <a:stretch/>
        </p:blipFill>
        <p:spPr>
          <a:xfrm>
            <a:off x="1027154" y="434468"/>
            <a:ext cx="7003318" cy="5291666"/>
          </a:xfrm>
        </p:spPr>
      </p:pic>
    </p:spTree>
    <p:extLst>
      <p:ext uri="{BB962C8B-B14F-4D97-AF65-F5344CB8AC3E}">
        <p14:creationId xmlns:p14="http://schemas.microsoft.com/office/powerpoint/2010/main" val="12489491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669569"/>
          </a:xfrm>
        </p:spPr>
        <p:txBody>
          <a:bodyPr>
            <a:noAutofit/>
          </a:bodyPr>
          <a:lstStyle/>
          <a:p>
            <a:pPr algn="ctr"/>
            <a:r>
              <a:rPr lang="en-US" sz="4400" b="1" dirty="0">
                <a:solidFill>
                  <a:srgbClr val="FFFF00"/>
                </a:solidFill>
                <a:latin typeface="+mn-lt"/>
              </a:rPr>
              <a:t>Does </a:t>
            </a:r>
            <a:r>
              <a:rPr lang="en-US" sz="4400" b="1" dirty="0">
                <a:solidFill>
                  <a:srgbClr val="FF0000"/>
                </a:solidFill>
                <a:latin typeface="+mn-lt"/>
              </a:rPr>
              <a:t>sovereignty</a:t>
            </a:r>
            <a:r>
              <a:rPr lang="en-US" sz="4400" b="1" dirty="0">
                <a:solidFill>
                  <a:srgbClr val="FFFF00"/>
                </a:solidFill>
                <a:latin typeface="+mn-lt"/>
              </a:rPr>
              <a:t> makes sense? Does </a:t>
            </a:r>
            <a:r>
              <a:rPr lang="en-US" sz="4400" b="1" dirty="0">
                <a:solidFill>
                  <a:srgbClr val="FF0000"/>
                </a:solidFill>
                <a:latin typeface="+mn-lt"/>
              </a:rPr>
              <a:t>culture</a:t>
            </a:r>
            <a:r>
              <a:rPr lang="en-US" sz="4400" b="1" dirty="0">
                <a:solidFill>
                  <a:srgbClr val="FFFF00"/>
                </a:solidFill>
                <a:latin typeface="+mn-lt"/>
              </a:rPr>
              <a:t> make sense?</a:t>
            </a:r>
          </a:p>
        </p:txBody>
      </p:sp>
      <p:pic>
        <p:nvPicPr>
          <p:cNvPr id="4" name="Content Placeholder 3" descr="IMG_1599.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870"/>
          <a:stretch/>
        </p:blipFill>
        <p:spPr>
          <a:xfrm>
            <a:off x="1811525" y="1669569"/>
            <a:ext cx="5621330" cy="4192638"/>
          </a:xfrm>
        </p:spPr>
      </p:pic>
    </p:spTree>
    <p:extLst>
      <p:ext uri="{BB962C8B-B14F-4D97-AF65-F5344CB8AC3E}">
        <p14:creationId xmlns:p14="http://schemas.microsoft.com/office/powerpoint/2010/main" val="15825091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8 at 11.04.45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285" r="-378"/>
          <a:stretch/>
        </p:blipFill>
        <p:spPr>
          <a:xfrm>
            <a:off x="174681" y="765631"/>
            <a:ext cx="8733541" cy="4877531"/>
          </a:xfrm>
        </p:spPr>
      </p:pic>
    </p:spTree>
    <p:extLst>
      <p:ext uri="{BB962C8B-B14F-4D97-AF65-F5344CB8AC3E}">
        <p14:creationId xmlns:p14="http://schemas.microsoft.com/office/powerpoint/2010/main" val="5474824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690935"/>
            <a:ext cx="8229600" cy="5266048"/>
          </a:xfrm>
        </p:spPr>
        <p:txBody>
          <a:bodyPr>
            <a:normAutofit/>
          </a:bodyPr>
          <a:lstStyle/>
          <a:p>
            <a:pPr marL="0" indent="0">
              <a:buNone/>
            </a:pPr>
            <a:r>
              <a:rPr lang="en-CA" sz="3600" b="1" dirty="0">
                <a:solidFill>
                  <a:srgbClr val="FFFF00"/>
                </a:solidFill>
                <a:latin typeface="+mn-lt"/>
              </a:rPr>
              <a:t>4.</a:t>
            </a:r>
            <a:r>
              <a:rPr lang="en-CA" sz="3600" dirty="0">
                <a:latin typeface="+mn-lt"/>
              </a:rPr>
              <a:t> </a:t>
            </a:r>
            <a:r>
              <a:rPr lang="en-CA" sz="3600" dirty="0">
                <a:solidFill>
                  <a:schemeClr val="bg1"/>
                </a:solidFill>
                <a:latin typeface="+mn-lt"/>
              </a:rPr>
              <a:t>This Act does not apply in respect of broadcasting by a broadcasting undertaking.</a:t>
            </a:r>
          </a:p>
          <a:p>
            <a:pPr marL="0" indent="0">
              <a:buNone/>
            </a:pPr>
            <a:endParaRPr lang="en-CA" sz="3600" dirty="0">
              <a:latin typeface="+mn-lt"/>
            </a:endParaRPr>
          </a:p>
          <a:p>
            <a:pPr marL="0" indent="0">
              <a:buNone/>
            </a:pPr>
            <a:r>
              <a:rPr lang="en-CA" sz="3600" b="1" dirty="0">
                <a:solidFill>
                  <a:srgbClr val="FFFF00"/>
                </a:solidFill>
                <a:latin typeface="+mn-lt"/>
              </a:rPr>
              <a:t>36.</a:t>
            </a:r>
            <a:r>
              <a:rPr lang="en-CA" sz="3600" dirty="0">
                <a:latin typeface="+mn-lt"/>
              </a:rPr>
              <a:t> </a:t>
            </a:r>
            <a:r>
              <a:rPr lang="en-CA" sz="3600" dirty="0">
                <a:solidFill>
                  <a:srgbClr val="FFFFFF"/>
                </a:solidFill>
                <a:latin typeface="+mn-lt"/>
              </a:rPr>
              <a:t>Except where the Commission approves otherwise, a </a:t>
            </a:r>
            <a:r>
              <a:rPr lang="en-CA" sz="3600" dirty="0">
                <a:solidFill>
                  <a:srgbClr val="FF0000"/>
                </a:solidFill>
                <a:latin typeface="+mn-lt"/>
              </a:rPr>
              <a:t>Canadian carrier </a:t>
            </a:r>
            <a:r>
              <a:rPr lang="en-CA" sz="3600" dirty="0">
                <a:solidFill>
                  <a:srgbClr val="FFFF00"/>
                </a:solidFill>
                <a:latin typeface="+mn-lt"/>
              </a:rPr>
              <a:t>shall not control the content or influence the meaning or purpose of telecommunications</a:t>
            </a:r>
            <a:r>
              <a:rPr lang="en-CA" sz="3600" dirty="0">
                <a:solidFill>
                  <a:srgbClr val="FFFFFF"/>
                </a:solidFill>
                <a:latin typeface="+mn-lt"/>
              </a:rPr>
              <a:t> carried by it for the public.</a:t>
            </a:r>
          </a:p>
          <a:p>
            <a:pPr marL="0" indent="0">
              <a:buNone/>
            </a:pPr>
            <a:endParaRPr lang="en-CA" dirty="0"/>
          </a:p>
          <a:p>
            <a:pPr marL="0" indent="0">
              <a:buNone/>
            </a:pPr>
            <a:endParaRPr lang="en-US" dirty="0"/>
          </a:p>
        </p:txBody>
      </p:sp>
    </p:spTree>
    <p:extLst>
      <p:ext uri="{BB962C8B-B14F-4D97-AF65-F5344CB8AC3E}">
        <p14:creationId xmlns:p14="http://schemas.microsoft.com/office/powerpoint/2010/main" val="17168370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58"/>
            <a:ext cx="8686800" cy="1016000"/>
          </a:xfrm>
        </p:spPr>
        <p:txBody>
          <a:bodyPr>
            <a:normAutofit fontScale="90000"/>
          </a:bodyPr>
          <a:lstStyle/>
          <a:p>
            <a:br>
              <a:rPr lang="en-US" dirty="0"/>
            </a:br>
            <a:r>
              <a:rPr lang="en-CA" b="1" dirty="0">
                <a:solidFill>
                  <a:srgbClr val="FFFF00"/>
                </a:solidFill>
              </a:rPr>
              <a:t>Canadian Telecommunications Policy</a:t>
            </a:r>
            <a:br>
              <a:rPr lang="en-CA" dirty="0"/>
            </a:br>
            <a:endParaRPr lang="en-US" dirty="0"/>
          </a:p>
        </p:txBody>
      </p:sp>
      <p:sp>
        <p:nvSpPr>
          <p:cNvPr id="3" name="Content Placeholder 2"/>
          <p:cNvSpPr>
            <a:spLocks noGrp="1"/>
          </p:cNvSpPr>
          <p:nvPr>
            <p:ph sz="quarter" idx="10"/>
          </p:nvPr>
        </p:nvSpPr>
        <p:spPr>
          <a:xfrm>
            <a:off x="457199" y="1022658"/>
            <a:ext cx="8577741" cy="4920376"/>
          </a:xfrm>
        </p:spPr>
        <p:txBody>
          <a:bodyPr>
            <a:normAutofit/>
          </a:bodyPr>
          <a:lstStyle/>
          <a:p>
            <a:pPr marL="0" indent="0">
              <a:buNone/>
            </a:pPr>
            <a:r>
              <a:rPr lang="en-CA" sz="3200" b="1" dirty="0">
                <a:solidFill>
                  <a:srgbClr val="CCFFCC"/>
                </a:solidFill>
              </a:rPr>
              <a:t>Objectives</a:t>
            </a:r>
            <a:endParaRPr lang="en-CA" sz="3200" dirty="0">
              <a:solidFill>
                <a:srgbClr val="CCFFCC"/>
              </a:solidFill>
            </a:endParaRPr>
          </a:p>
          <a:p>
            <a:pPr marL="0" indent="0">
              <a:buNone/>
            </a:pPr>
            <a:r>
              <a:rPr lang="en-CA" sz="3200" b="1" dirty="0">
                <a:solidFill>
                  <a:srgbClr val="FF0000"/>
                </a:solidFill>
              </a:rPr>
              <a:t>7</a:t>
            </a:r>
            <a:r>
              <a:rPr lang="en-CA" sz="3200" dirty="0">
                <a:solidFill>
                  <a:srgbClr val="FFFFFF"/>
                </a:solidFill>
              </a:rPr>
              <a:t> It is hereby affirmed that telecommunications performs an </a:t>
            </a:r>
            <a:r>
              <a:rPr lang="en-CA" sz="3200" dirty="0">
                <a:solidFill>
                  <a:srgbClr val="FFFF00"/>
                </a:solidFill>
              </a:rPr>
              <a:t>essential role in the maintenance of Canada’s identity and sovereignty </a:t>
            </a:r>
            <a:r>
              <a:rPr lang="en-CA" sz="3200" dirty="0">
                <a:solidFill>
                  <a:srgbClr val="FFFFFF"/>
                </a:solidFill>
              </a:rPr>
              <a:t>and that the </a:t>
            </a:r>
            <a:r>
              <a:rPr lang="en-CA" sz="3200" dirty="0">
                <a:solidFill>
                  <a:srgbClr val="CCFFCC"/>
                </a:solidFill>
              </a:rPr>
              <a:t>Canadian telecommunications policy has as its objectives</a:t>
            </a:r>
          </a:p>
          <a:p>
            <a:pPr marL="0" indent="0">
              <a:buNone/>
            </a:pPr>
            <a:r>
              <a:rPr lang="en-CA" sz="3200" b="1" dirty="0">
                <a:solidFill>
                  <a:srgbClr val="FFFFFF"/>
                </a:solidFill>
              </a:rPr>
              <a:t>(a)</a:t>
            </a:r>
            <a:r>
              <a:rPr lang="en-CA" sz="3200" dirty="0">
                <a:solidFill>
                  <a:srgbClr val="FFFFFF"/>
                </a:solidFill>
              </a:rPr>
              <a:t> to facilitate the orderly development throughout Canada</a:t>
            </a:r>
            <a:r>
              <a:rPr lang="en-CA" sz="3200" dirty="0">
                <a:solidFill>
                  <a:schemeClr val="bg1"/>
                </a:solidFill>
              </a:rPr>
              <a:t> of </a:t>
            </a:r>
            <a:r>
              <a:rPr lang="en-CA" sz="3200" dirty="0">
                <a:solidFill>
                  <a:srgbClr val="FFFF00"/>
                </a:solidFill>
              </a:rPr>
              <a:t>a telecommunications system that serves to safeguard, enrich and strengthen the social and economic fabric of Canada and its regions</a:t>
            </a:r>
            <a:r>
              <a:rPr lang="en-CA" sz="3200" dirty="0">
                <a:solidFill>
                  <a:srgbClr val="FFFFFF"/>
                </a:solidFill>
              </a:rPr>
              <a:t>;</a:t>
            </a:r>
          </a:p>
          <a:p>
            <a:pPr marL="0" indent="0">
              <a:buNone/>
            </a:pPr>
            <a:endParaRPr lang="en-US" dirty="0"/>
          </a:p>
        </p:txBody>
      </p:sp>
    </p:spTree>
    <p:extLst>
      <p:ext uri="{BB962C8B-B14F-4D97-AF65-F5344CB8AC3E}">
        <p14:creationId xmlns:p14="http://schemas.microsoft.com/office/powerpoint/2010/main" val="12906401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06645"/>
            <a:ext cx="8548658" cy="6078764"/>
          </a:xfrm>
        </p:spPr>
        <p:txBody>
          <a:bodyPr>
            <a:normAutofit/>
          </a:bodyPr>
          <a:lstStyle/>
          <a:p>
            <a:pPr marL="0" indent="0">
              <a:lnSpc>
                <a:spcPct val="90000"/>
              </a:lnSpc>
              <a:buNone/>
            </a:pPr>
            <a:r>
              <a:rPr lang="en-CA" sz="3200" b="1" dirty="0">
                <a:solidFill>
                  <a:schemeClr val="bg1"/>
                </a:solidFill>
              </a:rPr>
              <a:t>(b)</a:t>
            </a:r>
            <a:r>
              <a:rPr lang="en-CA" sz="3200" dirty="0">
                <a:solidFill>
                  <a:schemeClr val="bg1"/>
                </a:solidFill>
              </a:rPr>
              <a:t> to render reliable and affordable telecommunications </a:t>
            </a:r>
            <a:r>
              <a:rPr lang="en-CA" sz="3200" dirty="0">
                <a:solidFill>
                  <a:srgbClr val="FFFF00"/>
                </a:solidFill>
              </a:rPr>
              <a:t>services</a:t>
            </a:r>
            <a:r>
              <a:rPr lang="en-CA" sz="3200" dirty="0">
                <a:solidFill>
                  <a:schemeClr val="bg1"/>
                </a:solidFill>
              </a:rPr>
              <a:t> of high quality </a:t>
            </a:r>
            <a:r>
              <a:rPr lang="en-CA" sz="3200" dirty="0">
                <a:solidFill>
                  <a:srgbClr val="FFFF00"/>
                </a:solidFill>
              </a:rPr>
              <a:t>accessible to Canadians in both urban and rural areas in all regions of Canada</a:t>
            </a:r>
            <a:r>
              <a:rPr lang="en-CA" sz="3200" dirty="0">
                <a:solidFill>
                  <a:schemeClr val="bg1"/>
                </a:solidFill>
              </a:rPr>
              <a:t>;</a:t>
            </a:r>
          </a:p>
          <a:p>
            <a:pPr marL="0" indent="0">
              <a:lnSpc>
                <a:spcPct val="90000"/>
              </a:lnSpc>
              <a:buNone/>
            </a:pPr>
            <a:r>
              <a:rPr lang="en-CA" sz="3200" b="1" dirty="0">
                <a:solidFill>
                  <a:schemeClr val="bg1"/>
                </a:solidFill>
              </a:rPr>
              <a:t>(c)</a:t>
            </a:r>
            <a:r>
              <a:rPr lang="en-CA" sz="3200" dirty="0">
                <a:solidFill>
                  <a:schemeClr val="bg1"/>
                </a:solidFill>
              </a:rPr>
              <a:t> to enhance the efficiency and competitiveness, at the national and international levels, of Canadian telecommunications;</a:t>
            </a:r>
          </a:p>
          <a:p>
            <a:pPr marL="0" indent="0">
              <a:lnSpc>
                <a:spcPct val="90000"/>
              </a:lnSpc>
              <a:buNone/>
            </a:pPr>
            <a:r>
              <a:rPr lang="en-CA" sz="3200" b="1" dirty="0">
                <a:solidFill>
                  <a:schemeClr val="bg1"/>
                </a:solidFill>
              </a:rPr>
              <a:t>(d)</a:t>
            </a:r>
            <a:r>
              <a:rPr lang="en-CA" sz="3200" dirty="0">
                <a:solidFill>
                  <a:schemeClr val="bg1"/>
                </a:solidFill>
              </a:rPr>
              <a:t> </a:t>
            </a:r>
            <a:r>
              <a:rPr lang="en-CA" sz="3200" dirty="0">
                <a:solidFill>
                  <a:srgbClr val="FFFF00"/>
                </a:solidFill>
              </a:rPr>
              <a:t>to promote the ownership and control of Canadian carriers by Canadians</a:t>
            </a:r>
            <a:r>
              <a:rPr lang="en-CA" sz="3200" dirty="0">
                <a:solidFill>
                  <a:schemeClr val="bg1"/>
                </a:solidFill>
              </a:rPr>
              <a:t>;</a:t>
            </a:r>
          </a:p>
          <a:p>
            <a:pPr marL="0" indent="0">
              <a:lnSpc>
                <a:spcPct val="90000"/>
              </a:lnSpc>
              <a:buNone/>
            </a:pPr>
            <a:r>
              <a:rPr lang="en-CA" sz="3200" b="1" dirty="0">
                <a:solidFill>
                  <a:schemeClr val="bg1"/>
                </a:solidFill>
              </a:rPr>
              <a:t>(e)</a:t>
            </a:r>
            <a:r>
              <a:rPr lang="en-CA" sz="3200" dirty="0">
                <a:solidFill>
                  <a:schemeClr val="bg1"/>
                </a:solidFill>
              </a:rPr>
              <a:t> </a:t>
            </a:r>
            <a:r>
              <a:rPr lang="en-CA" sz="3200" dirty="0">
                <a:solidFill>
                  <a:srgbClr val="FFFF00"/>
                </a:solidFill>
              </a:rPr>
              <a:t>to promote the use of Canadian transmission facilities for telecommunications within Canada</a:t>
            </a:r>
            <a:r>
              <a:rPr lang="en-CA" sz="3200" dirty="0">
                <a:solidFill>
                  <a:schemeClr val="bg1"/>
                </a:solidFill>
              </a:rPr>
              <a:t> and between Canada and points outside Canada;</a:t>
            </a:r>
          </a:p>
          <a:p>
            <a:pPr marL="0" indent="0">
              <a:buNone/>
            </a:pPr>
            <a:endParaRPr lang="en-US" dirty="0"/>
          </a:p>
        </p:txBody>
      </p:sp>
    </p:spTree>
    <p:extLst>
      <p:ext uri="{BB962C8B-B14F-4D97-AF65-F5344CB8AC3E}">
        <p14:creationId xmlns:p14="http://schemas.microsoft.com/office/powerpoint/2010/main" val="56128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93"/>
            <a:ext cx="8668510" cy="1016000"/>
          </a:xfrm>
        </p:spPr>
        <p:txBody>
          <a:bodyPr>
            <a:normAutofit/>
          </a:bodyPr>
          <a:lstStyle/>
          <a:p>
            <a:r>
              <a:rPr lang="en-US" sz="4800" b="1" dirty="0">
                <a:solidFill>
                  <a:srgbClr val="FFFF00"/>
                </a:solidFill>
                <a:latin typeface="+mn-lt"/>
              </a:rPr>
              <a:t>Website &amp; Badge issues</a:t>
            </a:r>
            <a:r>
              <a:rPr lang="en-US" sz="4800" b="1" dirty="0">
                <a:solidFill>
                  <a:srgbClr val="FF0000"/>
                </a:solidFill>
                <a:latin typeface="+mn-lt"/>
              </a:rPr>
              <a:t>…</a:t>
            </a:r>
          </a:p>
        </p:txBody>
      </p:sp>
      <p:pic>
        <p:nvPicPr>
          <p:cNvPr id="4" name="Content Placeholder 3" descr="Screen Shot 2015-09-15 at 10.50.59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b="-356"/>
          <a:stretch/>
        </p:blipFill>
        <p:spPr>
          <a:xfrm>
            <a:off x="18287" y="2042170"/>
            <a:ext cx="9107423" cy="2848740"/>
          </a:xfrm>
        </p:spPr>
      </p:pic>
    </p:spTree>
    <p:extLst>
      <p:ext uri="{BB962C8B-B14F-4D97-AF65-F5344CB8AC3E}">
        <p14:creationId xmlns:p14="http://schemas.microsoft.com/office/powerpoint/2010/main" val="4021159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358715"/>
            <a:ext cx="8451717" cy="5574624"/>
          </a:xfrm>
        </p:spPr>
        <p:txBody>
          <a:bodyPr>
            <a:normAutofit fontScale="92500"/>
          </a:bodyPr>
          <a:lstStyle/>
          <a:p>
            <a:pPr marL="0" indent="0">
              <a:buNone/>
            </a:pPr>
            <a:r>
              <a:rPr lang="en-CA" sz="3500" b="1" dirty="0">
                <a:solidFill>
                  <a:schemeClr val="bg1"/>
                </a:solidFill>
              </a:rPr>
              <a:t>(f)</a:t>
            </a:r>
            <a:r>
              <a:rPr lang="en-CA" sz="3500" dirty="0">
                <a:solidFill>
                  <a:schemeClr val="bg1"/>
                </a:solidFill>
              </a:rPr>
              <a:t> to foster increased </a:t>
            </a:r>
            <a:r>
              <a:rPr lang="en-CA" sz="3500" dirty="0">
                <a:solidFill>
                  <a:srgbClr val="FFFF00"/>
                </a:solidFill>
              </a:rPr>
              <a:t>reliance on market forces</a:t>
            </a:r>
            <a:r>
              <a:rPr lang="en-CA" sz="3500" dirty="0">
                <a:solidFill>
                  <a:schemeClr val="bg1"/>
                </a:solidFill>
              </a:rPr>
              <a:t> for the provision of telecommunications services and to ensure that regulation, where required, is efficient and effective;</a:t>
            </a:r>
          </a:p>
          <a:p>
            <a:pPr marL="0" indent="0">
              <a:buNone/>
            </a:pPr>
            <a:r>
              <a:rPr lang="en-CA" sz="3500" b="1" dirty="0">
                <a:solidFill>
                  <a:schemeClr val="bg1"/>
                </a:solidFill>
              </a:rPr>
              <a:t>(g)</a:t>
            </a:r>
            <a:r>
              <a:rPr lang="en-CA" sz="3500" dirty="0">
                <a:solidFill>
                  <a:schemeClr val="bg1"/>
                </a:solidFill>
              </a:rPr>
              <a:t> to stimulate research and development in Canada in the field of telecommunications and to encourage innovation in the provision of telecommunications services;</a:t>
            </a:r>
          </a:p>
          <a:p>
            <a:pPr marL="0" indent="0">
              <a:buNone/>
            </a:pPr>
            <a:r>
              <a:rPr lang="en-CA" sz="3500" b="1" dirty="0">
                <a:solidFill>
                  <a:schemeClr val="bg1"/>
                </a:solidFill>
              </a:rPr>
              <a:t>(h)</a:t>
            </a:r>
            <a:r>
              <a:rPr lang="en-CA" sz="3500" dirty="0">
                <a:solidFill>
                  <a:schemeClr val="bg1"/>
                </a:solidFill>
              </a:rPr>
              <a:t> to </a:t>
            </a:r>
            <a:r>
              <a:rPr lang="en-CA" sz="3500" dirty="0">
                <a:solidFill>
                  <a:srgbClr val="FFFF00"/>
                </a:solidFill>
              </a:rPr>
              <a:t>respond to the economic and social requirements of users </a:t>
            </a:r>
            <a:r>
              <a:rPr lang="en-CA" sz="3500" dirty="0">
                <a:solidFill>
                  <a:schemeClr val="bg1"/>
                </a:solidFill>
              </a:rPr>
              <a:t>of telecommunications services; and</a:t>
            </a:r>
          </a:p>
          <a:p>
            <a:pPr marL="0" indent="0">
              <a:buNone/>
            </a:pPr>
            <a:r>
              <a:rPr lang="en-CA" sz="3500" b="1" dirty="0">
                <a:solidFill>
                  <a:schemeClr val="bg1"/>
                </a:solidFill>
              </a:rPr>
              <a:t>(</a:t>
            </a:r>
            <a:r>
              <a:rPr lang="en-CA" sz="3500" b="1" dirty="0" err="1">
                <a:solidFill>
                  <a:schemeClr val="bg1"/>
                </a:solidFill>
              </a:rPr>
              <a:t>i</a:t>
            </a:r>
            <a:r>
              <a:rPr lang="en-CA" sz="3500" b="1" dirty="0">
                <a:solidFill>
                  <a:schemeClr val="bg1"/>
                </a:solidFill>
              </a:rPr>
              <a:t>)</a:t>
            </a:r>
            <a:r>
              <a:rPr lang="en-CA" sz="3500" dirty="0">
                <a:solidFill>
                  <a:schemeClr val="bg1"/>
                </a:solidFill>
              </a:rPr>
              <a:t> </a:t>
            </a:r>
            <a:r>
              <a:rPr lang="en-CA" sz="3500" dirty="0">
                <a:solidFill>
                  <a:srgbClr val="FFFF00"/>
                </a:solidFill>
              </a:rPr>
              <a:t>to contribute to the protection of the privacy of persons</a:t>
            </a:r>
            <a:r>
              <a:rPr lang="en-CA" sz="3500" dirty="0">
                <a:solidFill>
                  <a:schemeClr val="bg1"/>
                </a:solidFill>
              </a:rPr>
              <a:t>.</a:t>
            </a:r>
          </a:p>
          <a:p>
            <a:pPr marL="0" indent="0">
              <a:buNone/>
            </a:pPr>
            <a:endParaRPr lang="en-US" dirty="0"/>
          </a:p>
        </p:txBody>
      </p:sp>
    </p:spTree>
    <p:extLst>
      <p:ext uri="{BB962C8B-B14F-4D97-AF65-F5344CB8AC3E}">
        <p14:creationId xmlns:p14="http://schemas.microsoft.com/office/powerpoint/2010/main" val="5991850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8 at 11.17.53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428" r="-900"/>
          <a:stretch/>
        </p:blipFill>
        <p:spPr>
          <a:xfrm>
            <a:off x="1213908" y="261435"/>
            <a:ext cx="6686425" cy="5240612"/>
          </a:xfrm>
        </p:spPr>
      </p:pic>
      <p:sp>
        <p:nvSpPr>
          <p:cNvPr id="5" name="TextBox 4"/>
          <p:cNvSpPr txBox="1"/>
          <p:nvPr/>
        </p:nvSpPr>
        <p:spPr>
          <a:xfrm>
            <a:off x="690994" y="5550304"/>
            <a:ext cx="7967746" cy="461665"/>
          </a:xfrm>
          <a:prstGeom prst="rect">
            <a:avLst/>
          </a:prstGeom>
          <a:noFill/>
        </p:spPr>
        <p:txBody>
          <a:bodyPr wrap="none" rtlCol="0">
            <a:spAutoFit/>
          </a:bodyPr>
          <a:lstStyle/>
          <a:p>
            <a:r>
              <a:rPr lang="en-US" sz="2400" dirty="0">
                <a:hlinkClick r:id="rId3"/>
              </a:rPr>
              <a:t>https://www.ic.gc.ca/eic/site/smt-gst.nsf/eng/sf09920.html</a:t>
            </a:r>
            <a:r>
              <a:rPr lang="en-US" sz="2400" dirty="0"/>
              <a:t> </a:t>
            </a:r>
          </a:p>
        </p:txBody>
      </p:sp>
    </p:spTree>
    <p:extLst>
      <p:ext uri="{BB962C8B-B14F-4D97-AF65-F5344CB8AC3E}">
        <p14:creationId xmlns:p14="http://schemas.microsoft.com/office/powerpoint/2010/main" val="9526675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8 at 11.21.15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671" r="-183"/>
          <a:stretch/>
        </p:blipFill>
        <p:spPr>
          <a:xfrm>
            <a:off x="840397" y="560218"/>
            <a:ext cx="7507177" cy="5165916"/>
          </a:xfrm>
        </p:spPr>
      </p:pic>
    </p:spTree>
    <p:extLst>
      <p:ext uri="{BB962C8B-B14F-4D97-AF65-F5344CB8AC3E}">
        <p14:creationId xmlns:p14="http://schemas.microsoft.com/office/powerpoint/2010/main" val="19923194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60218"/>
            <a:ext cx="8509882" cy="4587024"/>
          </a:xfrm>
        </p:spPr>
        <p:txBody>
          <a:bodyPr>
            <a:normAutofit fontScale="92500"/>
          </a:bodyPr>
          <a:lstStyle/>
          <a:p>
            <a:pPr marL="0" indent="0">
              <a:buNone/>
            </a:pPr>
            <a:r>
              <a:rPr lang="en-US" sz="8600" dirty="0">
                <a:solidFill>
                  <a:schemeClr val="bg1"/>
                </a:solidFill>
                <a:latin typeface="+mn-lt"/>
              </a:rPr>
              <a:t>In Telecom the issue seems to be </a:t>
            </a:r>
          </a:p>
          <a:p>
            <a:pPr marL="0" indent="0">
              <a:buNone/>
            </a:pPr>
            <a:r>
              <a:rPr lang="en-US" sz="9600" b="1" dirty="0">
                <a:solidFill>
                  <a:srgbClr val="FF0000"/>
                </a:solidFill>
                <a:latin typeface="+mn-lt"/>
              </a:rPr>
              <a:t>SOVERIGNTY</a:t>
            </a:r>
            <a:r>
              <a:rPr lang="en-US" sz="9600" b="1" dirty="0">
                <a:solidFill>
                  <a:srgbClr val="CCFFCC"/>
                </a:solidFill>
                <a:latin typeface="+mn-lt"/>
              </a:rPr>
              <a:t>/</a:t>
            </a:r>
            <a:r>
              <a:rPr lang="en-US" sz="9600" b="1" dirty="0">
                <a:solidFill>
                  <a:schemeClr val="bg1"/>
                </a:solidFill>
                <a:latin typeface="+mn-lt"/>
              </a:rPr>
              <a:t>(</a:t>
            </a:r>
            <a:r>
              <a:rPr lang="en-US" sz="9600" b="1" dirty="0">
                <a:solidFill>
                  <a:srgbClr val="FFFF00"/>
                </a:solidFill>
              </a:rPr>
              <a:t>OWNERSHIP</a:t>
            </a:r>
            <a:r>
              <a:rPr lang="en-US" sz="9600" b="1" dirty="0">
                <a:solidFill>
                  <a:srgbClr val="FFFFFF"/>
                </a:solidFill>
              </a:rPr>
              <a:t>)</a:t>
            </a:r>
            <a:endParaRPr lang="en-US" sz="9600" b="1" dirty="0">
              <a:solidFill>
                <a:srgbClr val="FFFFFF"/>
              </a:solidFill>
              <a:latin typeface="+mn-lt"/>
            </a:endParaRPr>
          </a:p>
        </p:txBody>
      </p:sp>
      <p:pic>
        <p:nvPicPr>
          <p:cNvPr id="4" name="Picture 3" descr="Flag_of_Canada.svg.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62416" y="5231055"/>
            <a:ext cx="1768056" cy="884028"/>
          </a:xfrm>
          <a:prstGeom prst="rect">
            <a:avLst/>
          </a:prstGeom>
        </p:spPr>
      </p:pic>
    </p:spTree>
    <p:extLst>
      <p:ext uri="{BB962C8B-B14F-4D97-AF65-F5344CB8AC3E}">
        <p14:creationId xmlns:p14="http://schemas.microsoft.com/office/powerpoint/2010/main" val="13473502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8 at 11.29.29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147" r="-1830"/>
          <a:stretch/>
        </p:blipFill>
        <p:spPr>
          <a:xfrm>
            <a:off x="383840" y="485522"/>
            <a:ext cx="8316772" cy="5371329"/>
          </a:xfrm>
        </p:spPr>
      </p:pic>
    </p:spTree>
    <p:extLst>
      <p:ext uri="{BB962C8B-B14F-4D97-AF65-F5344CB8AC3E}">
        <p14:creationId xmlns:p14="http://schemas.microsoft.com/office/powerpoint/2010/main" val="18483635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643" y="0"/>
            <a:ext cx="8033157" cy="765905"/>
          </a:xfrm>
        </p:spPr>
        <p:txBody>
          <a:bodyPr>
            <a:normAutofit fontScale="90000"/>
          </a:bodyPr>
          <a:lstStyle/>
          <a:p>
            <a:r>
              <a:rPr lang="en-US" sz="4800" b="1" dirty="0">
                <a:solidFill>
                  <a:srgbClr val="FFFF00"/>
                </a:solidFill>
                <a:latin typeface="+mn-lt"/>
              </a:rPr>
              <a:t>Huh?</a:t>
            </a:r>
          </a:p>
        </p:txBody>
      </p:sp>
      <p:sp>
        <p:nvSpPr>
          <p:cNvPr id="3" name="Content Placeholder 2"/>
          <p:cNvSpPr>
            <a:spLocks noGrp="1"/>
          </p:cNvSpPr>
          <p:nvPr>
            <p:ph sz="quarter" idx="10"/>
          </p:nvPr>
        </p:nvSpPr>
        <p:spPr>
          <a:xfrm>
            <a:off x="457200" y="814380"/>
            <a:ext cx="8686800" cy="5603709"/>
          </a:xfrm>
        </p:spPr>
        <p:txBody>
          <a:bodyPr>
            <a:normAutofit/>
          </a:bodyPr>
          <a:lstStyle/>
          <a:p>
            <a:pPr marL="0" indent="0">
              <a:buNone/>
            </a:pPr>
            <a:r>
              <a:rPr lang="en-CA" sz="2800" dirty="0">
                <a:solidFill>
                  <a:srgbClr val="CCFFCC"/>
                </a:solidFill>
              </a:rPr>
              <a:t>Broadcasting Policy for Canada</a:t>
            </a:r>
          </a:p>
          <a:p>
            <a:pPr marL="0" indent="0">
              <a:buNone/>
            </a:pPr>
            <a:r>
              <a:rPr lang="en-CA" sz="2800" b="1" dirty="0">
                <a:solidFill>
                  <a:srgbClr val="FF0000"/>
                </a:solidFill>
              </a:rPr>
              <a:t>3</a:t>
            </a:r>
            <a:r>
              <a:rPr lang="en-CA" sz="2800" dirty="0">
                <a:solidFill>
                  <a:srgbClr val="FFFFFF"/>
                </a:solidFill>
              </a:rPr>
              <a:t> </a:t>
            </a:r>
            <a:r>
              <a:rPr lang="en-CA" sz="2800" b="1" dirty="0">
                <a:solidFill>
                  <a:srgbClr val="FFFFFF"/>
                </a:solidFill>
              </a:rPr>
              <a:t>(1)</a:t>
            </a:r>
            <a:r>
              <a:rPr lang="en-CA" sz="2800" dirty="0">
                <a:solidFill>
                  <a:srgbClr val="FFFFFF"/>
                </a:solidFill>
              </a:rPr>
              <a:t> It is hereby declared as the broadcasting policy for Canada that</a:t>
            </a:r>
          </a:p>
          <a:p>
            <a:pPr marL="400050" lvl="1" indent="0">
              <a:buNone/>
            </a:pPr>
            <a:r>
              <a:rPr lang="en-CA" sz="2800" b="1" dirty="0">
                <a:solidFill>
                  <a:srgbClr val="FFFFFF"/>
                </a:solidFill>
              </a:rPr>
              <a:t>(a)</a:t>
            </a:r>
            <a:r>
              <a:rPr lang="en-CA" sz="2800" dirty="0">
                <a:solidFill>
                  <a:srgbClr val="FFFFFF"/>
                </a:solidFill>
              </a:rPr>
              <a:t> the Canadian broadcasting system shall be effectively owned and </a:t>
            </a:r>
            <a:r>
              <a:rPr lang="en-CA" sz="2800" dirty="0">
                <a:solidFill>
                  <a:srgbClr val="FFFF00"/>
                </a:solidFill>
              </a:rPr>
              <a:t>controlled by Canadians</a:t>
            </a:r>
            <a:r>
              <a:rPr lang="en-CA" sz="2800" dirty="0">
                <a:solidFill>
                  <a:srgbClr val="FFFFFF"/>
                </a:solidFill>
              </a:rPr>
              <a:t>;</a:t>
            </a:r>
          </a:p>
          <a:p>
            <a:pPr marL="400050" lvl="1" indent="0">
              <a:buNone/>
            </a:pPr>
            <a:r>
              <a:rPr lang="en-CA" sz="2800" b="1" dirty="0">
                <a:solidFill>
                  <a:srgbClr val="FFFFFF"/>
                </a:solidFill>
              </a:rPr>
              <a:t>(b)</a:t>
            </a:r>
            <a:r>
              <a:rPr lang="en-CA" sz="2800" dirty="0">
                <a:solidFill>
                  <a:srgbClr val="FFFFFF"/>
                </a:solidFill>
              </a:rPr>
              <a:t> the Canadian broadcasting system, operating primarily in the English and French languages and comprising public, private and community elements, makes use of radio frequencies that are public property and </a:t>
            </a:r>
            <a:r>
              <a:rPr lang="en-CA" sz="2800" dirty="0">
                <a:solidFill>
                  <a:srgbClr val="CCFFCC"/>
                </a:solidFill>
              </a:rPr>
              <a:t>provides, through its programming, a public service essential to the maintenance and enhancement of national identity and cultural sovereignty</a:t>
            </a:r>
            <a:r>
              <a:rPr lang="en-CA" sz="2800" dirty="0">
                <a:solidFill>
                  <a:srgbClr val="FFFFFF"/>
                </a:solidFill>
              </a:rPr>
              <a:t>;</a:t>
            </a:r>
          </a:p>
          <a:p>
            <a:pPr marL="0" indent="0">
              <a:buNone/>
            </a:pPr>
            <a:endParaRPr lang="en-US" dirty="0"/>
          </a:p>
        </p:txBody>
      </p:sp>
    </p:spTree>
    <p:extLst>
      <p:ext uri="{BB962C8B-B14F-4D97-AF65-F5344CB8AC3E}">
        <p14:creationId xmlns:p14="http://schemas.microsoft.com/office/powerpoint/2010/main" val="20944074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06636" y="67865"/>
            <a:ext cx="9037364" cy="6359919"/>
          </a:xfrm>
        </p:spPr>
        <p:txBody>
          <a:bodyPr>
            <a:normAutofit/>
          </a:bodyPr>
          <a:lstStyle/>
          <a:p>
            <a:pPr marL="0" indent="0">
              <a:buNone/>
            </a:pPr>
            <a:r>
              <a:rPr lang="en-CA" b="1" dirty="0">
                <a:solidFill>
                  <a:schemeClr val="bg1"/>
                </a:solidFill>
              </a:rPr>
              <a:t>(c)</a:t>
            </a:r>
            <a:r>
              <a:rPr lang="en-CA" dirty="0">
                <a:solidFill>
                  <a:schemeClr val="bg1"/>
                </a:solidFill>
              </a:rPr>
              <a:t> </a:t>
            </a:r>
            <a:r>
              <a:rPr lang="en-CA" dirty="0">
                <a:solidFill>
                  <a:srgbClr val="FFFF00"/>
                </a:solidFill>
              </a:rPr>
              <a:t>English and French language broadcasting</a:t>
            </a:r>
            <a:r>
              <a:rPr lang="en-CA" dirty="0">
                <a:solidFill>
                  <a:schemeClr val="bg1"/>
                </a:solidFill>
              </a:rPr>
              <a:t>, while sharing common aspects, operate under different conditions and </a:t>
            </a:r>
            <a:r>
              <a:rPr lang="en-CA" dirty="0">
                <a:solidFill>
                  <a:srgbClr val="FFFF00"/>
                </a:solidFill>
              </a:rPr>
              <a:t>may have different requirements</a:t>
            </a:r>
            <a:r>
              <a:rPr lang="en-CA" dirty="0">
                <a:solidFill>
                  <a:schemeClr val="bg1"/>
                </a:solidFill>
              </a:rPr>
              <a:t>;</a:t>
            </a:r>
          </a:p>
          <a:p>
            <a:pPr marL="0" indent="0">
              <a:buNone/>
            </a:pPr>
            <a:r>
              <a:rPr lang="en-CA" b="1" dirty="0">
                <a:solidFill>
                  <a:schemeClr val="bg1"/>
                </a:solidFill>
              </a:rPr>
              <a:t>(d)</a:t>
            </a:r>
            <a:r>
              <a:rPr lang="en-CA" dirty="0">
                <a:solidFill>
                  <a:schemeClr val="bg1"/>
                </a:solidFill>
              </a:rPr>
              <a:t> the Canadian </a:t>
            </a:r>
            <a:r>
              <a:rPr lang="en-CA" dirty="0">
                <a:solidFill>
                  <a:srgbClr val="CCFFCC"/>
                </a:solidFill>
              </a:rPr>
              <a:t>broadcasting system should</a:t>
            </a:r>
          </a:p>
          <a:p>
            <a:pPr marL="400050" lvl="1" indent="0">
              <a:buNone/>
            </a:pPr>
            <a:r>
              <a:rPr lang="en-CA" b="1" dirty="0">
                <a:solidFill>
                  <a:schemeClr val="bg1"/>
                </a:solidFill>
              </a:rPr>
              <a:t>(</a:t>
            </a:r>
            <a:r>
              <a:rPr lang="en-CA" b="1" dirty="0" err="1">
                <a:solidFill>
                  <a:schemeClr val="bg1"/>
                </a:solidFill>
              </a:rPr>
              <a:t>i</a:t>
            </a:r>
            <a:r>
              <a:rPr lang="en-CA" b="1" dirty="0">
                <a:solidFill>
                  <a:schemeClr val="bg1"/>
                </a:solidFill>
              </a:rPr>
              <a:t>)</a:t>
            </a:r>
            <a:r>
              <a:rPr lang="en-CA" dirty="0">
                <a:solidFill>
                  <a:schemeClr val="bg1"/>
                </a:solidFill>
              </a:rPr>
              <a:t> serve </a:t>
            </a:r>
            <a:r>
              <a:rPr lang="en-CA" dirty="0">
                <a:solidFill>
                  <a:srgbClr val="CCFFCC"/>
                </a:solidFill>
              </a:rPr>
              <a:t>to safeguard, enrich and strengthen the cultural, political, social and economic fabric of Canada</a:t>
            </a:r>
            <a:r>
              <a:rPr lang="en-CA" dirty="0">
                <a:solidFill>
                  <a:schemeClr val="bg1"/>
                </a:solidFill>
              </a:rPr>
              <a:t>,</a:t>
            </a:r>
          </a:p>
          <a:p>
            <a:pPr marL="400050" lvl="1" indent="0">
              <a:buNone/>
            </a:pPr>
            <a:r>
              <a:rPr lang="en-CA" b="1" dirty="0">
                <a:solidFill>
                  <a:schemeClr val="bg1"/>
                </a:solidFill>
              </a:rPr>
              <a:t>(ii)</a:t>
            </a:r>
            <a:r>
              <a:rPr lang="en-CA" dirty="0">
                <a:solidFill>
                  <a:schemeClr val="bg1"/>
                </a:solidFill>
              </a:rPr>
              <a:t> </a:t>
            </a:r>
            <a:r>
              <a:rPr lang="en-CA" dirty="0">
                <a:solidFill>
                  <a:srgbClr val="FFFF00"/>
                </a:solidFill>
              </a:rPr>
              <a:t>encourage the development of Canadian expression by providing a wide range of programming that reflects Canadian attitudes, opinions, ideas, values and artistic creativity</a:t>
            </a:r>
            <a:r>
              <a:rPr lang="en-CA" dirty="0">
                <a:solidFill>
                  <a:schemeClr val="bg1"/>
                </a:solidFill>
              </a:rPr>
              <a:t>, by displaying Canadian talent in entertainment programming and by offering information and analysis concerning Canada and other countries from a Canadian point of view,</a:t>
            </a:r>
          </a:p>
          <a:p>
            <a:pPr marL="400050" lvl="1" indent="0">
              <a:buNone/>
            </a:pPr>
            <a:r>
              <a:rPr lang="en-CA" b="1" dirty="0">
                <a:solidFill>
                  <a:schemeClr val="bg1"/>
                </a:solidFill>
              </a:rPr>
              <a:t>(iii)</a:t>
            </a:r>
            <a:r>
              <a:rPr lang="en-CA" dirty="0">
                <a:solidFill>
                  <a:schemeClr val="bg1"/>
                </a:solidFill>
              </a:rPr>
              <a:t> through its programming and the employment opportunities arising out of its operations, serve the needs and interests, and reflect the circumstances and aspirations, of Canadian men, women and children, including equal rights, the linguistic duality and multicultural and multiracial nature of Canadian society and the special place of aboriginal peoples within that society, and</a:t>
            </a:r>
          </a:p>
          <a:p>
            <a:pPr marL="400050" lvl="1" indent="0">
              <a:buNone/>
            </a:pPr>
            <a:r>
              <a:rPr lang="en-CA" b="1" dirty="0">
                <a:solidFill>
                  <a:schemeClr val="bg1"/>
                </a:solidFill>
              </a:rPr>
              <a:t>(iv)</a:t>
            </a:r>
            <a:r>
              <a:rPr lang="en-CA" dirty="0">
                <a:solidFill>
                  <a:schemeClr val="bg1"/>
                </a:solidFill>
              </a:rPr>
              <a:t> be readily adaptable to scientific and technological change;</a:t>
            </a:r>
          </a:p>
          <a:p>
            <a:pPr marL="0" indent="0">
              <a:buNone/>
            </a:pPr>
            <a:endParaRPr lang="en-CA" dirty="0"/>
          </a:p>
          <a:p>
            <a:pPr marL="0" indent="0">
              <a:buNone/>
            </a:pPr>
            <a:endParaRPr lang="en-US" dirty="0"/>
          </a:p>
        </p:txBody>
      </p:sp>
    </p:spTree>
    <p:extLst>
      <p:ext uri="{BB962C8B-B14F-4D97-AF65-F5344CB8AC3E}">
        <p14:creationId xmlns:p14="http://schemas.microsoft.com/office/powerpoint/2010/main" val="13015877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48989" y="213291"/>
            <a:ext cx="8795011" cy="5913948"/>
          </a:xfrm>
        </p:spPr>
        <p:txBody>
          <a:bodyPr>
            <a:normAutofit fontScale="92500"/>
          </a:bodyPr>
          <a:lstStyle/>
          <a:p>
            <a:pPr marL="0" indent="0">
              <a:lnSpc>
                <a:spcPct val="90000"/>
              </a:lnSpc>
              <a:buNone/>
            </a:pPr>
            <a:r>
              <a:rPr lang="en-CA" sz="3200" b="1" dirty="0">
                <a:solidFill>
                  <a:schemeClr val="bg1"/>
                </a:solidFill>
              </a:rPr>
              <a:t>(e)</a:t>
            </a:r>
            <a:r>
              <a:rPr lang="en-CA" sz="3200" dirty="0">
                <a:solidFill>
                  <a:schemeClr val="bg1"/>
                </a:solidFill>
              </a:rPr>
              <a:t> </a:t>
            </a:r>
            <a:r>
              <a:rPr lang="en-CA" sz="3200" dirty="0">
                <a:solidFill>
                  <a:srgbClr val="FFFF00"/>
                </a:solidFill>
              </a:rPr>
              <a:t>each element of the Canadian broadcasting system shall contribute in an appropriate </a:t>
            </a:r>
            <a:r>
              <a:rPr lang="en-CA" sz="3200" dirty="0">
                <a:solidFill>
                  <a:schemeClr val="bg1"/>
                </a:solidFill>
              </a:rPr>
              <a:t>manner to the creation and presentation of Canadian programming;</a:t>
            </a:r>
          </a:p>
          <a:p>
            <a:pPr marL="0" indent="0">
              <a:lnSpc>
                <a:spcPct val="90000"/>
              </a:lnSpc>
              <a:buNone/>
            </a:pPr>
            <a:r>
              <a:rPr lang="en-CA" sz="3200" b="1" dirty="0">
                <a:solidFill>
                  <a:schemeClr val="bg1"/>
                </a:solidFill>
              </a:rPr>
              <a:t>(f)</a:t>
            </a:r>
            <a:r>
              <a:rPr lang="en-CA" sz="3200" dirty="0">
                <a:solidFill>
                  <a:schemeClr val="bg1"/>
                </a:solidFill>
              </a:rPr>
              <a:t> </a:t>
            </a:r>
            <a:r>
              <a:rPr lang="en-CA" sz="3200" dirty="0">
                <a:solidFill>
                  <a:srgbClr val="CCFFCC"/>
                </a:solidFill>
              </a:rPr>
              <a:t>each broadcasting undertaking shall make maximum use, and in no case less than predominant use, of Canadian creative and other resources in the creation and presentation of programming</a:t>
            </a:r>
            <a:r>
              <a:rPr lang="en-CA" sz="3200" dirty="0">
                <a:solidFill>
                  <a:schemeClr val="bg1"/>
                </a:solidFill>
              </a:rPr>
              <a:t>, unless the nature of the service provided by the undertaking, such as specialized content or format or the use of languages other than French and English, renders that use impracticable, in which case the undertaking shall make the greatest practicable use of those resources;</a:t>
            </a:r>
          </a:p>
          <a:p>
            <a:pPr marL="0" indent="0">
              <a:buNone/>
            </a:pPr>
            <a:endParaRPr lang="en-US" dirty="0"/>
          </a:p>
        </p:txBody>
      </p:sp>
    </p:spTree>
    <p:extLst>
      <p:ext uri="{BB962C8B-B14F-4D97-AF65-F5344CB8AC3E}">
        <p14:creationId xmlns:p14="http://schemas.microsoft.com/office/powerpoint/2010/main" val="15175077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00"/>
                </a:solidFill>
              </a:rPr>
              <a:t>The News?</a:t>
            </a:r>
          </a:p>
        </p:txBody>
      </p:sp>
      <p:sp>
        <p:nvSpPr>
          <p:cNvPr id="3" name="Content Placeholder 2"/>
          <p:cNvSpPr>
            <a:spLocks noGrp="1"/>
          </p:cNvSpPr>
          <p:nvPr>
            <p:ph sz="quarter" idx="10"/>
          </p:nvPr>
        </p:nvSpPr>
        <p:spPr/>
        <p:txBody>
          <a:bodyPr/>
          <a:lstStyle/>
          <a:p>
            <a:pPr marL="0" indent="0">
              <a:buNone/>
            </a:pPr>
            <a:r>
              <a:rPr lang="en-CA" sz="3600" b="1" dirty="0">
                <a:solidFill>
                  <a:schemeClr val="bg1"/>
                </a:solidFill>
              </a:rPr>
              <a:t>(g)</a:t>
            </a:r>
            <a:r>
              <a:rPr lang="en-CA" sz="3600" dirty="0">
                <a:solidFill>
                  <a:schemeClr val="bg1"/>
                </a:solidFill>
              </a:rPr>
              <a:t> the programming originated by broadcasting undertakings should be of </a:t>
            </a:r>
            <a:r>
              <a:rPr lang="en-CA" sz="3600" dirty="0">
                <a:solidFill>
                  <a:srgbClr val="CCFFCC"/>
                </a:solidFill>
              </a:rPr>
              <a:t>high standard</a:t>
            </a:r>
            <a:r>
              <a:rPr lang="en-CA" sz="3600" dirty="0">
                <a:solidFill>
                  <a:schemeClr val="bg1"/>
                </a:solidFill>
              </a:rPr>
              <a:t>;</a:t>
            </a:r>
          </a:p>
          <a:p>
            <a:pPr marL="0" indent="0">
              <a:buNone/>
            </a:pPr>
            <a:r>
              <a:rPr lang="en-CA" sz="3600" b="1" dirty="0">
                <a:solidFill>
                  <a:schemeClr val="bg1"/>
                </a:solidFill>
              </a:rPr>
              <a:t>(h)</a:t>
            </a:r>
            <a:r>
              <a:rPr lang="en-CA" sz="3600" dirty="0">
                <a:solidFill>
                  <a:schemeClr val="bg1"/>
                </a:solidFill>
              </a:rPr>
              <a:t> all persons who are licensed to carry on broadcasting undertakings have a </a:t>
            </a:r>
            <a:r>
              <a:rPr lang="en-CA" sz="3600" dirty="0">
                <a:solidFill>
                  <a:srgbClr val="CCFFCC"/>
                </a:solidFill>
              </a:rPr>
              <a:t>responsibility for the programs they broadcast</a:t>
            </a:r>
            <a:r>
              <a:rPr lang="en-CA" sz="3600" dirty="0">
                <a:solidFill>
                  <a:schemeClr val="bg1"/>
                </a:solidFill>
              </a:rPr>
              <a:t>;</a:t>
            </a:r>
          </a:p>
          <a:p>
            <a:pPr marL="0" indent="0">
              <a:buNone/>
            </a:pPr>
            <a:endParaRPr lang="en-US" dirty="0"/>
          </a:p>
        </p:txBody>
      </p:sp>
    </p:spTree>
    <p:extLst>
      <p:ext uri="{BB962C8B-B14F-4D97-AF65-F5344CB8AC3E}">
        <p14:creationId xmlns:p14="http://schemas.microsoft.com/office/powerpoint/2010/main" val="12372481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5905"/>
          </a:xfrm>
        </p:spPr>
        <p:txBody>
          <a:bodyPr/>
          <a:lstStyle/>
          <a:p>
            <a:r>
              <a:rPr lang="en-US" b="1" dirty="0">
                <a:solidFill>
                  <a:schemeClr val="bg1"/>
                </a:solidFill>
              </a:rPr>
              <a:t>The </a:t>
            </a:r>
            <a:r>
              <a:rPr lang="en-US" b="1" dirty="0">
                <a:solidFill>
                  <a:srgbClr val="FF0000"/>
                </a:solidFill>
              </a:rPr>
              <a:t>CBC</a:t>
            </a:r>
          </a:p>
        </p:txBody>
      </p:sp>
      <p:sp>
        <p:nvSpPr>
          <p:cNvPr id="3" name="Content Placeholder 2"/>
          <p:cNvSpPr>
            <a:spLocks noGrp="1"/>
          </p:cNvSpPr>
          <p:nvPr>
            <p:ph sz="quarter" idx="10"/>
          </p:nvPr>
        </p:nvSpPr>
        <p:spPr>
          <a:xfrm>
            <a:off x="457199" y="891939"/>
            <a:ext cx="8686801" cy="5060789"/>
          </a:xfrm>
        </p:spPr>
        <p:txBody>
          <a:bodyPr>
            <a:normAutofit/>
          </a:bodyPr>
          <a:lstStyle/>
          <a:p>
            <a:pPr marL="0" indent="0">
              <a:buNone/>
            </a:pPr>
            <a:r>
              <a:rPr lang="en-CA" sz="2800" b="1" dirty="0">
                <a:solidFill>
                  <a:srgbClr val="FFFFFF"/>
                </a:solidFill>
              </a:rPr>
              <a:t>(</a:t>
            </a:r>
            <a:r>
              <a:rPr lang="en-CA" sz="2800" b="1" dirty="0" err="1">
                <a:solidFill>
                  <a:srgbClr val="FFFFFF"/>
                </a:solidFill>
              </a:rPr>
              <a:t>i</a:t>
            </a:r>
            <a:r>
              <a:rPr lang="en-CA" sz="2800" b="1" dirty="0">
                <a:solidFill>
                  <a:srgbClr val="FFFFFF"/>
                </a:solidFill>
              </a:rPr>
              <a:t>)</a:t>
            </a:r>
            <a:r>
              <a:rPr lang="en-CA" sz="2800" dirty="0">
                <a:solidFill>
                  <a:srgbClr val="FFFFFF"/>
                </a:solidFill>
              </a:rPr>
              <a:t> the programming provided by the </a:t>
            </a:r>
            <a:r>
              <a:rPr lang="en-CA" sz="2800" dirty="0">
                <a:solidFill>
                  <a:srgbClr val="FFFF00"/>
                </a:solidFill>
              </a:rPr>
              <a:t>Canadian broadcasting system should</a:t>
            </a:r>
          </a:p>
          <a:p>
            <a:pPr marL="400050" lvl="1" indent="0">
              <a:buNone/>
            </a:pPr>
            <a:r>
              <a:rPr lang="en-CA" sz="2800" b="1" dirty="0">
                <a:solidFill>
                  <a:srgbClr val="FFFFFF"/>
                </a:solidFill>
              </a:rPr>
              <a:t>(</a:t>
            </a:r>
            <a:r>
              <a:rPr lang="en-CA" sz="2800" b="1" dirty="0" err="1">
                <a:solidFill>
                  <a:srgbClr val="FFFFFF"/>
                </a:solidFill>
              </a:rPr>
              <a:t>i</a:t>
            </a:r>
            <a:r>
              <a:rPr lang="en-CA" sz="2800" b="1" dirty="0">
                <a:solidFill>
                  <a:srgbClr val="FFFFFF"/>
                </a:solidFill>
              </a:rPr>
              <a:t>)</a:t>
            </a:r>
            <a:r>
              <a:rPr lang="en-CA" sz="2800" dirty="0">
                <a:solidFill>
                  <a:srgbClr val="FFFFFF"/>
                </a:solidFill>
              </a:rPr>
              <a:t> be varied and comprehensive, providing a balance of information, enlightenment and entertainment for men, women and children of all ages, interests and tastes,</a:t>
            </a:r>
          </a:p>
          <a:p>
            <a:pPr marL="400050" lvl="1" indent="0">
              <a:buNone/>
            </a:pPr>
            <a:r>
              <a:rPr lang="en-CA" sz="2800" b="1" dirty="0">
                <a:solidFill>
                  <a:srgbClr val="FFFFFF"/>
                </a:solidFill>
              </a:rPr>
              <a:t>(ii)</a:t>
            </a:r>
            <a:r>
              <a:rPr lang="en-CA" sz="2800" dirty="0">
                <a:solidFill>
                  <a:srgbClr val="FFFFFF"/>
                </a:solidFill>
              </a:rPr>
              <a:t> </a:t>
            </a:r>
            <a:r>
              <a:rPr lang="en-CA" sz="2800" dirty="0">
                <a:solidFill>
                  <a:srgbClr val="FFFF00"/>
                </a:solidFill>
              </a:rPr>
              <a:t>be drawn from local, regional, national and international sources</a:t>
            </a:r>
            <a:r>
              <a:rPr lang="en-CA" sz="2800" dirty="0">
                <a:solidFill>
                  <a:srgbClr val="FFFFFF"/>
                </a:solidFill>
              </a:rPr>
              <a:t>,</a:t>
            </a:r>
          </a:p>
          <a:p>
            <a:pPr marL="400050" lvl="1" indent="0">
              <a:buNone/>
            </a:pPr>
            <a:r>
              <a:rPr lang="en-CA" sz="2800" b="1" dirty="0">
                <a:solidFill>
                  <a:srgbClr val="FFFFFF"/>
                </a:solidFill>
              </a:rPr>
              <a:t>(iii)</a:t>
            </a:r>
            <a:r>
              <a:rPr lang="en-CA" sz="2800" dirty="0">
                <a:solidFill>
                  <a:srgbClr val="FFFFFF"/>
                </a:solidFill>
              </a:rPr>
              <a:t> include educational and community programs,</a:t>
            </a:r>
          </a:p>
          <a:p>
            <a:pPr marL="400050" lvl="1" indent="0">
              <a:buNone/>
            </a:pPr>
            <a:r>
              <a:rPr lang="en-CA" sz="2800" b="1" dirty="0">
                <a:solidFill>
                  <a:srgbClr val="FFFFFF"/>
                </a:solidFill>
              </a:rPr>
              <a:t>(iv)</a:t>
            </a:r>
            <a:r>
              <a:rPr lang="en-CA" sz="2800" dirty="0">
                <a:solidFill>
                  <a:srgbClr val="FFFFFF"/>
                </a:solidFill>
              </a:rPr>
              <a:t> provide a reasonable opportunity for the public to be exposed to the expression of differing views on matters of public concern, and</a:t>
            </a:r>
          </a:p>
          <a:p>
            <a:pPr marL="400050" lvl="1" indent="0">
              <a:buNone/>
            </a:pPr>
            <a:r>
              <a:rPr lang="en-CA" sz="2800" b="1" dirty="0">
                <a:solidFill>
                  <a:srgbClr val="FFFFFF"/>
                </a:solidFill>
              </a:rPr>
              <a:t>(v)</a:t>
            </a:r>
            <a:r>
              <a:rPr lang="en-CA" sz="2800" dirty="0">
                <a:solidFill>
                  <a:srgbClr val="FFFFFF"/>
                </a:solidFill>
              </a:rPr>
              <a:t> include a significant contribution from the Canadian independent production sector;</a:t>
            </a:r>
          </a:p>
          <a:p>
            <a:pPr marL="0" indent="0">
              <a:buNone/>
            </a:pPr>
            <a:endParaRPr lang="en-US" dirty="0"/>
          </a:p>
        </p:txBody>
      </p:sp>
    </p:spTree>
    <p:extLst>
      <p:ext uri="{BB962C8B-B14F-4D97-AF65-F5344CB8AC3E}">
        <p14:creationId xmlns:p14="http://schemas.microsoft.com/office/powerpoint/2010/main" val="346293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15044"/>
          </a:xfrm>
        </p:spPr>
        <p:txBody>
          <a:bodyPr>
            <a:normAutofit/>
          </a:bodyPr>
          <a:lstStyle/>
          <a:p>
            <a:pPr algn="ctr"/>
            <a:r>
              <a:rPr lang="en-US" sz="4400" b="1" dirty="0">
                <a:solidFill>
                  <a:srgbClr val="FFFF00"/>
                </a:solidFill>
              </a:rPr>
              <a:t>Anything </a:t>
            </a:r>
            <a:r>
              <a:rPr lang="en-US" sz="4400" b="1" dirty="0">
                <a:solidFill>
                  <a:schemeClr val="bg1"/>
                </a:solidFill>
              </a:rPr>
              <a:t>&amp;</a:t>
            </a:r>
            <a:r>
              <a:rPr lang="en-US" sz="4400" b="1" dirty="0">
                <a:solidFill>
                  <a:srgbClr val="FFFF00"/>
                </a:solidFill>
              </a:rPr>
              <a:t> everything </a:t>
            </a:r>
            <a:r>
              <a:rPr lang="en-US" sz="4400" b="1" dirty="0">
                <a:solidFill>
                  <a:srgbClr val="92D050"/>
                </a:solidFill>
              </a:rPr>
              <a:t>can be done via email</a:t>
            </a:r>
            <a:r>
              <a:rPr lang="en-US" sz="4400" b="1" dirty="0">
                <a:solidFill>
                  <a:srgbClr val="FFFF00"/>
                </a:solidFill>
              </a:rPr>
              <a:t> if you prefer</a:t>
            </a:r>
          </a:p>
        </p:txBody>
      </p:sp>
      <p:pic>
        <p:nvPicPr>
          <p:cNvPr id="6" name="Content Placeholder 5"/>
          <p:cNvPicPr>
            <a:picLocks noGrp="1" noChangeAspect="1"/>
          </p:cNvPicPr>
          <p:nvPr>
            <p:ph sz="quarter" idx="10"/>
          </p:nvPr>
        </p:nvPicPr>
        <p:blipFill>
          <a:blip r:embed="rId2">
            <a:extLst>
              <a:ext uri="{28A0092B-C50C-407E-A947-70E740481C1C}">
                <a14:useLocalDpi xmlns:a14="http://schemas.microsoft.com/office/drawing/2010/main"/>
              </a:ext>
            </a:extLst>
          </a:blip>
          <a:stretch>
            <a:fillRect/>
          </a:stretch>
        </p:blipFill>
        <p:spPr>
          <a:xfrm>
            <a:off x="1864426" y="2066307"/>
            <a:ext cx="5415147" cy="3384467"/>
          </a:xfrm>
        </p:spPr>
      </p:pic>
    </p:spTree>
    <p:extLst>
      <p:ext uri="{BB962C8B-B14F-4D97-AF65-F5344CB8AC3E}">
        <p14:creationId xmlns:p14="http://schemas.microsoft.com/office/powerpoint/2010/main" val="42102188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400" b="1" dirty="0">
                <a:solidFill>
                  <a:srgbClr val="FFFF00"/>
                </a:solidFill>
              </a:rPr>
              <a:t>Tie-breakers</a:t>
            </a:r>
            <a:r>
              <a:rPr lang="en-US" sz="4400" b="1" dirty="0">
                <a:solidFill>
                  <a:srgbClr val="FF0000"/>
                </a:solidFill>
              </a:rPr>
              <a:t>???</a:t>
            </a:r>
          </a:p>
        </p:txBody>
      </p:sp>
      <p:sp>
        <p:nvSpPr>
          <p:cNvPr id="3" name="Content Placeholder 2"/>
          <p:cNvSpPr>
            <a:spLocks noGrp="1"/>
          </p:cNvSpPr>
          <p:nvPr>
            <p:ph sz="quarter" idx="10"/>
          </p:nvPr>
        </p:nvSpPr>
        <p:spPr>
          <a:xfrm>
            <a:off x="457200" y="1015999"/>
            <a:ext cx="8686800" cy="5246969"/>
          </a:xfrm>
        </p:spPr>
        <p:txBody>
          <a:bodyPr>
            <a:normAutofit/>
          </a:bodyPr>
          <a:lstStyle/>
          <a:p>
            <a:pPr marL="0" indent="0">
              <a:buNone/>
            </a:pPr>
            <a:r>
              <a:rPr lang="en-CA" sz="2800" b="1" dirty="0">
                <a:solidFill>
                  <a:schemeClr val="bg1"/>
                </a:solidFill>
              </a:rPr>
              <a:t>(n)</a:t>
            </a:r>
            <a:r>
              <a:rPr lang="en-CA" sz="2800" dirty="0">
                <a:solidFill>
                  <a:schemeClr val="bg1"/>
                </a:solidFill>
              </a:rPr>
              <a:t> where any </a:t>
            </a:r>
            <a:r>
              <a:rPr lang="en-CA" sz="2800" dirty="0">
                <a:solidFill>
                  <a:srgbClr val="CCFFCC"/>
                </a:solidFill>
              </a:rPr>
              <a:t>conflict arises between the objectives of the Corporation</a:t>
            </a:r>
            <a:r>
              <a:rPr lang="en-CA" sz="2800" dirty="0">
                <a:solidFill>
                  <a:schemeClr val="bg1"/>
                </a:solidFill>
              </a:rPr>
              <a:t> set out in paragraphs (l) and (m) </a:t>
            </a:r>
            <a:r>
              <a:rPr lang="en-CA" sz="2800" dirty="0">
                <a:solidFill>
                  <a:srgbClr val="CCFFCC"/>
                </a:solidFill>
              </a:rPr>
              <a:t>and the interests of any other broadcasting undertaking</a:t>
            </a:r>
            <a:r>
              <a:rPr lang="en-CA" sz="2800" dirty="0">
                <a:solidFill>
                  <a:schemeClr val="bg1"/>
                </a:solidFill>
              </a:rPr>
              <a:t> of the Canadian broadcasting system, it shall be resolved in the public interest, and where the public interest would be equally served by resolving the conflict in favour of either, </a:t>
            </a:r>
            <a:r>
              <a:rPr lang="en-CA" sz="2800" dirty="0">
                <a:solidFill>
                  <a:srgbClr val="CCFFCC"/>
                </a:solidFill>
              </a:rPr>
              <a:t>it shall be resolved in favour of the objectives set out in paragraphs (l) and (m)</a:t>
            </a:r>
            <a:r>
              <a:rPr lang="en-CA" sz="2800" dirty="0">
                <a:solidFill>
                  <a:schemeClr val="bg1"/>
                </a:solidFill>
              </a:rPr>
              <a:t>;</a:t>
            </a:r>
            <a:endParaRPr lang="en-CA" sz="2800" b="1" dirty="0">
              <a:solidFill>
                <a:schemeClr val="bg1"/>
              </a:solidFill>
            </a:endParaRPr>
          </a:p>
          <a:p>
            <a:pPr marL="0" indent="0">
              <a:buNone/>
            </a:pPr>
            <a:r>
              <a:rPr lang="en-CA" sz="2800" b="1" dirty="0">
                <a:solidFill>
                  <a:schemeClr val="bg1"/>
                </a:solidFill>
              </a:rPr>
              <a:t>(2)</a:t>
            </a:r>
            <a:r>
              <a:rPr lang="en-CA" sz="2800" dirty="0">
                <a:solidFill>
                  <a:schemeClr val="bg1"/>
                </a:solidFill>
              </a:rPr>
              <a:t> It is further declared that the </a:t>
            </a:r>
            <a:r>
              <a:rPr lang="en-CA" sz="2800" dirty="0">
                <a:solidFill>
                  <a:srgbClr val="CCFFCC"/>
                </a:solidFill>
              </a:rPr>
              <a:t>Canadian broadcasting system constitutes a single system </a:t>
            </a:r>
            <a:r>
              <a:rPr lang="en-CA" sz="2800" dirty="0">
                <a:solidFill>
                  <a:schemeClr val="bg1"/>
                </a:solidFill>
              </a:rPr>
              <a:t>and that the objectives of the broadcasting policy set out in subsection (1) can best be achieved by providing for </a:t>
            </a:r>
            <a:r>
              <a:rPr lang="en-CA" sz="2800" dirty="0">
                <a:solidFill>
                  <a:srgbClr val="FFFF00"/>
                </a:solidFill>
              </a:rPr>
              <a:t>the regulation and supervision of the Canadian broadcasting system by a single independent public authority</a:t>
            </a:r>
            <a:r>
              <a:rPr lang="en-CA" sz="2800" dirty="0">
                <a:solidFill>
                  <a:schemeClr val="bg1"/>
                </a:solidFill>
              </a:rPr>
              <a:t>.</a:t>
            </a:r>
          </a:p>
          <a:p>
            <a:endParaRPr lang="en-US" dirty="0"/>
          </a:p>
        </p:txBody>
      </p:sp>
    </p:spTree>
    <p:extLst>
      <p:ext uri="{BB962C8B-B14F-4D97-AF65-F5344CB8AC3E}">
        <p14:creationId xmlns:p14="http://schemas.microsoft.com/office/powerpoint/2010/main" val="4670785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193900"/>
            <a:ext cx="8488373" cy="5221565"/>
          </a:xfrm>
        </p:spPr>
        <p:txBody>
          <a:bodyPr>
            <a:normAutofit fontScale="92500" lnSpcReduction="20000"/>
          </a:bodyPr>
          <a:lstStyle/>
          <a:p>
            <a:pPr marL="0" indent="0">
              <a:lnSpc>
                <a:spcPct val="90000"/>
              </a:lnSpc>
              <a:buNone/>
            </a:pPr>
            <a:r>
              <a:rPr lang="en-US" sz="9500" dirty="0">
                <a:solidFill>
                  <a:schemeClr val="bg1"/>
                </a:solidFill>
                <a:latin typeface="+mn-lt"/>
              </a:rPr>
              <a:t>In Broadcasting the issue seems to be</a:t>
            </a:r>
          </a:p>
          <a:p>
            <a:pPr marL="0" indent="0">
              <a:lnSpc>
                <a:spcPct val="90000"/>
              </a:lnSpc>
              <a:buNone/>
            </a:pPr>
            <a:r>
              <a:rPr lang="en-US" sz="9500" b="1" dirty="0">
                <a:solidFill>
                  <a:srgbClr val="FF0000"/>
                </a:solidFill>
                <a:latin typeface="+mn-lt"/>
              </a:rPr>
              <a:t>CULTURE </a:t>
            </a:r>
            <a:r>
              <a:rPr lang="en-US" sz="9500" b="1" dirty="0">
                <a:solidFill>
                  <a:schemeClr val="bg1"/>
                </a:solidFill>
              </a:rPr>
              <a:t>(</a:t>
            </a:r>
            <a:r>
              <a:rPr lang="en-US" sz="9500" b="1" dirty="0">
                <a:solidFill>
                  <a:srgbClr val="FFFF00"/>
                </a:solidFill>
              </a:rPr>
              <a:t>OWNERSHIP</a:t>
            </a:r>
            <a:r>
              <a:rPr lang="en-US" sz="9500" b="1" dirty="0">
                <a:solidFill>
                  <a:srgbClr val="FFFFFF"/>
                </a:solidFill>
              </a:rPr>
              <a:t>)</a:t>
            </a:r>
          </a:p>
          <a:p>
            <a:pPr marL="0" indent="0">
              <a:buNone/>
            </a:pPr>
            <a:endParaRPr lang="en-US" sz="9600" b="1" dirty="0">
              <a:solidFill>
                <a:srgbClr val="FF0000"/>
              </a:solidFill>
              <a:latin typeface="+mn-lt"/>
            </a:endParaRPr>
          </a:p>
          <a:p>
            <a:pPr marL="0" indent="0">
              <a:buNone/>
            </a:pPr>
            <a:endParaRPr lang="en-US" sz="9600" b="1" dirty="0">
              <a:solidFill>
                <a:srgbClr val="FF0000"/>
              </a:solidFill>
              <a:latin typeface="+mn-lt"/>
            </a:endParaRPr>
          </a:p>
        </p:txBody>
      </p:sp>
      <p:pic>
        <p:nvPicPr>
          <p:cNvPr id="4" name="Picture 3" descr="Flag_of_Canada.svg.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49675" y="5415465"/>
            <a:ext cx="1438015" cy="719008"/>
          </a:xfrm>
          <a:prstGeom prst="rect">
            <a:avLst/>
          </a:prstGeom>
        </p:spPr>
      </p:pic>
    </p:spTree>
    <p:extLst>
      <p:ext uri="{BB962C8B-B14F-4D97-AF65-F5344CB8AC3E}">
        <p14:creationId xmlns:p14="http://schemas.microsoft.com/office/powerpoint/2010/main" val="11368970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471105" cy="1016000"/>
          </a:xfrm>
        </p:spPr>
        <p:txBody>
          <a:bodyPr>
            <a:normAutofit/>
          </a:bodyPr>
          <a:lstStyle/>
          <a:p>
            <a:r>
              <a:rPr lang="en-US" sz="4800" b="1" dirty="0">
                <a:solidFill>
                  <a:srgbClr val="FFFF00"/>
                </a:solidFill>
              </a:rPr>
              <a:t>Does this sound familiar</a:t>
            </a:r>
            <a:r>
              <a:rPr lang="en-US" sz="4800" b="1" dirty="0">
                <a:solidFill>
                  <a:srgbClr val="FFFFFF"/>
                </a:solidFill>
              </a:rPr>
              <a:t>?</a:t>
            </a:r>
            <a:r>
              <a:rPr lang="en-US" sz="4800" b="1" dirty="0">
                <a:solidFill>
                  <a:srgbClr val="CCFFCC"/>
                </a:solidFill>
              </a:rPr>
              <a:t>…</a:t>
            </a:r>
          </a:p>
        </p:txBody>
      </p:sp>
      <p:sp>
        <p:nvSpPr>
          <p:cNvPr id="3" name="Content Placeholder 2"/>
          <p:cNvSpPr>
            <a:spLocks noGrp="1"/>
          </p:cNvSpPr>
          <p:nvPr>
            <p:ph sz="quarter" idx="10"/>
          </p:nvPr>
        </p:nvSpPr>
        <p:spPr>
          <a:xfrm>
            <a:off x="457200" y="1444555"/>
            <a:ext cx="8471105" cy="4601514"/>
          </a:xfrm>
        </p:spPr>
        <p:txBody>
          <a:bodyPr/>
          <a:lstStyle/>
          <a:p>
            <a:pPr marL="0" indent="0">
              <a:buNone/>
            </a:pPr>
            <a:r>
              <a:rPr lang="en-US" sz="3200" dirty="0">
                <a:solidFill>
                  <a:srgbClr val="CCFFCC"/>
                </a:solidFill>
                <a:latin typeface="+mn-lt"/>
              </a:rPr>
              <a:t>Prime Minister R.B. Bennett 1932</a:t>
            </a:r>
            <a:r>
              <a:rPr lang="en-US" sz="3200" dirty="0">
                <a:solidFill>
                  <a:srgbClr val="FF0000"/>
                </a:solidFill>
                <a:latin typeface="+mn-lt"/>
              </a:rPr>
              <a:t>:</a:t>
            </a:r>
            <a:r>
              <a:rPr lang="en-US" sz="3200" dirty="0">
                <a:solidFill>
                  <a:schemeClr val="bg1"/>
                </a:solidFill>
                <a:latin typeface="+mn-lt"/>
              </a:rPr>
              <a:t> </a:t>
            </a:r>
            <a:r>
              <a:rPr lang="en-US" sz="3200" i="1" dirty="0">
                <a:solidFill>
                  <a:srgbClr val="FFFF00"/>
                </a:solidFill>
                <a:latin typeface="+mn-lt"/>
              </a:rPr>
              <a:t>“</a:t>
            </a:r>
            <a:r>
              <a:rPr lang="en-US" sz="3200" i="1" dirty="0">
                <a:solidFill>
                  <a:schemeClr val="bg1"/>
                </a:solidFill>
                <a:latin typeface="+mn-lt"/>
              </a:rPr>
              <a:t>…this country must be assured of </a:t>
            </a:r>
            <a:r>
              <a:rPr lang="en-US" sz="3200" i="1" dirty="0">
                <a:solidFill>
                  <a:srgbClr val="FF0000"/>
                </a:solidFill>
                <a:latin typeface="+mn-lt"/>
              </a:rPr>
              <a:t>complete Canadian control of broadcasting from Canadian sources</a:t>
            </a:r>
            <a:r>
              <a:rPr lang="en-US" sz="3200" i="1" dirty="0">
                <a:solidFill>
                  <a:schemeClr val="bg1"/>
                </a:solidFill>
                <a:latin typeface="+mn-lt"/>
              </a:rPr>
              <a:t>. Without such </a:t>
            </a:r>
            <a:r>
              <a:rPr lang="en-US" sz="3200" i="1" dirty="0">
                <a:solidFill>
                  <a:srgbClr val="FF0000"/>
                </a:solidFill>
                <a:latin typeface="+mn-lt"/>
              </a:rPr>
              <a:t>control</a:t>
            </a:r>
            <a:r>
              <a:rPr lang="en-US" sz="3200" i="1" dirty="0">
                <a:solidFill>
                  <a:schemeClr val="bg1"/>
                </a:solidFill>
                <a:latin typeface="+mn-lt"/>
              </a:rPr>
              <a:t>, broadcasting can never be </a:t>
            </a:r>
            <a:r>
              <a:rPr lang="en-US" sz="3200" i="1" dirty="0">
                <a:solidFill>
                  <a:srgbClr val="FFFF00"/>
                </a:solidFill>
                <a:latin typeface="+mn-lt"/>
              </a:rPr>
              <a:t>the agency by which national consciousness may be fostered and sustained </a:t>
            </a:r>
            <a:r>
              <a:rPr lang="en-US" sz="3200" i="1" dirty="0">
                <a:solidFill>
                  <a:schemeClr val="bg1"/>
                </a:solidFill>
                <a:latin typeface="+mn-lt"/>
              </a:rPr>
              <a:t>and national unity still further strengthened….</a:t>
            </a:r>
            <a:r>
              <a:rPr lang="en-US" sz="3200" i="1" dirty="0">
                <a:solidFill>
                  <a:srgbClr val="FFFF00"/>
                </a:solidFill>
              </a:rPr>
              <a:t>”</a:t>
            </a:r>
          </a:p>
          <a:p>
            <a:pPr marL="0" indent="0">
              <a:buNone/>
            </a:pPr>
            <a:endParaRPr lang="en-US" dirty="0"/>
          </a:p>
        </p:txBody>
      </p:sp>
      <p:pic>
        <p:nvPicPr>
          <p:cNvPr id="4" name="Picture 3" descr="l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06975" y="4706725"/>
            <a:ext cx="1493234" cy="1493234"/>
          </a:xfrm>
          <a:prstGeom prst="rect">
            <a:avLst/>
          </a:prstGeom>
        </p:spPr>
      </p:pic>
    </p:spTree>
    <p:extLst>
      <p:ext uri="{BB962C8B-B14F-4D97-AF65-F5344CB8AC3E}">
        <p14:creationId xmlns:p14="http://schemas.microsoft.com/office/powerpoint/2010/main" val="16666615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1-10 at 11.34.49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a:stretch/>
        </p:blipFill>
        <p:spPr>
          <a:xfrm>
            <a:off x="1151467" y="338667"/>
            <a:ext cx="6858000" cy="5519738"/>
          </a:xfrm>
        </p:spPr>
      </p:pic>
    </p:spTree>
    <p:extLst>
      <p:ext uri="{BB962C8B-B14F-4D97-AF65-F5344CB8AC3E}">
        <p14:creationId xmlns:p14="http://schemas.microsoft.com/office/powerpoint/2010/main" val="19517991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1-10 at 11.39.25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a:stretch/>
        </p:blipFill>
        <p:spPr>
          <a:xfrm>
            <a:off x="1032932" y="220663"/>
            <a:ext cx="7095067" cy="5689600"/>
          </a:xfrm>
        </p:spPr>
      </p:pic>
    </p:spTree>
    <p:extLst>
      <p:ext uri="{BB962C8B-B14F-4D97-AF65-F5344CB8AC3E}">
        <p14:creationId xmlns:p14="http://schemas.microsoft.com/office/powerpoint/2010/main" val="10759254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b="1" dirty="0">
                <a:solidFill>
                  <a:srgbClr val="FFFF00"/>
                </a:solidFill>
              </a:rPr>
              <a:t>A strange digression</a:t>
            </a:r>
            <a:r>
              <a:rPr lang="mr-IN" sz="6000" b="1" dirty="0">
                <a:solidFill>
                  <a:srgbClr val="FFFF00"/>
                </a:solidFill>
              </a:rPr>
              <a:t>…</a:t>
            </a:r>
            <a:endParaRPr lang="en-US" sz="6000" b="1" dirty="0">
              <a:solidFill>
                <a:srgbClr val="FFFF00"/>
              </a:solidFill>
            </a:endParaRPr>
          </a:p>
        </p:txBody>
      </p:sp>
      <p:sp>
        <p:nvSpPr>
          <p:cNvPr id="3" name="Content Placeholder 2"/>
          <p:cNvSpPr>
            <a:spLocks noGrp="1"/>
          </p:cNvSpPr>
          <p:nvPr>
            <p:ph sz="quarter" idx="10"/>
          </p:nvPr>
        </p:nvSpPr>
        <p:spPr>
          <a:xfrm>
            <a:off x="457200" y="2006864"/>
            <a:ext cx="8686800" cy="3719269"/>
          </a:xfrm>
        </p:spPr>
        <p:txBody>
          <a:bodyPr>
            <a:normAutofit/>
          </a:bodyPr>
          <a:lstStyle/>
          <a:p>
            <a:pPr marL="0" indent="0">
              <a:buNone/>
            </a:pPr>
            <a:r>
              <a:rPr lang="en-US" sz="9600" dirty="0">
                <a:solidFill>
                  <a:schemeClr val="bg1"/>
                </a:solidFill>
                <a:latin typeface="American Typewriter"/>
                <a:cs typeface="American Typewriter"/>
              </a:rPr>
              <a:t>One Act, or Two, or more?</a:t>
            </a:r>
          </a:p>
        </p:txBody>
      </p:sp>
    </p:spTree>
    <p:extLst>
      <p:ext uri="{BB962C8B-B14F-4D97-AF65-F5344CB8AC3E}">
        <p14:creationId xmlns:p14="http://schemas.microsoft.com/office/powerpoint/2010/main" val="12668648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2593"/>
          </a:xfrm>
        </p:spPr>
        <p:txBody>
          <a:bodyPr>
            <a:noAutofit/>
          </a:bodyPr>
          <a:lstStyle/>
          <a:p>
            <a:r>
              <a:rPr lang="en-US" sz="4800" b="1" dirty="0">
                <a:solidFill>
                  <a:srgbClr val="CCFFCC"/>
                </a:solidFill>
                <a:latin typeface="+mn-lt"/>
              </a:rPr>
              <a:t>Why </a:t>
            </a:r>
            <a:r>
              <a:rPr lang="en-US" sz="4800" b="1" dirty="0">
                <a:solidFill>
                  <a:srgbClr val="FFFF00"/>
                </a:solidFill>
                <a:latin typeface="+mn-lt"/>
              </a:rPr>
              <a:t>the </a:t>
            </a:r>
            <a:r>
              <a:rPr lang="en-US" sz="4800" b="1" dirty="0">
                <a:solidFill>
                  <a:srgbClr val="CCFFCC"/>
                </a:solidFill>
                <a:latin typeface="+mn-lt"/>
              </a:rPr>
              <a:t>differences </a:t>
            </a:r>
            <a:br>
              <a:rPr lang="en-US" sz="4800" b="1" dirty="0">
                <a:solidFill>
                  <a:srgbClr val="FFFF00"/>
                </a:solidFill>
                <a:latin typeface="+mn-lt"/>
              </a:rPr>
            </a:br>
            <a:r>
              <a:rPr lang="en-US" sz="4800" b="1" dirty="0">
                <a:solidFill>
                  <a:srgbClr val="FFFF00"/>
                </a:solidFill>
                <a:latin typeface="+mn-lt"/>
              </a:rPr>
              <a:t>between technologies</a:t>
            </a:r>
            <a:r>
              <a:rPr lang="en-US" sz="4800" b="1" dirty="0">
                <a:solidFill>
                  <a:srgbClr val="FF0000"/>
                </a:solidFill>
                <a:latin typeface="+mn-lt"/>
              </a:rPr>
              <a:t>?</a:t>
            </a:r>
          </a:p>
        </p:txBody>
      </p:sp>
      <p:pic>
        <p:nvPicPr>
          <p:cNvPr id="4" name="Content Placeholder 3" descr="IMG_0008.jpg"/>
          <p:cNvPicPr>
            <a:picLocks noGrp="1" noChangeAspect="1"/>
          </p:cNvPicPr>
          <p:nvPr>
            <p:ph sz="quarter" idx="10"/>
          </p:nvPr>
        </p:nvPicPr>
        <p:blipFill>
          <a:blip r:embed="rId2" cstate="print">
            <a:extLst>
              <a:ext uri="{28A0092B-C50C-407E-A947-70E740481C1C}">
                <a14:useLocalDpi xmlns:a14="http://schemas.microsoft.com/office/drawing/2010/main"/>
              </a:ext>
            </a:extLst>
          </a:blip>
          <a:srcRect/>
          <a:stretch>
            <a:fillRect/>
          </a:stretch>
        </p:blipFill>
        <p:spPr>
          <a:xfrm>
            <a:off x="457200" y="1594873"/>
            <a:ext cx="8229600" cy="4318000"/>
          </a:xfrm>
        </p:spPr>
      </p:pic>
    </p:spTree>
    <p:extLst>
      <p:ext uri="{BB962C8B-B14F-4D97-AF65-F5344CB8AC3E}">
        <p14:creationId xmlns:p14="http://schemas.microsoft.com/office/powerpoint/2010/main" val="20449265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9 at 12.08.01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9" r="-948"/>
          <a:stretch/>
        </p:blipFill>
        <p:spPr>
          <a:xfrm>
            <a:off x="305057" y="485522"/>
            <a:ext cx="8432926" cy="5371329"/>
          </a:xfrm>
        </p:spPr>
      </p:pic>
    </p:spTree>
    <p:extLst>
      <p:ext uri="{BB962C8B-B14F-4D97-AF65-F5344CB8AC3E}">
        <p14:creationId xmlns:p14="http://schemas.microsoft.com/office/powerpoint/2010/main" val="7514661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9 at 12.07.43 AM.png"/>
          <p:cNvPicPr>
            <a:picLocks noGrp="1" noChangeAspect="1"/>
          </p:cNvPicPr>
          <p:nvPr>
            <p:ph sz="quarter" idx="10"/>
          </p:nvPr>
        </p:nvPicPr>
        <p:blipFill>
          <a:blip r:embed="rId2" cstate="print">
            <a:extLst>
              <a:ext uri="{28A0092B-C50C-407E-A947-70E740481C1C}">
                <a14:useLocalDpi xmlns:a14="http://schemas.microsoft.com/office/drawing/2010/main"/>
              </a:ext>
            </a:extLst>
          </a:blip>
          <a:srcRect t="-1042" b="-1042"/>
          <a:stretch>
            <a:fillRect/>
          </a:stretch>
        </p:blipFill>
        <p:spPr>
          <a:xfrm>
            <a:off x="457200" y="885264"/>
            <a:ext cx="8229600" cy="4318000"/>
          </a:xfrm>
        </p:spPr>
      </p:pic>
    </p:spTree>
    <p:extLst>
      <p:ext uri="{BB962C8B-B14F-4D97-AF65-F5344CB8AC3E}">
        <p14:creationId xmlns:p14="http://schemas.microsoft.com/office/powerpoint/2010/main" val="5400869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8 at 11.49.55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941" r="-1354"/>
          <a:stretch/>
        </p:blipFill>
        <p:spPr>
          <a:xfrm>
            <a:off x="1027154" y="141611"/>
            <a:ext cx="7190074" cy="4875161"/>
          </a:xfrm>
        </p:spPr>
      </p:pic>
      <p:sp>
        <p:nvSpPr>
          <p:cNvPr id="5" name="TextBox 4"/>
          <p:cNvSpPr txBox="1"/>
          <p:nvPr/>
        </p:nvSpPr>
        <p:spPr>
          <a:xfrm>
            <a:off x="293077" y="5022880"/>
            <a:ext cx="8850924" cy="1107996"/>
          </a:xfrm>
          <a:prstGeom prst="rect">
            <a:avLst/>
          </a:prstGeom>
          <a:noFill/>
        </p:spPr>
        <p:txBody>
          <a:bodyPr wrap="square" rtlCol="0">
            <a:spAutoFit/>
          </a:bodyPr>
          <a:lstStyle/>
          <a:p>
            <a:r>
              <a:rPr lang="en-US" sz="2400" dirty="0">
                <a:hlinkClick r:id="rId3"/>
              </a:rPr>
              <a:t>http://tmdenton.com/index.php/easyblog/entry/the-zombie-idea-unifying-the-broadcasting-act-and-the-telecommunications-act</a:t>
            </a:r>
            <a:endParaRPr lang="en-US" sz="2400" dirty="0"/>
          </a:p>
          <a:p>
            <a:endParaRPr lang="en-US" dirty="0"/>
          </a:p>
        </p:txBody>
      </p:sp>
    </p:spTree>
    <p:extLst>
      <p:ext uri="{BB962C8B-B14F-4D97-AF65-F5344CB8AC3E}">
        <p14:creationId xmlns:p14="http://schemas.microsoft.com/office/powerpoint/2010/main" val="1975862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45325" y="1056904"/>
            <a:ext cx="8229600" cy="4170466"/>
          </a:xfrm>
        </p:spPr>
        <p:style>
          <a:lnRef idx="0">
            <a:schemeClr val="dk1"/>
          </a:lnRef>
          <a:fillRef idx="3">
            <a:schemeClr val="dk1"/>
          </a:fillRef>
          <a:effectRef idx="3">
            <a:schemeClr val="dk1"/>
          </a:effectRef>
          <a:fontRef idx="minor">
            <a:schemeClr val="lt1"/>
          </a:fontRef>
        </p:style>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600" b="1" dirty="0">
                <a:solidFill>
                  <a:srgbClr val="00B0F0"/>
                </a:solidFill>
              </a:rPr>
              <a:t>Presentation Groups</a:t>
            </a:r>
            <a:r>
              <a:rPr lang="en-US" sz="9600" b="1" dirty="0">
                <a:solidFill>
                  <a:srgbClr val="FF0000"/>
                </a:solidFill>
              </a:rPr>
              <a:t>?</a:t>
            </a:r>
          </a:p>
        </p:txBody>
      </p:sp>
    </p:spTree>
    <p:extLst>
      <p:ext uri="{BB962C8B-B14F-4D97-AF65-F5344CB8AC3E}">
        <p14:creationId xmlns:p14="http://schemas.microsoft.com/office/powerpoint/2010/main" val="18446035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8 at 11.45.44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725" r="-1307"/>
          <a:stretch/>
        </p:blipFill>
        <p:spPr>
          <a:xfrm>
            <a:off x="1662122" y="205412"/>
            <a:ext cx="5565303" cy="5339269"/>
          </a:xfrm>
        </p:spPr>
      </p:pic>
      <p:sp>
        <p:nvSpPr>
          <p:cNvPr id="5" name="TextBox 4"/>
          <p:cNvSpPr txBox="1"/>
          <p:nvPr/>
        </p:nvSpPr>
        <p:spPr>
          <a:xfrm>
            <a:off x="934613" y="5544681"/>
            <a:ext cx="7891904" cy="369332"/>
          </a:xfrm>
          <a:prstGeom prst="rect">
            <a:avLst/>
          </a:prstGeom>
          <a:noFill/>
        </p:spPr>
        <p:txBody>
          <a:bodyPr wrap="none" rtlCol="0">
            <a:spAutoFit/>
          </a:bodyPr>
          <a:lstStyle/>
          <a:p>
            <a:r>
              <a:rPr lang="en-US" dirty="0">
                <a:hlinkClick r:id="rId3"/>
              </a:rPr>
              <a:t>http://philippalmerlaw.ca/broadcasting-telecoms-belong-different-legislation/</a:t>
            </a:r>
            <a:r>
              <a:rPr lang="en-US" dirty="0"/>
              <a:t> </a:t>
            </a:r>
          </a:p>
        </p:txBody>
      </p:sp>
    </p:spTree>
    <p:extLst>
      <p:ext uri="{BB962C8B-B14F-4D97-AF65-F5344CB8AC3E}">
        <p14:creationId xmlns:p14="http://schemas.microsoft.com/office/powerpoint/2010/main" val="17896225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8 at 11.52.59 PM.png"/>
          <p:cNvPicPr>
            <a:picLocks noGrp="1" noChangeAspect="1"/>
          </p:cNvPicPr>
          <p:nvPr>
            <p:ph sz="quarter" idx="10"/>
          </p:nvPr>
        </p:nvPicPr>
        <p:blipFill>
          <a:blip r:embed="rId2" cstate="print">
            <a:extLst>
              <a:ext uri="{28A0092B-C50C-407E-A947-70E740481C1C}">
                <a14:useLocalDpi xmlns:a14="http://schemas.microsoft.com/office/drawing/2010/main"/>
              </a:ext>
            </a:extLst>
          </a:blip>
          <a:srcRect l="-393" r="-393"/>
          <a:stretch>
            <a:fillRect/>
          </a:stretch>
        </p:blipFill>
        <p:spPr>
          <a:xfrm>
            <a:off x="457200" y="204788"/>
            <a:ext cx="8229600" cy="5734050"/>
          </a:xfrm>
        </p:spPr>
      </p:pic>
    </p:spTree>
    <p:extLst>
      <p:ext uri="{BB962C8B-B14F-4D97-AF65-F5344CB8AC3E}">
        <p14:creationId xmlns:p14="http://schemas.microsoft.com/office/powerpoint/2010/main" val="5304396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560"/>
            <a:ext cx="8229600" cy="1493030"/>
          </a:xfrm>
        </p:spPr>
        <p:txBody>
          <a:bodyPr>
            <a:noAutofit/>
          </a:bodyPr>
          <a:lstStyle/>
          <a:p>
            <a:r>
              <a:rPr lang="en-US" b="1" dirty="0">
                <a:solidFill>
                  <a:srgbClr val="FFFFFF"/>
                </a:solidFill>
              </a:rPr>
              <a:t>Digital net</a:t>
            </a:r>
            <a:r>
              <a:rPr lang="en-US" b="1" dirty="0">
                <a:solidFill>
                  <a:srgbClr val="FFFF00"/>
                </a:solidFill>
              </a:rPr>
              <a:t> doesn’t fit</a:t>
            </a:r>
            <a:r>
              <a:rPr lang="mr-IN" b="1" dirty="0">
                <a:solidFill>
                  <a:srgbClr val="FFFF00"/>
                </a:solidFill>
              </a:rPr>
              <a:t>…</a:t>
            </a:r>
            <a:r>
              <a:rPr lang="en-CA" b="1" dirty="0">
                <a:solidFill>
                  <a:srgbClr val="FF0000"/>
                </a:solidFill>
              </a:rPr>
              <a:t>culture</a:t>
            </a:r>
            <a:r>
              <a:rPr lang="en-CA" b="1" dirty="0">
                <a:solidFill>
                  <a:srgbClr val="FFFF00"/>
                </a:solidFill>
              </a:rPr>
              <a:t> or </a:t>
            </a:r>
            <a:r>
              <a:rPr lang="en-CA" b="1" dirty="0">
                <a:solidFill>
                  <a:srgbClr val="FF0000"/>
                </a:solidFill>
              </a:rPr>
              <a:t>sovereignty</a:t>
            </a:r>
            <a:r>
              <a:rPr lang="en-CA" b="1" dirty="0">
                <a:solidFill>
                  <a:srgbClr val="FFFF00"/>
                </a:solidFill>
              </a:rPr>
              <a:t> all that well</a:t>
            </a:r>
            <a:r>
              <a:rPr lang="en-CA" b="1" dirty="0">
                <a:solidFill>
                  <a:schemeClr val="bg1"/>
                </a:solidFill>
              </a:rPr>
              <a:t>???</a:t>
            </a:r>
            <a:endParaRPr lang="en-US" b="1" dirty="0">
              <a:solidFill>
                <a:schemeClr val="bg1"/>
              </a:solidFill>
            </a:endParaRPr>
          </a:p>
        </p:txBody>
      </p:sp>
      <p:pic>
        <p:nvPicPr>
          <p:cNvPr id="4" name="Content Placeholder 3" descr="moon_and_earth_lroearthrise_frame_0-360x203.jpg"/>
          <p:cNvPicPr>
            <a:picLocks noGrp="1" noChangeAspect="1"/>
          </p:cNvPicPr>
          <p:nvPr>
            <p:ph sz="quarter" idx="10"/>
          </p:nvPr>
        </p:nvPicPr>
        <p:blipFill>
          <a:blip r:embed="rId2" cstate="print">
            <a:extLst>
              <a:ext uri="{28A0092B-C50C-407E-A947-70E740481C1C}">
                <a14:useLocalDpi xmlns:a14="http://schemas.microsoft.com/office/drawing/2010/main"/>
              </a:ext>
            </a:extLst>
          </a:blip>
          <a:srcRect/>
          <a:stretch>
            <a:fillRect/>
          </a:stretch>
        </p:blipFill>
        <p:spPr>
          <a:xfrm>
            <a:off x="457200" y="1841500"/>
            <a:ext cx="8229600" cy="3884613"/>
          </a:xfrm>
        </p:spPr>
      </p:pic>
    </p:spTree>
    <p:extLst>
      <p:ext uri="{BB962C8B-B14F-4D97-AF65-F5344CB8AC3E}">
        <p14:creationId xmlns:p14="http://schemas.microsoft.com/office/powerpoint/2010/main" val="3317460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523"/>
            <a:ext cx="8229600" cy="1016000"/>
          </a:xfrm>
        </p:spPr>
        <p:txBody>
          <a:bodyPr/>
          <a:lstStyle/>
          <a:p>
            <a:pPr algn="ctr"/>
            <a:r>
              <a:rPr lang="en-US" b="1" dirty="0">
                <a:solidFill>
                  <a:srgbClr val="FFFF00"/>
                </a:solidFill>
              </a:rPr>
              <a:t>Does all this explain</a:t>
            </a:r>
            <a:r>
              <a:rPr lang="en-US" b="1" dirty="0">
                <a:solidFill>
                  <a:srgbClr val="FF0000"/>
                </a:solidFill>
              </a:rPr>
              <a:t>?</a:t>
            </a:r>
            <a:r>
              <a:rPr lang="mr-IN" b="1" dirty="0">
                <a:solidFill>
                  <a:schemeClr val="bg1"/>
                </a:solidFill>
              </a:rPr>
              <a:t>…</a:t>
            </a:r>
            <a:endParaRPr lang="en-US" b="1" dirty="0">
              <a:solidFill>
                <a:schemeClr val="bg1"/>
              </a:solidFill>
            </a:endParaRPr>
          </a:p>
        </p:txBody>
      </p:sp>
      <p:pic>
        <p:nvPicPr>
          <p:cNvPr id="4" name="Content Placeholder 3" descr="Screen Shot 2017-01-18 at 2.32.13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r="-380"/>
          <a:stretch/>
        </p:blipFill>
        <p:spPr>
          <a:xfrm>
            <a:off x="2210265" y="1090613"/>
            <a:ext cx="4924624" cy="4832350"/>
          </a:xfrm>
        </p:spPr>
      </p:pic>
    </p:spTree>
    <p:extLst>
      <p:ext uri="{BB962C8B-B14F-4D97-AF65-F5344CB8AC3E}">
        <p14:creationId xmlns:p14="http://schemas.microsoft.com/office/powerpoint/2010/main" val="8946124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1-18 at 2.32.57 AM.png"/>
          <p:cNvPicPr>
            <a:picLocks noGrp="1" noChangeAspect="1"/>
          </p:cNvPicPr>
          <p:nvPr>
            <p:ph sz="quarter" idx="10"/>
          </p:nvPr>
        </p:nvPicPr>
        <p:blipFill>
          <a:blip r:embed="rId2" cstate="print">
            <a:extLst>
              <a:ext uri="{28A0092B-C50C-407E-A947-70E740481C1C}">
                <a14:useLocalDpi xmlns:a14="http://schemas.microsoft.com/office/drawing/2010/main"/>
              </a:ext>
            </a:extLst>
          </a:blip>
          <a:srcRect/>
          <a:stretch>
            <a:fillRect/>
          </a:stretch>
        </p:blipFill>
        <p:spPr>
          <a:xfrm>
            <a:off x="457200" y="252413"/>
            <a:ext cx="8229600" cy="5641975"/>
          </a:xfrm>
        </p:spPr>
      </p:pic>
    </p:spTree>
    <p:extLst>
      <p:ext uri="{BB962C8B-B14F-4D97-AF65-F5344CB8AC3E}">
        <p14:creationId xmlns:p14="http://schemas.microsoft.com/office/powerpoint/2010/main" val="12187202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25757426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35327472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23" y="326593"/>
            <a:ext cx="8990077" cy="1016000"/>
          </a:xfrm>
        </p:spPr>
        <p:txBody>
          <a:bodyPr/>
          <a:lstStyle/>
          <a:p>
            <a:pPr algn="ctr"/>
            <a:r>
              <a:rPr lang="en-US" dirty="0"/>
              <a:t> </a:t>
            </a:r>
            <a:r>
              <a:rPr lang="en-US" b="1" dirty="0">
                <a:solidFill>
                  <a:srgbClr val="FFFF00"/>
                </a:solidFill>
                <a:latin typeface="+mn-lt"/>
              </a:rPr>
              <a:t>A MATTER OF PERSPECTIVE</a:t>
            </a:r>
          </a:p>
        </p:txBody>
      </p:sp>
      <p:pic>
        <p:nvPicPr>
          <p:cNvPr id="4" name="Content Placeholder 3" descr="691px-M&amp;M's_Plain.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841" r="-745"/>
          <a:stretch/>
        </p:blipFill>
        <p:spPr>
          <a:xfrm>
            <a:off x="5467077" y="2234088"/>
            <a:ext cx="3676923" cy="3017934"/>
          </a:xfrm>
        </p:spPr>
      </p:pic>
      <p:pic>
        <p:nvPicPr>
          <p:cNvPr id="5" name="Content Placeholder 3" descr="800px-Smarties-UK-Candies.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925334"/>
            <a:ext cx="5467078" cy="2326688"/>
          </a:xfrm>
          <a:prstGeom prst="rect">
            <a:avLst/>
          </a:prstGeom>
        </p:spPr>
      </p:pic>
    </p:spTree>
    <p:extLst>
      <p:ext uri="{BB962C8B-B14F-4D97-AF65-F5344CB8AC3E}">
        <p14:creationId xmlns:p14="http://schemas.microsoft.com/office/powerpoint/2010/main" val="21165311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3393"/>
            <a:ext cx="8229600" cy="1016000"/>
          </a:xfrm>
        </p:spPr>
        <p:txBody>
          <a:bodyPr>
            <a:normAutofit/>
          </a:bodyPr>
          <a:lstStyle/>
          <a:p>
            <a:pPr algn="ctr"/>
            <a:r>
              <a:rPr lang="en-US" sz="4800" b="1" dirty="0">
                <a:solidFill>
                  <a:srgbClr val="FFFF00"/>
                </a:solidFill>
              </a:rPr>
              <a:t>Coming Attractions</a:t>
            </a:r>
          </a:p>
        </p:txBody>
      </p:sp>
      <p:sp>
        <p:nvSpPr>
          <p:cNvPr id="3" name="Content Placeholder 2"/>
          <p:cNvSpPr>
            <a:spLocks noGrp="1"/>
          </p:cNvSpPr>
          <p:nvPr>
            <p:ph sz="quarter" idx="10"/>
          </p:nvPr>
        </p:nvSpPr>
        <p:spPr>
          <a:xfrm>
            <a:off x="457199" y="1389413"/>
            <a:ext cx="8501063" cy="4401787"/>
          </a:xfrm>
        </p:spPr>
        <p:txBody>
          <a:bodyPr>
            <a:normAutofit/>
          </a:bodyPr>
          <a:lstStyle/>
          <a:p>
            <a:pPr marL="0" indent="0" algn="ctr">
              <a:buNone/>
            </a:pPr>
            <a:r>
              <a:rPr lang="en-US" sz="4400" b="1" i="1" dirty="0"/>
              <a:t> </a:t>
            </a:r>
            <a:r>
              <a:rPr lang="en-US" sz="4400" i="1" dirty="0">
                <a:solidFill>
                  <a:srgbClr val="FF0000"/>
                </a:solidFill>
              </a:rPr>
              <a:t>“</a:t>
            </a:r>
            <a:r>
              <a:rPr lang="en-US" sz="4400" i="1" dirty="0">
                <a:solidFill>
                  <a:schemeClr val="accent2">
                    <a:lumMod val="60000"/>
                    <a:lumOff val="40000"/>
                  </a:schemeClr>
                </a:solidFill>
              </a:rPr>
              <a:t>Digital Utopias &amp; Commercial Realities</a:t>
            </a:r>
            <a:r>
              <a:rPr lang="en-US" sz="4400" i="1" dirty="0">
                <a:solidFill>
                  <a:srgbClr val="FF0000"/>
                </a:solidFill>
              </a:rPr>
              <a:t>:</a:t>
            </a:r>
            <a:r>
              <a:rPr lang="en-US" sz="4400" i="1" dirty="0">
                <a:solidFill>
                  <a:schemeClr val="accent2">
                    <a:lumMod val="60000"/>
                    <a:lumOff val="40000"/>
                  </a:schemeClr>
                </a:solidFill>
              </a:rPr>
              <a:t> The Strange Case of Net Neutrality</a:t>
            </a:r>
            <a:r>
              <a:rPr lang="en-US" sz="4400" i="1" dirty="0">
                <a:solidFill>
                  <a:srgbClr val="FF0000"/>
                </a:solidFill>
              </a:rPr>
              <a:t>”</a:t>
            </a:r>
            <a:r>
              <a:rPr lang="en-US" sz="4400" dirty="0">
                <a:solidFill>
                  <a:srgbClr val="FF0000"/>
                </a:solidFill>
              </a:rPr>
              <a:t> </a:t>
            </a:r>
          </a:p>
        </p:txBody>
      </p:sp>
      <p:pic>
        <p:nvPicPr>
          <p:cNvPr id="5" name="Picture 4"/>
          <p:cNvPicPr>
            <a:picLocks noChangeAspect="1"/>
          </p:cNvPicPr>
          <p:nvPr/>
        </p:nvPicPr>
        <p:blipFill>
          <a:blip r:embed="rId2"/>
          <a:stretch>
            <a:fillRect/>
          </a:stretch>
        </p:blipFill>
        <p:spPr>
          <a:xfrm>
            <a:off x="3292269" y="3326741"/>
            <a:ext cx="2559462" cy="2559462"/>
          </a:xfrm>
          <a:prstGeom prst="rect">
            <a:avLst/>
          </a:prstGeom>
        </p:spPr>
      </p:pic>
    </p:spTree>
    <p:extLst>
      <p:ext uri="{BB962C8B-B14F-4D97-AF65-F5344CB8AC3E}">
        <p14:creationId xmlns:p14="http://schemas.microsoft.com/office/powerpoint/2010/main" val="10981405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468"/>
            <a:ext cx="8229600" cy="1227125"/>
          </a:xfrm>
        </p:spPr>
        <p:txBody>
          <a:bodyPr>
            <a:noAutofit/>
          </a:bodyP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Conclusion</a:t>
            </a:r>
          </a:p>
        </p:txBody>
      </p:sp>
      <p:pic>
        <p:nvPicPr>
          <p:cNvPr id="4" name="Content Placeholder 3" descr="Thank-you-word-cloud.jpg">
            <a:extLst>
              <a:ext uri="{FF2B5EF4-FFF2-40B4-BE49-F238E27FC236}">
                <a16:creationId xmlns:a16="http://schemas.microsoft.com/office/drawing/2014/main" id="{AA4C595C-307A-F344-A4B9-6084255B67A7}"/>
              </a:ext>
            </a:extLst>
          </p:cNvPr>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b="-211"/>
          <a:stretch/>
        </p:blipFill>
        <p:spPr>
          <a:xfrm>
            <a:off x="621259" y="1473200"/>
            <a:ext cx="8220570" cy="4391025"/>
          </a:xfrm>
        </p:spPr>
      </p:pic>
    </p:spTree>
    <p:extLst>
      <p:ext uri="{BB962C8B-B14F-4D97-AF65-F5344CB8AC3E}">
        <p14:creationId xmlns:p14="http://schemas.microsoft.com/office/powerpoint/2010/main" val="321145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326"/>
            <a:ext cx="8229600" cy="1016000"/>
          </a:xfrm>
        </p:spPr>
        <p:txBody>
          <a:bodyPr>
            <a:normAutofit/>
          </a:bodyPr>
          <a:lstStyle/>
          <a:p>
            <a:r>
              <a:rPr lang="en-US" sz="4800" b="1" dirty="0">
                <a:solidFill>
                  <a:srgbClr val="FFFF00"/>
                </a:solidFill>
              </a:rPr>
              <a:t>Presentations</a:t>
            </a:r>
          </a:p>
        </p:txBody>
      </p:sp>
      <p:sp>
        <p:nvSpPr>
          <p:cNvPr id="3" name="Content Placeholder 2"/>
          <p:cNvSpPr>
            <a:spLocks noGrp="1"/>
          </p:cNvSpPr>
          <p:nvPr>
            <p:ph sz="quarter" idx="10"/>
          </p:nvPr>
        </p:nvSpPr>
        <p:spPr>
          <a:xfrm>
            <a:off x="457200" y="1473200"/>
            <a:ext cx="8229600" cy="4453466"/>
          </a:xfrm>
        </p:spPr>
        <p:txBody>
          <a:bodyPr>
            <a:normAutofit/>
          </a:bodyPr>
          <a:lstStyle/>
          <a:p>
            <a:r>
              <a:rPr lang="en-US" sz="3600" dirty="0">
                <a:solidFill>
                  <a:srgbClr val="CCFFCC"/>
                </a:solidFill>
              </a:rPr>
              <a:t>Sign-up </a:t>
            </a:r>
            <a:r>
              <a:rPr lang="en-US" sz="3600" dirty="0">
                <a:solidFill>
                  <a:schemeClr val="bg1"/>
                </a:solidFill>
              </a:rPr>
              <a:t>at the break or email me</a:t>
            </a:r>
          </a:p>
          <a:p>
            <a:r>
              <a:rPr lang="en-US" sz="3600" dirty="0">
                <a:solidFill>
                  <a:srgbClr val="CCFFCC"/>
                </a:solidFill>
              </a:rPr>
              <a:t>Any topic</a:t>
            </a:r>
            <a:r>
              <a:rPr lang="en-US" sz="3600" dirty="0">
                <a:solidFill>
                  <a:schemeClr val="bg1"/>
                </a:solidFill>
              </a:rPr>
              <a:t> </a:t>
            </a:r>
            <a:r>
              <a:rPr lang="mr-IN" sz="3600" dirty="0">
                <a:solidFill>
                  <a:schemeClr val="bg1"/>
                </a:solidFill>
              </a:rPr>
              <a:t>–</a:t>
            </a:r>
            <a:r>
              <a:rPr lang="en-US" sz="3600" dirty="0">
                <a:solidFill>
                  <a:schemeClr val="bg1"/>
                </a:solidFill>
              </a:rPr>
              <a:t> not constrained by what I’m talking about that week</a:t>
            </a:r>
          </a:p>
          <a:p>
            <a:r>
              <a:rPr lang="en-US" sz="3600" dirty="0">
                <a:solidFill>
                  <a:srgbClr val="CCFFCC"/>
                </a:solidFill>
              </a:rPr>
              <a:t>Consult</a:t>
            </a:r>
            <a:r>
              <a:rPr lang="en-US" sz="3600" dirty="0">
                <a:solidFill>
                  <a:schemeClr val="bg1"/>
                </a:solidFill>
              </a:rPr>
              <a:t> </a:t>
            </a:r>
            <a:r>
              <a:rPr lang="en-US" sz="3600" dirty="0">
                <a:solidFill>
                  <a:srgbClr val="CCFFCC"/>
                </a:solidFill>
              </a:rPr>
              <a:t>with me </a:t>
            </a:r>
            <a:r>
              <a:rPr lang="en-US" sz="3600" dirty="0">
                <a:solidFill>
                  <a:schemeClr val="bg1"/>
                </a:solidFill>
              </a:rPr>
              <a:t>re the topic you want to take on </a:t>
            </a:r>
          </a:p>
          <a:p>
            <a:r>
              <a:rPr lang="en-US" sz="3600" dirty="0">
                <a:solidFill>
                  <a:srgbClr val="CCFFCC"/>
                </a:solidFill>
              </a:rPr>
              <a:t>Post one or two things </a:t>
            </a:r>
            <a:r>
              <a:rPr lang="en-US" sz="3600" dirty="0">
                <a:solidFill>
                  <a:schemeClr val="bg1"/>
                </a:solidFill>
              </a:rPr>
              <a:t>you want us to read or watch</a:t>
            </a:r>
          </a:p>
        </p:txBody>
      </p:sp>
    </p:spTree>
    <p:extLst>
      <p:ext uri="{BB962C8B-B14F-4D97-AF65-F5344CB8AC3E}">
        <p14:creationId xmlns:p14="http://schemas.microsoft.com/office/powerpoint/2010/main" val="20092928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69076" y="593766"/>
            <a:ext cx="8229600" cy="5322373"/>
          </a:xfr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400" dirty="0">
                <a:solidFill>
                  <a:srgbClr val="FFFF00"/>
                </a:solidFill>
                <a:latin typeface="Apple Chancery" charset="0"/>
                <a:ea typeface="Apple Chancery" charset="0"/>
                <a:cs typeface="Apple Chancery" charset="0"/>
              </a:rPr>
              <a:t>SEE YOU NEXT WEEK</a:t>
            </a:r>
            <a:r>
              <a:rPr lang="en-US" sz="10400" dirty="0">
                <a:solidFill>
                  <a:srgbClr val="FF0000"/>
                </a:solidFill>
                <a:latin typeface="Apple Chancery" charset="0"/>
                <a:ea typeface="Apple Chancery" charset="0"/>
                <a:cs typeface="Apple Chancery" charset="0"/>
              </a:rPr>
              <a:t>!</a:t>
            </a:r>
          </a:p>
        </p:txBody>
      </p:sp>
    </p:spTree>
    <p:extLst>
      <p:ext uri="{BB962C8B-B14F-4D97-AF65-F5344CB8AC3E}">
        <p14:creationId xmlns:p14="http://schemas.microsoft.com/office/powerpoint/2010/main" val="14008266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pPr algn="ctr"/>
            <a:r>
              <a:rPr lang="en-US" sz="4800" b="1" dirty="0">
                <a:solidFill>
                  <a:srgbClr val="FFFF00"/>
                </a:solidFill>
                <a:latin typeface="+mn-lt"/>
                <a:cs typeface="Times New Roman"/>
              </a:rPr>
              <a:t>  </a:t>
            </a:r>
            <a:r>
              <a:rPr lang="en-US" b="1" dirty="0">
                <a:solidFill>
                  <a:srgbClr val="FFFF00"/>
                </a:solidFill>
                <a:latin typeface="+mn-lt"/>
                <a:cs typeface="Times New Roman"/>
              </a:rPr>
              <a:t>Always include a cat picture</a:t>
            </a: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a:solidFill>
                  <a:schemeClr val="bg1"/>
                </a:solidFill>
                <a:latin typeface="+mn-lt"/>
                <a:cs typeface="Times New Roman"/>
              </a:rPr>
              <a:t>          </a:t>
            </a:r>
            <a:endParaRPr lang="en-US" sz="3200" dirty="0">
              <a:solidFill>
                <a:schemeClr val="bg1"/>
              </a:solidFill>
              <a:latin typeface="+mn-lt"/>
              <a:cs typeface="Times New Roman"/>
            </a:endParaRPr>
          </a:p>
          <a:p>
            <a:pPr marL="0" indent="0">
              <a:buNone/>
            </a:pPr>
            <a:r>
              <a:rPr lang="en-US" dirty="0"/>
              <a:t> </a:t>
            </a:r>
          </a:p>
        </p:txBody>
      </p:sp>
      <p:pic>
        <p:nvPicPr>
          <p:cNvPr id="6" name="Content Placeholder 3" descr="cat-1382015906Wuw.jpg"/>
          <p:cNvPicPr>
            <a:picLocks noChangeAspect="1"/>
          </p:cNvPicPr>
          <p:nvPr/>
        </p:nvPicPr>
        <p:blipFill rotWithShape="1">
          <a:blip r:embed="rId2" cstate="print">
            <a:extLst>
              <a:ext uri="{28A0092B-C50C-407E-A947-70E740481C1C}">
                <a14:useLocalDpi xmlns:a14="http://schemas.microsoft.com/office/drawing/2010/main"/>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28222319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CD4E67-81EB-DA46-A659-3E51151D4C79}"/>
              </a:ext>
            </a:extLst>
          </p:cNvPr>
          <p:cNvSpPr>
            <a:spLocks noGrp="1"/>
          </p:cNvSpPr>
          <p:nvPr>
            <p:ph sz="quarter" idx="10"/>
          </p:nvPr>
        </p:nvSpPr>
        <p:spPr>
          <a:xfrm>
            <a:off x="457200" y="2201332"/>
            <a:ext cx="8229600" cy="3524801"/>
          </a:xfrm>
        </p:spPr>
        <p:txBody>
          <a:bodyPr/>
          <a:lstStyle/>
          <a:p>
            <a:pPr marL="0" indent="0" algn="ctr" fontAlgn="base">
              <a:buNone/>
            </a:pPr>
            <a:r>
              <a:rPr lang="en-CA" i="1" dirty="0">
                <a:solidFill>
                  <a:schemeClr val="bg1"/>
                </a:solidFill>
              </a:rPr>
              <a:t>In learning you will teach</a:t>
            </a:r>
          </a:p>
          <a:p>
            <a:pPr marL="0" indent="0" algn="ctr" fontAlgn="base">
              <a:buNone/>
            </a:pPr>
            <a:r>
              <a:rPr lang="en-CA" i="1" dirty="0">
                <a:solidFill>
                  <a:schemeClr val="bg1"/>
                </a:solidFill>
              </a:rPr>
              <a:t>And in teaching you will learn</a:t>
            </a:r>
          </a:p>
          <a:p>
            <a:pPr marL="0" indent="0" algn="ctr">
              <a:buNone/>
            </a:pPr>
            <a:endParaRPr lang="en-US" dirty="0"/>
          </a:p>
          <a:p>
            <a:pPr marL="0" indent="0" algn="ctr">
              <a:buNone/>
            </a:pPr>
            <a:r>
              <a:rPr lang="en-CA" dirty="0">
                <a:solidFill>
                  <a:schemeClr val="bg1">
                    <a:lumMod val="65000"/>
                  </a:schemeClr>
                </a:solidFill>
              </a:rPr>
              <a:t>Phil Collins' </a:t>
            </a:r>
            <a:r>
              <a:rPr lang="en-CA" i="1" dirty="0">
                <a:solidFill>
                  <a:schemeClr val="bg1">
                    <a:lumMod val="65000"/>
                  </a:schemeClr>
                </a:solidFill>
              </a:rPr>
              <a:t>Son of Man  </a:t>
            </a:r>
            <a:r>
              <a:rPr lang="en-CA" dirty="0">
                <a:solidFill>
                  <a:schemeClr val="bg1">
                    <a:lumMod val="65000"/>
                  </a:schemeClr>
                </a:solidFill>
              </a:rPr>
              <a:t>(1999)</a:t>
            </a:r>
            <a:endParaRPr lang="en-US" dirty="0">
              <a:solidFill>
                <a:schemeClr val="bg1">
                  <a:lumMod val="65000"/>
                </a:schemeClr>
              </a:solidFill>
            </a:endParaRPr>
          </a:p>
        </p:txBody>
      </p:sp>
    </p:spTree>
    <p:extLst>
      <p:ext uri="{BB962C8B-B14F-4D97-AF65-F5344CB8AC3E}">
        <p14:creationId xmlns:p14="http://schemas.microsoft.com/office/powerpoint/2010/main" val="30758612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6078"/>
            <a:ext cx="8229600" cy="1016000"/>
          </a:xfrm>
        </p:spPr>
        <p:txBody>
          <a:bodyPr>
            <a:normAutofit/>
          </a:bodyPr>
          <a:lstStyle/>
          <a:p>
            <a:pPr algn="ctr"/>
            <a:r>
              <a:rPr lang="en-US" sz="5400" b="1" dirty="0">
                <a:solidFill>
                  <a:srgbClr val="FFFFFF"/>
                </a:solidFill>
                <a:latin typeface="Arial"/>
                <a:cs typeface="Arial"/>
              </a:rPr>
              <a:t> </a:t>
            </a:r>
            <a:r>
              <a:rPr lang="en-US" b="1" dirty="0">
                <a:solidFill>
                  <a:srgbClr val="FFFF00"/>
                </a:solidFill>
                <a:latin typeface="+mn-lt"/>
                <a:cs typeface="Arial"/>
              </a:rPr>
              <a:t>Our Academic Partners</a:t>
            </a:r>
            <a:r>
              <a:rPr lang="en-US" b="1" dirty="0">
                <a:solidFill>
                  <a:srgbClr val="FFFF00"/>
                </a:solidFill>
                <a:latin typeface="Arial"/>
                <a:cs typeface="Arial"/>
              </a:rPr>
              <a:t> </a:t>
            </a:r>
          </a:p>
        </p:txBody>
      </p:sp>
      <p:pic>
        <p:nvPicPr>
          <p:cNvPr id="10" name="Picture 9"/>
          <p:cNvPicPr>
            <a:picLocks noChangeAspect="1"/>
          </p:cNvPicPr>
          <p:nvPr/>
        </p:nvPicPr>
        <p:blipFill>
          <a:blip r:embed="rId2"/>
          <a:stretch>
            <a:fillRect/>
          </a:stretch>
        </p:blipFill>
        <p:spPr>
          <a:xfrm>
            <a:off x="446536" y="2526632"/>
            <a:ext cx="8210484" cy="1225445"/>
          </a:xfrm>
          <a:prstGeom prst="rect">
            <a:avLst/>
          </a:prstGeom>
        </p:spPr>
      </p:pic>
    </p:spTree>
    <p:extLst>
      <p:ext uri="{BB962C8B-B14F-4D97-AF65-F5344CB8AC3E}">
        <p14:creationId xmlns:p14="http://schemas.microsoft.com/office/powerpoint/2010/main" val="2372789288"/>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2168</TotalTime>
  <Words>875</Words>
  <Application>Microsoft Macintosh PowerPoint</Application>
  <PresentationFormat>On-screen Show (4:3)</PresentationFormat>
  <Paragraphs>196</Paragraphs>
  <Slides>93</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93</vt:i4>
      </vt:variant>
    </vt:vector>
  </HeadingPairs>
  <TitlesOfParts>
    <vt:vector size="104" baseType="lpstr">
      <vt:lpstr>American Typewriter</vt:lpstr>
      <vt:lpstr>Apple Chancery</vt:lpstr>
      <vt:lpstr>Arial</vt:lpstr>
      <vt:lpstr>Calibri</vt:lpstr>
      <vt:lpstr>Klavika</vt:lpstr>
      <vt:lpstr>Lucida Console</vt:lpstr>
      <vt:lpstr>Mangal</vt:lpstr>
      <vt:lpstr>P22 Typewriter</vt:lpstr>
      <vt:lpstr>Times New Roman</vt:lpstr>
      <vt:lpstr>Wingdings</vt:lpstr>
      <vt:lpstr>CDM_PPT_Template </vt:lpstr>
      <vt:lpstr>Digital Geography: Roles of Sovereignty, Culture &amp; Community in the Digital Media &amp; Communications Landscape Part 1</vt:lpstr>
      <vt:lpstr>Another Marvelous Monday</vt:lpstr>
      <vt:lpstr>PowerPoint Presentation</vt:lpstr>
      <vt:lpstr>Course Website</vt:lpstr>
      <vt:lpstr> For full privileges on the website…  </vt:lpstr>
      <vt:lpstr>Website &amp; Badge issues…</vt:lpstr>
      <vt:lpstr>Anything &amp; everything can be done via email if you prefer</vt:lpstr>
      <vt:lpstr>PowerPoint Presentation</vt:lpstr>
      <vt:lpstr>Presentations</vt:lpstr>
      <vt:lpstr>No Classes</vt:lpstr>
      <vt:lpstr>PowerPoint Presentation</vt:lpstr>
      <vt:lpstr>Breaks</vt:lpstr>
      <vt:lpstr>PowerPoint Presentation</vt:lpstr>
      <vt:lpstr>Pause</vt:lpstr>
      <vt:lpstr>PowerPoint Presentation</vt:lpstr>
      <vt:lpstr>PowerPoint Presentation</vt:lpstr>
      <vt:lpstr>Last year this time…</vt:lpstr>
      <vt:lpstr>This year this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Pause</vt:lpstr>
      <vt:lpstr>PowerPoint Presentation</vt:lpstr>
      <vt:lpstr>PowerPoint Presentation</vt:lpstr>
      <vt:lpstr>Start</vt:lpstr>
      <vt:lpstr>Different rules for different screens (&amp; boxes)</vt:lpstr>
      <vt:lpstr>PowerPoint Presentation</vt:lpstr>
      <vt:lpstr>“Regulate” = make regular</vt:lpstr>
      <vt:lpstr>PowerPoint Presentation</vt:lpstr>
      <vt:lpstr>PowerPoint Presentation</vt:lpstr>
      <vt:lpstr>PowerPoint Presentation</vt:lpstr>
      <vt:lpstr> Change in global advertising spending between 2017 and 2020, by medium (in million U.S. dollars) </vt:lpstr>
      <vt:lpstr>PowerPoint Presentation</vt:lpstr>
      <vt:lpstr>PowerPoint Presentation</vt:lpstr>
      <vt:lpstr>PowerPoint Presentation</vt:lpstr>
      <vt:lpstr>PowerPoint Presentation</vt:lpstr>
      <vt:lpstr> Constraints Distort Creativity</vt:lpstr>
      <vt:lpstr>Core Binaries</vt:lpstr>
      <vt:lpstr>Where are we actually ?</vt:lpstr>
      <vt:lpstr>PowerPoint Presentation</vt:lpstr>
      <vt:lpstr>PowerPoint Presentation</vt:lpstr>
      <vt:lpstr>Pause</vt:lpstr>
      <vt:lpstr>Starting Point #2: For Today  </vt:lpstr>
      <vt:lpstr>PowerPoint Presentation</vt:lpstr>
      <vt:lpstr>PowerPoint Presentation</vt:lpstr>
      <vt:lpstr>PowerPoint Presentation</vt:lpstr>
      <vt:lpstr>Does sovereignty makes sense? Does culture make sense?</vt:lpstr>
      <vt:lpstr>PowerPoint Presentation</vt:lpstr>
      <vt:lpstr>PowerPoint Presentation</vt:lpstr>
      <vt:lpstr> Canadian Telecommunications Policy </vt:lpstr>
      <vt:lpstr>PowerPoint Presentation</vt:lpstr>
      <vt:lpstr>PowerPoint Presentation</vt:lpstr>
      <vt:lpstr>PowerPoint Presentation</vt:lpstr>
      <vt:lpstr>PowerPoint Presentation</vt:lpstr>
      <vt:lpstr>PowerPoint Presentation</vt:lpstr>
      <vt:lpstr>PowerPoint Presentation</vt:lpstr>
      <vt:lpstr>Huh?</vt:lpstr>
      <vt:lpstr>PowerPoint Presentation</vt:lpstr>
      <vt:lpstr>PowerPoint Presentation</vt:lpstr>
      <vt:lpstr>The News?</vt:lpstr>
      <vt:lpstr>The CBC</vt:lpstr>
      <vt:lpstr>Tie-breakers???</vt:lpstr>
      <vt:lpstr>PowerPoint Presentation</vt:lpstr>
      <vt:lpstr>Does this sound familiar?…</vt:lpstr>
      <vt:lpstr>PowerPoint Presentation</vt:lpstr>
      <vt:lpstr>PowerPoint Presentation</vt:lpstr>
      <vt:lpstr>A strange digression…</vt:lpstr>
      <vt:lpstr>Why the differences  between technologies?</vt:lpstr>
      <vt:lpstr>PowerPoint Presentation</vt:lpstr>
      <vt:lpstr>PowerPoint Presentation</vt:lpstr>
      <vt:lpstr>PowerPoint Presentation</vt:lpstr>
      <vt:lpstr>PowerPoint Presentation</vt:lpstr>
      <vt:lpstr>PowerPoint Presentation</vt:lpstr>
      <vt:lpstr>Digital net doesn’t fit…culture or sovereignty all that well???</vt:lpstr>
      <vt:lpstr>Does all this explain?…</vt:lpstr>
      <vt:lpstr>PowerPoint Presentation</vt:lpstr>
      <vt:lpstr>PowerPoint Presentation</vt:lpstr>
      <vt:lpstr>Pause</vt:lpstr>
      <vt:lpstr> A MATTER OF PERSPECTIVE</vt:lpstr>
      <vt:lpstr>Coming Attractions</vt:lpstr>
      <vt:lpstr>Conclusion</vt:lpstr>
      <vt:lpstr>PowerPoint Presentation</vt:lpstr>
      <vt:lpstr>  Always include a cat picture</vt:lpstr>
      <vt:lpstr>PowerPoint Presentation</vt:lpstr>
      <vt:lpstr> Our Academic Partners </vt:lpstr>
    </vt:vector>
  </TitlesOfParts>
  <Company>Festinger Bahniwal Law &amp; Strategy LLP</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“If Picasso had painted a round object..”</dc:title>
  <dc:creator>Jon Festinger</dc:creator>
  <cp:lastModifiedBy>Microsoft Office User</cp:lastModifiedBy>
  <cp:revision>247</cp:revision>
  <cp:lastPrinted>2013-09-11T03:30:19Z</cp:lastPrinted>
  <dcterms:created xsi:type="dcterms:W3CDTF">2013-01-06T22:02:58Z</dcterms:created>
  <dcterms:modified xsi:type="dcterms:W3CDTF">2019-01-21T22:25:49Z</dcterms:modified>
</cp:coreProperties>
</file>