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481" r:id="rId3"/>
    <p:sldId id="482" r:id="rId4"/>
    <p:sldId id="483" r:id="rId5"/>
    <p:sldId id="506" r:id="rId6"/>
    <p:sldId id="502" r:id="rId7"/>
    <p:sldId id="497" r:id="rId8"/>
    <p:sldId id="518" r:id="rId9"/>
    <p:sldId id="498" r:id="rId10"/>
    <p:sldId id="485" r:id="rId11"/>
    <p:sldId id="486" r:id="rId12"/>
    <p:sldId id="487" r:id="rId13"/>
    <p:sldId id="488" r:id="rId14"/>
    <p:sldId id="489" r:id="rId15"/>
    <p:sldId id="490" r:id="rId16"/>
    <p:sldId id="510" r:id="rId17"/>
    <p:sldId id="491" r:id="rId18"/>
    <p:sldId id="492" r:id="rId19"/>
    <p:sldId id="493" r:id="rId20"/>
    <p:sldId id="494" r:id="rId21"/>
    <p:sldId id="495" r:id="rId22"/>
    <p:sldId id="496" r:id="rId23"/>
    <p:sldId id="499" r:id="rId24"/>
    <p:sldId id="501" r:id="rId25"/>
    <p:sldId id="505" r:id="rId26"/>
    <p:sldId id="458" r:id="rId27"/>
    <p:sldId id="459" r:id="rId28"/>
    <p:sldId id="460" r:id="rId29"/>
    <p:sldId id="461" r:id="rId30"/>
    <p:sldId id="509" r:id="rId31"/>
    <p:sldId id="500" r:id="rId32"/>
    <p:sldId id="516" r:id="rId33"/>
    <p:sldId id="511" r:id="rId34"/>
    <p:sldId id="517" r:id="rId35"/>
    <p:sldId id="512" r:id="rId36"/>
    <p:sldId id="504" r:id="rId37"/>
    <p:sldId id="503" r:id="rId38"/>
    <p:sldId id="507" r:id="rId39"/>
    <p:sldId id="508" r:id="rId40"/>
    <p:sldId id="378" r:id="rId41"/>
    <p:sldId id="37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2192D"/>
    <a:srgbClr val="20623D"/>
    <a:srgbClr val="622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67"/>
  </p:normalViewPr>
  <p:slideViewPr>
    <p:cSldViewPr snapToGrid="0" snapToObjects="1">
      <p:cViewPr varScale="1">
        <p:scale>
          <a:sx n="77" d="100"/>
          <a:sy n="77" d="100"/>
        </p:scale>
        <p:origin x="21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FE05E-1362-4F43-9FAA-267247B3A44D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FE1F2-3CFF-BB4C-9FBE-E01204DF8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law.allard.ubc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jon_festinger@thecdm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ms.ubc.c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rts-foundations.sites.olt.ubc.ca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5685" y="115455"/>
            <a:ext cx="8422941" cy="145472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+mn-lt"/>
              </a:rPr>
              <a:t>Introduction to the Course</a:t>
            </a:r>
            <a:br>
              <a:rPr lang="en-US" sz="4400" b="1" dirty="0">
                <a:solidFill>
                  <a:srgbClr val="FFFFFF"/>
                </a:solidFill>
                <a:latin typeface="+mn-lt"/>
              </a:rPr>
            </a:br>
            <a:endParaRPr lang="en-US" sz="2400" dirty="0">
              <a:solidFill>
                <a:srgbClr val="CCFFCC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55686" y="1708726"/>
            <a:ext cx="7294398" cy="40174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Foundations of Digital Media </a:t>
            </a:r>
            <a:r>
              <a:rPr lang="en-US" sz="3000" b="1" dirty="0">
                <a:solidFill>
                  <a:srgbClr val="FF0000"/>
                </a:solidFill>
              </a:rPr>
              <a:t>|</a:t>
            </a:r>
            <a:r>
              <a:rPr lang="en-US" sz="3000" b="1" dirty="0">
                <a:solidFill>
                  <a:srgbClr val="FFFF00"/>
                </a:solidFill>
              </a:rPr>
              <a:t>  </a:t>
            </a:r>
            <a:r>
              <a:rPr lang="en-US" sz="3000" b="1" dirty="0">
                <a:solidFill>
                  <a:schemeClr val="bg1"/>
                </a:solidFill>
              </a:rPr>
              <a:t>Class 1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UBC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Spring 2019</a:t>
            </a:r>
            <a:endParaRPr lang="en-US" sz="3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Jon Festinger Q.C.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Centre for Digital Media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Allard Law of Law, UBC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QMUL School of Law (CCLS)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Festinger Law &amp; Strategy </a:t>
            </a:r>
          </a:p>
          <a:p>
            <a:pPr marL="0" indent="0">
              <a:buNone/>
            </a:pPr>
            <a:r>
              <a:rPr lang="en-US" sz="1700" dirty="0">
                <a:hlinkClick r:id="rId3"/>
              </a:rPr>
              <a:t>http://commlaw.allard.ubc</a:t>
            </a: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Twitter: @</a:t>
            </a:r>
            <a:r>
              <a:rPr lang="en-US" sz="1700" dirty="0" err="1">
                <a:solidFill>
                  <a:schemeClr val="bg1"/>
                </a:solidFill>
              </a:rPr>
              <a:t>jonfestinger</a:t>
            </a:r>
            <a:endParaRPr lang="en-US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 dirty="0">
                <a:hlinkClick r:id="rId4"/>
              </a:rPr>
              <a:t>jon_festinger@thecdm.ca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414" y="2868634"/>
            <a:ext cx="175276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05 at 7.48.35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7"/>
          <a:stretch/>
        </p:blipFill>
        <p:spPr>
          <a:xfrm>
            <a:off x="1786130" y="396875"/>
            <a:ext cx="5596545" cy="5329238"/>
          </a:xfrm>
        </p:spPr>
      </p:pic>
    </p:spTree>
    <p:extLst>
      <p:ext uri="{BB962C8B-B14F-4D97-AF65-F5344CB8AC3E}">
        <p14:creationId xmlns:p14="http://schemas.microsoft.com/office/powerpoint/2010/main" val="87063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991" y="436563"/>
            <a:ext cx="3889796" cy="2769113"/>
          </a:xfr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703" y="3205676"/>
            <a:ext cx="4003422" cy="29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1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7" b="-1487"/>
          <a:stretch/>
        </p:blipFill>
        <p:spPr>
          <a:xfrm>
            <a:off x="2523293" y="0"/>
            <a:ext cx="4295478" cy="5913010"/>
          </a:xfrm>
        </p:spPr>
      </p:pic>
    </p:spTree>
    <p:extLst>
      <p:ext uri="{BB962C8B-B14F-4D97-AF65-F5344CB8AC3E}">
        <p14:creationId xmlns:p14="http://schemas.microsoft.com/office/powerpoint/2010/main" val="867181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res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48490"/>
            <a:ext cx="8229600" cy="3393035"/>
          </a:xfrm>
        </p:spPr>
      </p:pic>
    </p:spTree>
    <p:extLst>
      <p:ext uri="{BB962C8B-B14F-4D97-AF65-F5344CB8AC3E}">
        <p14:creationId xmlns:p14="http://schemas.microsoft.com/office/powerpoint/2010/main" val="190347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ycast-multi-site-media-management-solution-brief-storage-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"/>
          <a:stretch/>
        </p:blipFill>
        <p:spPr>
          <a:xfrm>
            <a:off x="2361663" y="216515"/>
            <a:ext cx="4564557" cy="5733072"/>
          </a:xfrm>
        </p:spPr>
      </p:pic>
    </p:spTree>
    <p:extLst>
      <p:ext uri="{BB962C8B-B14F-4D97-AF65-F5344CB8AC3E}">
        <p14:creationId xmlns:p14="http://schemas.microsoft.com/office/powerpoint/2010/main" val="65226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011" y="48801"/>
            <a:ext cx="8287789" cy="1016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/>
                <a:cs typeface="Arial"/>
              </a:rPr>
              <a:t>Back to the law</a:t>
            </a:r>
            <a:r>
              <a:rPr lang="is-IS" sz="4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lang="en-US" sz="4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2BCCCE-9ED7-8A4A-934C-D9FEADA9FF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142" y="1408113"/>
            <a:ext cx="5387716" cy="4318000"/>
          </a:xfrm>
        </p:spPr>
      </p:pic>
    </p:spTree>
    <p:extLst>
      <p:ext uri="{BB962C8B-B14F-4D97-AF65-F5344CB8AC3E}">
        <p14:creationId xmlns:p14="http://schemas.microsoft.com/office/powerpoint/2010/main" val="190785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3" b="-1386"/>
          <a:stretch/>
        </p:blipFill>
        <p:spPr>
          <a:xfrm>
            <a:off x="2666593" y="601586"/>
            <a:ext cx="3544202" cy="52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6"/>
            <a:ext cx="8686800" cy="1016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/>
                <a:cs typeface="Arial"/>
              </a:rPr>
              <a:t>Every </a:t>
            </a:r>
            <a:r>
              <a:rPr lang="en-US" sz="4800" b="1" dirty="0">
                <a:solidFill>
                  <a:srgbClr val="FF0000"/>
                </a:solidFill>
                <a:latin typeface="Arial"/>
                <a:cs typeface="Arial"/>
              </a:rPr>
              <a:t>Canadian</a:t>
            </a:r>
            <a:r>
              <a:rPr lang="en-US" sz="4800" b="1" dirty="0">
                <a:solidFill>
                  <a:srgbClr val="FFFF00"/>
                </a:solidFill>
                <a:latin typeface="Arial"/>
                <a:cs typeface="Arial"/>
              </a:rPr>
              <a:t> Kids Dream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6" name="Content Placeholder 5" descr="Screen Shot 2016-09-05 at 11.20.34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1" r="-7040"/>
          <a:stretch/>
        </p:blipFill>
        <p:spPr>
          <a:xfrm>
            <a:off x="953347" y="1005699"/>
            <a:ext cx="7778850" cy="4848225"/>
          </a:xfrm>
        </p:spPr>
      </p:pic>
    </p:spTree>
    <p:extLst>
      <p:ext uri="{BB962C8B-B14F-4D97-AF65-F5344CB8AC3E}">
        <p14:creationId xmlns:p14="http://schemas.microsoft.com/office/powerpoint/2010/main" val="131283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3"/>
            <a:ext cx="8686800" cy="1016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Left the Canucks in 2010</a:t>
            </a:r>
            <a:r>
              <a:rPr lang="is-IS" b="1" dirty="0">
                <a:solidFill>
                  <a:srgbClr val="FFFF00"/>
                </a:solidFill>
              </a:rPr>
              <a:t>…</a:t>
            </a:r>
            <a:r>
              <a:rPr lang="is-IS" b="1" dirty="0">
                <a:solidFill>
                  <a:srgbClr val="FF0000"/>
                </a:solidFill>
              </a:rPr>
              <a:t>before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Riot_in_Vancouver.jpg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25525"/>
            <a:ext cx="8229600" cy="4879975"/>
          </a:xfrm>
        </p:spPr>
      </p:pic>
    </p:spTree>
    <p:extLst>
      <p:ext uri="{BB962C8B-B14F-4D97-AF65-F5344CB8AC3E}">
        <p14:creationId xmlns:p14="http://schemas.microsoft.com/office/powerpoint/2010/main" val="161636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166" y="72593"/>
            <a:ext cx="7649633" cy="1016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/>
                <a:cs typeface="Arial"/>
              </a:rPr>
              <a:t>Teaching as addiction</a:t>
            </a:r>
            <a:r>
              <a:rPr lang="is-IS" sz="44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 descr="Screen Shot 2016-09-05 at 11.57.07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167" y="1089025"/>
            <a:ext cx="7133166" cy="4837113"/>
          </a:xfrm>
        </p:spPr>
      </p:pic>
    </p:spTree>
    <p:extLst>
      <p:ext uri="{BB962C8B-B14F-4D97-AF65-F5344CB8AC3E}">
        <p14:creationId xmlns:p14="http://schemas.microsoft.com/office/powerpoint/2010/main" val="64695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15885"/>
            <a:ext cx="8229600" cy="5552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No, we will not spend the whole three hours</a:t>
            </a:r>
            <a:r>
              <a:rPr lang="is-IS" sz="3200" dirty="0">
                <a:solidFill>
                  <a:srgbClr val="FFFF00"/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is-IS" sz="3200" dirty="0">
                <a:solidFill>
                  <a:srgbClr val="FFFF00"/>
                </a:solidFill>
              </a:rPr>
              <a:t>Maybe an hour at most</a:t>
            </a:r>
            <a:r>
              <a:rPr lang="is-IS" sz="3200" dirty="0">
                <a:solidFill>
                  <a:srgbClr val="FF0000"/>
                </a:solidFill>
              </a:rPr>
              <a:t>...</a:t>
            </a:r>
          </a:p>
          <a:p>
            <a:pPr marL="0" indent="0">
              <a:buNone/>
            </a:pPr>
            <a:endParaRPr lang="is-IS" sz="3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3" descr="IMG_139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0" r="-1247"/>
          <a:stretch/>
        </p:blipFill>
        <p:spPr>
          <a:xfrm>
            <a:off x="2206698" y="2279039"/>
            <a:ext cx="4730603" cy="34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60"/>
            <a:ext cx="8229600" cy="1016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/>
                <a:cs typeface="Arial"/>
              </a:rPr>
              <a:t>Pedagogy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file000884974361.jpg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46163"/>
            <a:ext cx="8229600" cy="4679950"/>
          </a:xfrm>
        </p:spPr>
      </p:pic>
    </p:spTree>
    <p:extLst>
      <p:ext uri="{BB962C8B-B14F-4D97-AF65-F5344CB8AC3E}">
        <p14:creationId xmlns:p14="http://schemas.microsoft.com/office/powerpoint/2010/main" val="736863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183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+mn-lt"/>
              </a:rPr>
              <a:t>Pedagogic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83834"/>
            <a:ext cx="8686801" cy="4212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+mn-lt"/>
                <a:cs typeface="Lucida Console"/>
              </a:rPr>
              <a:t>O</a:t>
            </a:r>
            <a:r>
              <a:rPr lang="en-US" sz="3600" dirty="0">
                <a:solidFill>
                  <a:schemeClr val="bg1"/>
                </a:solidFill>
                <a:latin typeface="+mn-lt"/>
                <a:cs typeface="Lucida Console"/>
              </a:rPr>
              <a:t>ne word: 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D7E4BD"/>
                </a:solidFill>
                <a:latin typeface="+mn-lt"/>
                <a:cs typeface="Lucida Console"/>
              </a:rPr>
              <a:t>ENGAGEMENT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n-lt"/>
                <a:cs typeface="Lucida Console"/>
              </a:rPr>
              <a:t>Two words: 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Lucida Console"/>
              </a:rPr>
              <a:t>CREATING PERSPECTIVE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n-lt"/>
                <a:cs typeface="Lucida Console"/>
              </a:rPr>
              <a:t>Three words: 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Lucida Console"/>
              </a:rPr>
              <a:t>APPRECIATING COMPLEXITY</a:t>
            </a: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1600" b="1" i="1" dirty="0">
              <a:solidFill>
                <a:schemeClr val="bg1"/>
              </a:solidFill>
              <a:latin typeface="Lucida Console"/>
              <a:cs typeface="Lucida Console"/>
            </a:endParaRPr>
          </a:p>
        </p:txBody>
      </p:sp>
      <p:pic>
        <p:nvPicPr>
          <p:cNvPr id="6" name="Picture 5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00" y="1460500"/>
            <a:ext cx="18923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2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98" y="0"/>
            <a:ext cx="6972302" cy="1016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Pedagogic 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14498" y="1436914"/>
            <a:ext cx="6972301" cy="428922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Ground in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chemeClr val="bg1"/>
                </a:solidFill>
              </a:rPr>
              <a:t>current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chemeClr val="bg1"/>
                </a:solidFill>
              </a:rPr>
              <a:t> news</a:t>
            </a: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Find relevance</a:t>
            </a:r>
          </a:p>
          <a:p>
            <a:pPr marL="457200" indent="-457200">
              <a:buFont typeface="Arial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Identify ethics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chemeClr val="bg1"/>
                </a:solidFill>
              </a:rPr>
              <a:t>norms</a:t>
            </a: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Encourage exploration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4" name="Content Placeholder 3" descr="imgres-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"/>
          <a:stretch/>
        </p:blipFill>
        <p:spPr>
          <a:xfrm>
            <a:off x="1714499" y="4413801"/>
            <a:ext cx="5757333" cy="13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2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4833"/>
          </a:xfrm>
        </p:spPr>
        <p:txBody>
          <a:bodyPr>
            <a:noAutofit/>
          </a:bodyPr>
          <a:lstStyle/>
          <a:p>
            <a:br>
              <a:rPr lang="en-US" b="1" dirty="0"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For </a:t>
            </a:r>
            <a:r>
              <a:rPr lang="en-CA" b="1" dirty="0">
                <a:solidFill>
                  <a:srgbClr val="FFFF00"/>
                </a:solidFill>
                <a:latin typeface="+mn-lt"/>
              </a:rPr>
              <a:t>full privileges on the website </a:t>
            </a:r>
            <a:br>
              <a:rPr lang="en-CA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94833"/>
            <a:ext cx="8686800" cy="50070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1. Please create an account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using your CWL.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2. Once you create an account and sign in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you can click your name in the top right. Half way down the following page will be your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WordPress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email address.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3. Send me your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WordPress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email address at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jfestinger@telus.net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or at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jon@fblawstrategy.com</a:t>
            </a:r>
            <a:endParaRPr lang="en-CA" sz="3200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4. Then, I will invite you to participate with authoring privileges via your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WordPress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email address.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6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D6798B-6FAD-E34B-8A62-02FACCF8BC2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05098" y="266510"/>
            <a:ext cx="6533803" cy="5577277"/>
          </a:xfrm>
        </p:spPr>
      </p:pic>
    </p:spTree>
    <p:extLst>
      <p:ext uri="{BB962C8B-B14F-4D97-AF65-F5344CB8AC3E}">
        <p14:creationId xmlns:p14="http://schemas.microsoft.com/office/powerpoint/2010/main" val="134347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3919"/>
            <a:ext cx="8229600" cy="5187212"/>
          </a:xfrm>
        </p:spPr>
      </p:pic>
    </p:spTree>
    <p:extLst>
      <p:ext uri="{BB962C8B-B14F-4D97-AF65-F5344CB8AC3E}">
        <p14:creationId xmlns:p14="http://schemas.microsoft.com/office/powerpoint/2010/main" val="707285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50" y="902494"/>
            <a:ext cx="6946900" cy="4381500"/>
          </a:xfrm>
        </p:spPr>
      </p:pic>
    </p:spTree>
    <p:extLst>
      <p:ext uri="{BB962C8B-B14F-4D97-AF65-F5344CB8AC3E}">
        <p14:creationId xmlns:p14="http://schemas.microsoft.com/office/powerpoint/2010/main" val="76395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6" y="210266"/>
            <a:ext cx="5997038" cy="27116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6" y="3301912"/>
            <a:ext cx="5997038" cy="26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59" y="463550"/>
            <a:ext cx="7588081" cy="5262563"/>
          </a:xfrm>
        </p:spPr>
      </p:pic>
    </p:spTree>
    <p:extLst>
      <p:ext uri="{BB962C8B-B14F-4D97-AF65-F5344CB8AC3E}">
        <p14:creationId xmlns:p14="http://schemas.microsoft.com/office/powerpoint/2010/main" val="2029530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00" y="1027906"/>
            <a:ext cx="6883400" cy="4368800"/>
          </a:xfrm>
        </p:spPr>
      </p:pic>
    </p:spTree>
    <p:extLst>
      <p:ext uri="{BB962C8B-B14F-4D97-AF65-F5344CB8AC3E}">
        <p14:creationId xmlns:p14="http://schemas.microsoft.com/office/powerpoint/2010/main" val="183046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16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Computers Strongly Encouraged…</a:t>
            </a:r>
          </a:p>
        </p:txBody>
      </p:sp>
      <p:pic>
        <p:nvPicPr>
          <p:cNvPr id="6" name="Content Placeholder 5" descr="IMG_1206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" r="-215"/>
          <a:stretch/>
        </p:blipFill>
        <p:spPr>
          <a:xfrm>
            <a:off x="1510877" y="1016000"/>
            <a:ext cx="6300122" cy="4710134"/>
          </a:xfrm>
        </p:spPr>
      </p:pic>
    </p:spTree>
    <p:extLst>
      <p:ext uri="{BB962C8B-B14F-4D97-AF65-F5344CB8AC3E}">
        <p14:creationId xmlns:p14="http://schemas.microsoft.com/office/powerpoint/2010/main" val="1676565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1504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Anything </a:t>
            </a:r>
            <a:r>
              <a:rPr lang="en-US" sz="4400" b="1" dirty="0">
                <a:solidFill>
                  <a:schemeClr val="bg1"/>
                </a:solidFill>
              </a:rPr>
              <a:t>&amp;</a:t>
            </a:r>
            <a:r>
              <a:rPr lang="en-US" sz="4400" b="1" dirty="0">
                <a:solidFill>
                  <a:srgbClr val="FFFF00"/>
                </a:solidFill>
              </a:rPr>
              <a:t> everything </a:t>
            </a:r>
            <a:r>
              <a:rPr lang="en-US" sz="4400" b="1" dirty="0">
                <a:solidFill>
                  <a:srgbClr val="92D050"/>
                </a:solidFill>
              </a:rPr>
              <a:t>can be done via email</a:t>
            </a:r>
            <a:r>
              <a:rPr lang="en-US" sz="4400" b="1" dirty="0">
                <a:solidFill>
                  <a:srgbClr val="FFFF00"/>
                </a:solidFill>
              </a:rPr>
              <a:t> if you prefer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26" y="2066307"/>
            <a:ext cx="5415147" cy="3384467"/>
          </a:xfrm>
        </p:spPr>
      </p:pic>
    </p:spTree>
    <p:extLst>
      <p:ext uri="{BB962C8B-B14F-4D97-AF65-F5344CB8AC3E}">
        <p14:creationId xmlns:p14="http://schemas.microsoft.com/office/powerpoint/2010/main" val="1620531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16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News of the </a:t>
            </a:r>
            <a:r>
              <a:rPr lang="en-US" b="1" dirty="0">
                <a:solidFill>
                  <a:srgbClr val="92D050"/>
                </a:solidFill>
                <a:latin typeface="Arial"/>
                <a:cs typeface="Arial"/>
              </a:rPr>
              <a:t>“</a:t>
            </a:r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Week</a:t>
            </a:r>
            <a:r>
              <a:rPr lang="en-US" b="1" dirty="0">
                <a:solidFill>
                  <a:srgbClr val="92D050"/>
                </a:solidFill>
                <a:latin typeface="Arial"/>
                <a:cs typeface="Arial"/>
              </a:rPr>
              <a:t>”</a:t>
            </a:r>
            <a:r>
              <a:rPr lang="is-IS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25F5B2-42F5-1843-A207-960B002A8D6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692" y="1163638"/>
            <a:ext cx="5602616" cy="4705350"/>
          </a:xfrm>
        </p:spPr>
      </p:pic>
    </p:spTree>
    <p:extLst>
      <p:ext uri="{BB962C8B-B14F-4D97-AF65-F5344CB8AC3E}">
        <p14:creationId xmlns:p14="http://schemas.microsoft.com/office/powerpoint/2010/main" val="183538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028305"/>
            <a:ext cx="8229600" cy="3861855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FF00"/>
                </a:solidFill>
              </a:rPr>
              <a:t>TECHNOLOGIE</a:t>
            </a:r>
            <a:r>
              <a:rPr lang="en-US" sz="9600" b="1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3843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D355-467F-B84F-8DB2-9BAFD12FB6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631766"/>
            <a:ext cx="8229600" cy="5094367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AI </a:t>
            </a:r>
            <a:r>
              <a:rPr lang="en-US" sz="6000" dirty="0">
                <a:solidFill>
                  <a:srgbClr val="FFFF00"/>
                </a:solidFill>
              </a:rPr>
              <a:t>&amp;</a:t>
            </a:r>
            <a:r>
              <a:rPr lang="en-US" sz="6000" dirty="0">
                <a:solidFill>
                  <a:schemeClr val="bg1"/>
                </a:solidFill>
              </a:rPr>
              <a:t> Big Data 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Blockchain 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Internet of Things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Robots 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VR </a:t>
            </a:r>
            <a:r>
              <a:rPr lang="en-US" sz="6000" dirty="0">
                <a:solidFill>
                  <a:srgbClr val="FFFF00"/>
                </a:solidFill>
              </a:rPr>
              <a:t>&amp;</a:t>
            </a:r>
            <a:r>
              <a:rPr lang="en-US" sz="6000" dirty="0">
                <a:solidFill>
                  <a:schemeClr val="bg1"/>
                </a:solidFill>
              </a:rPr>
              <a:t> AR </a:t>
            </a:r>
            <a:endParaRPr lang="en-CA" sz="6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01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028305"/>
            <a:ext cx="8229600" cy="3861855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srgbClr val="FFFF00"/>
                </a:solidFill>
              </a:rPr>
              <a:t>CONTEXT</a:t>
            </a:r>
            <a:r>
              <a:rPr lang="en-US" sz="12000" b="1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68283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D355-467F-B84F-8DB2-9BAFD12FB6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532014"/>
            <a:ext cx="8503920" cy="545315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Education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Health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Interpersonal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Government </a:t>
            </a:r>
            <a:r>
              <a:rPr lang="en-US" sz="6000" dirty="0">
                <a:solidFill>
                  <a:srgbClr val="FFFF00"/>
                </a:solidFill>
              </a:rPr>
              <a:t>/</a:t>
            </a:r>
            <a:r>
              <a:rPr lang="en-US" sz="6000" dirty="0">
                <a:solidFill>
                  <a:schemeClr val="bg1"/>
                </a:solidFill>
              </a:rPr>
              <a:t> Democracy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Media</a:t>
            </a:r>
            <a:r>
              <a:rPr lang="en-US" sz="6000" dirty="0">
                <a:solidFill>
                  <a:srgbClr val="FFFF00"/>
                </a:solidFill>
              </a:rPr>
              <a:t>,</a:t>
            </a:r>
            <a:r>
              <a:rPr lang="en-US" sz="6000" dirty="0">
                <a:solidFill>
                  <a:schemeClr val="bg1"/>
                </a:solidFill>
              </a:rPr>
              <a:t> Entertainment </a:t>
            </a:r>
            <a:r>
              <a:rPr lang="en-US" sz="6000" dirty="0">
                <a:solidFill>
                  <a:srgbClr val="FFFF00"/>
                </a:solidFill>
              </a:rPr>
              <a:t>&amp;</a:t>
            </a:r>
            <a:r>
              <a:rPr lang="en-US" sz="6000" dirty="0">
                <a:solidFill>
                  <a:schemeClr val="bg1"/>
                </a:solidFill>
              </a:rPr>
              <a:t> Video</a:t>
            </a:r>
            <a:r>
              <a:rPr lang="en-US" sz="6000" dirty="0">
                <a:solidFill>
                  <a:srgbClr val="FFFF00"/>
                </a:solidFill>
              </a:rPr>
              <a:t>-</a:t>
            </a:r>
            <a:r>
              <a:rPr lang="en-US" sz="6000" dirty="0">
                <a:solidFill>
                  <a:schemeClr val="bg1"/>
                </a:solidFill>
              </a:rPr>
              <a:t>Games</a:t>
            </a:r>
            <a:endParaRPr lang="en-CA" sz="6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69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57739"/>
            <a:ext cx="8229600" cy="4432421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</a:rPr>
              <a:t>(</a:t>
            </a:r>
            <a:r>
              <a:rPr lang="en-US" sz="4000" b="1" dirty="0">
                <a:solidFill>
                  <a:srgbClr val="FFFF00"/>
                </a:solidFill>
              </a:rPr>
              <a:t>Legal</a:t>
            </a:r>
            <a:r>
              <a:rPr lang="en-US" sz="4000" b="1" dirty="0">
                <a:solidFill>
                  <a:schemeClr val="bg1"/>
                </a:solidFill>
              </a:rPr>
              <a:t>/</a:t>
            </a:r>
            <a:r>
              <a:rPr lang="en-US" sz="4000" b="1" dirty="0">
                <a:solidFill>
                  <a:srgbClr val="FFFF00"/>
                </a:solidFill>
              </a:rPr>
              <a:t>Justice</a:t>
            </a:r>
            <a:r>
              <a:rPr lang="en-US" sz="4000" b="1" dirty="0">
                <a:solidFill>
                  <a:schemeClr val="bg1"/>
                </a:solidFill>
              </a:rPr>
              <a:t>/</a:t>
            </a:r>
            <a:r>
              <a:rPr lang="en-US" sz="4000" b="1" dirty="0">
                <a:solidFill>
                  <a:srgbClr val="FFFF00"/>
                </a:solidFill>
              </a:rPr>
              <a:t>Policy</a:t>
            </a:r>
            <a:r>
              <a:rPr lang="en-US" sz="4000" b="1" dirty="0">
                <a:solidFill>
                  <a:schemeClr val="bg1"/>
                </a:solidFill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srgbClr val="FFFF00"/>
                </a:solidFill>
              </a:rPr>
              <a:t>THEME</a:t>
            </a:r>
            <a:r>
              <a:rPr lang="en-US" sz="12000" b="1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8437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D355-467F-B84F-8DB2-9BAFD12FB6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46908"/>
            <a:ext cx="8229600" cy="4479225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Privacy</a:t>
            </a:r>
            <a:r>
              <a:rPr lang="en-US" sz="6000" dirty="0">
                <a:solidFill>
                  <a:srgbClr val="FFFF00"/>
                </a:solidFill>
              </a:rPr>
              <a:t>/</a:t>
            </a:r>
            <a:r>
              <a:rPr lang="en-US" sz="6000" dirty="0">
                <a:solidFill>
                  <a:schemeClr val="bg1"/>
                </a:solidFill>
              </a:rPr>
              <a:t>Surveillance</a:t>
            </a:r>
          </a:p>
          <a:p>
            <a:r>
              <a:rPr lang="en-CA" sz="6000" dirty="0">
                <a:solidFill>
                  <a:schemeClr val="bg1"/>
                </a:solidFill>
              </a:rPr>
              <a:t>Copyright </a:t>
            </a:r>
            <a:r>
              <a:rPr lang="en-CA" sz="6000" dirty="0">
                <a:solidFill>
                  <a:srgbClr val="FFFF00"/>
                </a:solidFill>
              </a:rPr>
              <a:t>&amp;</a:t>
            </a:r>
            <a:r>
              <a:rPr lang="en-CA" sz="6000" dirty="0">
                <a:solidFill>
                  <a:schemeClr val="bg1"/>
                </a:solidFill>
              </a:rPr>
              <a:t> IP</a:t>
            </a:r>
          </a:p>
          <a:p>
            <a:r>
              <a:rPr lang="en-US" sz="6000" dirty="0">
                <a:solidFill>
                  <a:schemeClr val="bg1"/>
                </a:solidFill>
              </a:rPr>
              <a:t>Regulation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Freedom of Expression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Constraints on Creativity</a:t>
            </a:r>
            <a:endParaRPr lang="en-CA" sz="6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8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59797"/>
            <a:ext cx="8229600" cy="3866337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600" dirty="0">
                <a:solidFill>
                  <a:srgbClr val="FFFF00"/>
                </a:solidFill>
              </a:rPr>
              <a:t>Questions</a:t>
            </a:r>
            <a:r>
              <a:rPr lang="en-US" sz="1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5192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3" y="326593"/>
            <a:ext cx="8990077" cy="10160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A MATTER OF PERSPECTIVE</a:t>
            </a:r>
          </a:p>
        </p:txBody>
      </p:sp>
      <p:pic>
        <p:nvPicPr>
          <p:cNvPr id="4" name="Content Placeholder 3" descr="691px-M&amp;M's_Plain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" r="-745"/>
          <a:stretch/>
        </p:blipFill>
        <p:spPr>
          <a:xfrm>
            <a:off x="5467077" y="2234088"/>
            <a:ext cx="3676923" cy="3017934"/>
          </a:xfrm>
        </p:spPr>
      </p:pic>
      <p:pic>
        <p:nvPicPr>
          <p:cNvPr id="5" name="Content Placeholder 3" descr="800px-Smarties-UK-Candie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25334"/>
            <a:ext cx="5467078" cy="23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3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60" y="48801"/>
            <a:ext cx="8012040" cy="1016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Course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4760" y="1187532"/>
            <a:ext cx="8012039" cy="4538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latin typeface="+mn-lt"/>
                <a:hlinkClick r:id="rId2"/>
              </a:rPr>
              <a:t>http://arts-foundations.sites.olt.ubc.ca/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203" y="2766951"/>
            <a:ext cx="3914864" cy="30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8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  Always include a cat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6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Our Academic Partners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1" y="2771403"/>
            <a:ext cx="6570518" cy="9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4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Perspective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7200" y="1138781"/>
            <a:ext cx="8229600" cy="46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763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Adjunct-</a:t>
            </a:r>
            <a:r>
              <a:rPr lang="en-US" sz="6000" dirty="0" err="1">
                <a:solidFill>
                  <a:srgbClr val="FFFF00"/>
                </a:solidFill>
              </a:rPr>
              <a:t>ing</a:t>
            </a:r>
            <a:r>
              <a:rPr lang="en-US" sz="6000" dirty="0">
                <a:solidFill>
                  <a:srgbClr val="FFFF00"/>
                </a:solidFill>
              </a:rPr>
              <a:t> at </a:t>
            </a:r>
            <a:r>
              <a:rPr lang="en-US" sz="6000" dirty="0">
                <a:solidFill>
                  <a:schemeClr val="bg1"/>
                </a:solidFill>
              </a:rPr>
              <a:t>Allard School of Law since</a:t>
            </a:r>
            <a:r>
              <a:rPr lang="mr-IN" sz="6000" dirty="0">
                <a:solidFill>
                  <a:srgbClr val="FFFF00"/>
                </a:solidFill>
              </a:rPr>
              <a:t>…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29" y="2185060"/>
            <a:ext cx="5115729" cy="3206337"/>
          </a:xfrm>
        </p:spPr>
      </p:pic>
    </p:spTree>
    <p:extLst>
      <p:ext uri="{BB962C8B-B14F-4D97-AF65-F5344CB8AC3E}">
        <p14:creationId xmlns:p14="http://schemas.microsoft.com/office/powerpoint/2010/main" val="48521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132"/>
            <a:ext cx="8229600" cy="3559071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This is </a:t>
            </a:r>
            <a:r>
              <a:rPr lang="en-US" sz="9600" b="1" dirty="0">
                <a:solidFill>
                  <a:srgbClr val="FFFF00"/>
                </a:solidFill>
              </a:rPr>
              <a:t>NOT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br>
              <a:rPr lang="en-US" sz="9600" b="1" dirty="0">
                <a:solidFill>
                  <a:schemeClr val="bg1"/>
                </a:solidFill>
              </a:rPr>
            </a:br>
            <a:r>
              <a:rPr lang="en-US" sz="9600" b="1" dirty="0">
                <a:solidFill>
                  <a:schemeClr val="bg1"/>
                </a:solidFill>
              </a:rPr>
              <a:t>a law course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034083"/>
            <a:ext cx="8229600" cy="1228768"/>
          </a:xfrm>
        </p:spPr>
      </p:pic>
    </p:spTree>
    <p:extLst>
      <p:ext uri="{BB962C8B-B14F-4D97-AF65-F5344CB8AC3E}">
        <p14:creationId xmlns:p14="http://schemas.microsoft.com/office/powerpoint/2010/main" val="69689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348F-C215-2942-9227-98635204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68" y="143713"/>
            <a:ext cx="7253432" cy="1016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Finally made it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161C80F-021B-D54F-AD5B-5E38D55C2A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273" y="1408113"/>
            <a:ext cx="6233454" cy="4318000"/>
          </a:xfrm>
        </p:spPr>
      </p:pic>
    </p:spTree>
    <p:extLst>
      <p:ext uri="{BB962C8B-B14F-4D97-AF65-F5344CB8AC3E}">
        <p14:creationId xmlns:p14="http://schemas.microsoft.com/office/powerpoint/2010/main" val="205374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14"/>
            <a:ext cx="8229600" cy="154970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Backstory</a:t>
            </a:r>
            <a:r>
              <a:rPr lang="mr-IN" sz="6000" b="1" dirty="0">
                <a:solidFill>
                  <a:schemeClr val="bg1"/>
                </a:solidFill>
              </a:rPr>
              <a:t>…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12" y="1935678"/>
            <a:ext cx="7984576" cy="3431967"/>
          </a:xfrm>
        </p:spPr>
      </p:pic>
    </p:spTree>
    <p:extLst>
      <p:ext uri="{BB962C8B-B14F-4D97-AF65-F5344CB8AC3E}">
        <p14:creationId xmlns:p14="http://schemas.microsoft.com/office/powerpoint/2010/main" val="1416926154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1624</TotalTime>
  <Words>255</Words>
  <Application>Microsoft Macintosh PowerPoint</Application>
  <PresentationFormat>On-screen Show (4:3)</PresentationFormat>
  <Paragraphs>86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Klavika</vt:lpstr>
      <vt:lpstr>Lucida Console</vt:lpstr>
      <vt:lpstr>Mangal</vt:lpstr>
      <vt:lpstr>Times New Roman</vt:lpstr>
      <vt:lpstr>CDM_PPT_Template </vt:lpstr>
      <vt:lpstr>Introduction to the Course </vt:lpstr>
      <vt:lpstr>PowerPoint Presentation</vt:lpstr>
      <vt:lpstr>Computers Strongly Encouraged…</vt:lpstr>
      <vt:lpstr>Course Website</vt:lpstr>
      <vt:lpstr>Perspective</vt:lpstr>
      <vt:lpstr>Adjunct-ing at Allard School of Law since…</vt:lpstr>
      <vt:lpstr>This is NOT  a law course</vt:lpstr>
      <vt:lpstr>Finally made it…</vt:lpstr>
      <vt:lpstr>Backstory…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the law…</vt:lpstr>
      <vt:lpstr>PowerPoint Presentation</vt:lpstr>
      <vt:lpstr>Every Canadian Kids Dream?</vt:lpstr>
      <vt:lpstr>Left the Canucks in 2010…before</vt:lpstr>
      <vt:lpstr>Teaching as addiction…</vt:lpstr>
      <vt:lpstr>Pedagogy</vt:lpstr>
      <vt:lpstr>Pedagogic Goals</vt:lpstr>
      <vt:lpstr>Pedagogic Emphasis</vt:lpstr>
      <vt:lpstr> For full privileges on the website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Anything &amp; everything can be done via email if you prefer</vt:lpstr>
      <vt:lpstr>News of the “Week”…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 MATTER OF PERSPECTIVE</vt:lpstr>
      <vt:lpstr>  Always include a cat picture</vt:lpstr>
      <vt:lpstr>Our Academic Partners</vt:lpstr>
    </vt:vector>
  </TitlesOfParts>
  <Company>Festinger Bahniwal Law &amp; Strategy LLP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“If Picasso had painted a round object..”</dc:title>
  <dc:creator>Jon Festinger</dc:creator>
  <cp:lastModifiedBy>Microsoft Office User</cp:lastModifiedBy>
  <cp:revision>208</cp:revision>
  <cp:lastPrinted>2013-09-11T03:30:19Z</cp:lastPrinted>
  <dcterms:created xsi:type="dcterms:W3CDTF">2013-01-06T22:02:58Z</dcterms:created>
  <dcterms:modified xsi:type="dcterms:W3CDTF">2019-01-08T00:52:08Z</dcterms:modified>
</cp:coreProperties>
</file>