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481" r:id="rId3"/>
    <p:sldId id="482" r:id="rId4"/>
    <p:sldId id="483" r:id="rId5"/>
    <p:sldId id="506" r:id="rId6"/>
    <p:sldId id="502" r:id="rId7"/>
    <p:sldId id="497" r:id="rId8"/>
    <p:sldId id="498" r:id="rId9"/>
    <p:sldId id="485" r:id="rId10"/>
    <p:sldId id="486" r:id="rId11"/>
    <p:sldId id="487" r:id="rId12"/>
    <p:sldId id="488" r:id="rId13"/>
    <p:sldId id="489" r:id="rId14"/>
    <p:sldId id="490" r:id="rId15"/>
    <p:sldId id="510" r:id="rId16"/>
    <p:sldId id="491" r:id="rId17"/>
    <p:sldId id="492" r:id="rId18"/>
    <p:sldId id="493" r:id="rId19"/>
    <p:sldId id="494" r:id="rId20"/>
    <p:sldId id="495" r:id="rId21"/>
    <p:sldId id="496" r:id="rId22"/>
    <p:sldId id="518" r:id="rId23"/>
    <p:sldId id="499" r:id="rId24"/>
    <p:sldId id="501" r:id="rId25"/>
    <p:sldId id="505" r:id="rId26"/>
    <p:sldId id="458" r:id="rId27"/>
    <p:sldId id="459" r:id="rId28"/>
    <p:sldId id="460" r:id="rId29"/>
    <p:sldId id="461" r:id="rId30"/>
    <p:sldId id="509" r:id="rId31"/>
    <p:sldId id="500" r:id="rId32"/>
    <p:sldId id="516" r:id="rId33"/>
    <p:sldId id="511" r:id="rId34"/>
    <p:sldId id="517" r:id="rId35"/>
    <p:sldId id="512" r:id="rId36"/>
    <p:sldId id="504" r:id="rId37"/>
    <p:sldId id="503" r:id="rId38"/>
    <p:sldId id="507" r:id="rId39"/>
    <p:sldId id="508" r:id="rId40"/>
    <p:sldId id="378" r:id="rId41"/>
    <p:sldId id="37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2192D"/>
    <a:srgbClr val="20623D"/>
    <a:srgbClr val="622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78"/>
  </p:normalViewPr>
  <p:slideViewPr>
    <p:cSldViewPr snapToGrid="0" snapToObjects="1">
      <p:cViewPr varScale="1">
        <p:scale>
          <a:sx n="108" d="100"/>
          <a:sy n="108" d="100"/>
        </p:scale>
        <p:origin x="17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FE05E-1362-4F43-9FAA-267247B3A44D}" type="datetimeFigureOut">
              <a:rPr lang="en-US" smtClean="0"/>
              <a:t>1/6/20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FE1F2-3CFF-BB4C-9FBE-E01204DF8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706" y="2352435"/>
            <a:ext cx="8229600" cy="1016000"/>
          </a:xfrm>
        </p:spPr>
        <p:txBody>
          <a:bodyPr lIns="76200" tIns="76200" rIns="76200" bIns="76200"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06" y="3373189"/>
            <a:ext cx="8229600" cy="1197050"/>
          </a:xfrm>
        </p:spPr>
        <p:txBody>
          <a:bodyPr lIns="76200" tIns="76200" rIns="76200" bIns="0">
            <a:normAutofit/>
          </a:bodyPr>
          <a:lstStyle>
            <a:lvl1pPr marL="0" indent="0" algn="l">
              <a:buNone/>
              <a:defRPr sz="2400">
                <a:solidFill>
                  <a:srgbClr val="5E60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3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229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1701"/>
            <a:ext cx="4038600" cy="4318000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400"/>
            </a:lvl1pPr>
            <a:lvl2pPr marL="914400" indent="-457200">
              <a:buFont typeface="Arial"/>
              <a:buChar char="•"/>
              <a:defRPr sz="2400"/>
            </a:lvl2pPr>
            <a:lvl3pPr marL="1371600" indent="-457200">
              <a:buFont typeface="Arial"/>
              <a:buChar char="•"/>
              <a:defRPr sz="2400"/>
            </a:lvl3pPr>
            <a:lvl4pPr marL="1828800" indent="-457200">
              <a:buFont typeface="Arial"/>
              <a:buChar char="•"/>
              <a:defRPr sz="2400"/>
            </a:lvl4pPr>
            <a:lvl5pPr marL="2286000" indent="-4572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701"/>
            <a:ext cx="4038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3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7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43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6200" tIns="76200" rIns="76200" bIns="7620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1543"/>
            <a:ext cx="8229600" cy="4318000"/>
          </a:xfrm>
          <a:prstGeom prst="rect">
            <a:avLst/>
          </a:prstGeom>
        </p:spPr>
        <p:txBody>
          <a:bodyPr vert="horz" lIns="76200" tIns="76200" rIns="76200" bIns="7620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58034" y="5973244"/>
            <a:ext cx="4346075" cy="962351"/>
          </a:xfrm>
          <a:custGeom>
            <a:avLst/>
            <a:gdLst>
              <a:gd name="connsiteX0" fmla="*/ 0 w 4047989"/>
              <a:gd name="connsiteY0" fmla="*/ 0 h 843298"/>
              <a:gd name="connsiteX1" fmla="*/ 4047989 w 4047989"/>
              <a:gd name="connsiteY1" fmla="*/ 0 h 843298"/>
              <a:gd name="connsiteX2" fmla="*/ 4047989 w 4047989"/>
              <a:gd name="connsiteY2" fmla="*/ 843298 h 843298"/>
              <a:gd name="connsiteX3" fmla="*/ 0 w 4047989"/>
              <a:gd name="connsiteY3" fmla="*/ 843298 h 843298"/>
              <a:gd name="connsiteX4" fmla="*/ 0 w 4047989"/>
              <a:gd name="connsiteY4" fmla="*/ 0 h 843298"/>
              <a:gd name="connsiteX0" fmla="*/ 0 w 4980620"/>
              <a:gd name="connsiteY0" fmla="*/ 892904 h 892904"/>
              <a:gd name="connsiteX1" fmla="*/ 4980620 w 4980620"/>
              <a:gd name="connsiteY1" fmla="*/ 0 h 892904"/>
              <a:gd name="connsiteX2" fmla="*/ 4980620 w 4980620"/>
              <a:gd name="connsiteY2" fmla="*/ 843298 h 892904"/>
              <a:gd name="connsiteX3" fmla="*/ 932631 w 4980620"/>
              <a:gd name="connsiteY3" fmla="*/ 843298 h 892904"/>
              <a:gd name="connsiteX4" fmla="*/ 0 w 4980620"/>
              <a:gd name="connsiteY4" fmla="*/ 892904 h 892904"/>
              <a:gd name="connsiteX0" fmla="*/ 89294 w 5069914"/>
              <a:gd name="connsiteY0" fmla="*/ 892904 h 2648949"/>
              <a:gd name="connsiteX1" fmla="*/ 5069914 w 5069914"/>
              <a:gd name="connsiteY1" fmla="*/ 0 h 2648949"/>
              <a:gd name="connsiteX2" fmla="*/ 5069914 w 5069914"/>
              <a:gd name="connsiteY2" fmla="*/ 843298 h 2648949"/>
              <a:gd name="connsiteX3" fmla="*/ 0 w 5069914"/>
              <a:gd name="connsiteY3" fmla="*/ 2648949 h 2648949"/>
              <a:gd name="connsiteX4" fmla="*/ 89294 w 5069914"/>
              <a:gd name="connsiteY4" fmla="*/ 892904 h 2648949"/>
              <a:gd name="connsiteX0" fmla="*/ 0 w 5079836"/>
              <a:gd name="connsiteY0" fmla="*/ 982194 h 2648949"/>
              <a:gd name="connsiteX1" fmla="*/ 5079836 w 5079836"/>
              <a:gd name="connsiteY1" fmla="*/ 0 h 2648949"/>
              <a:gd name="connsiteX2" fmla="*/ 5079836 w 5079836"/>
              <a:gd name="connsiteY2" fmla="*/ 843298 h 2648949"/>
              <a:gd name="connsiteX3" fmla="*/ 9922 w 5079836"/>
              <a:gd name="connsiteY3" fmla="*/ 2648949 h 2648949"/>
              <a:gd name="connsiteX4" fmla="*/ 0 w 5079836"/>
              <a:gd name="connsiteY4" fmla="*/ 982194 h 2648949"/>
              <a:gd name="connsiteX0" fmla="*/ 0 w 5079836"/>
              <a:gd name="connsiteY0" fmla="*/ 138896 h 1805651"/>
              <a:gd name="connsiteX1" fmla="*/ 4891325 w 5079836"/>
              <a:gd name="connsiteY1" fmla="*/ 843299 h 1805651"/>
              <a:gd name="connsiteX2" fmla="*/ 5079836 w 5079836"/>
              <a:gd name="connsiteY2" fmla="*/ 0 h 1805651"/>
              <a:gd name="connsiteX3" fmla="*/ 9922 w 5079836"/>
              <a:gd name="connsiteY3" fmla="*/ 1805651 h 1805651"/>
              <a:gd name="connsiteX4" fmla="*/ 0 w 5079836"/>
              <a:gd name="connsiteY4" fmla="*/ 138896 h 1805651"/>
              <a:gd name="connsiteX0" fmla="*/ 0 w 4970699"/>
              <a:gd name="connsiteY0" fmla="*/ 0 h 1666755"/>
              <a:gd name="connsiteX1" fmla="*/ 4891325 w 4970699"/>
              <a:gd name="connsiteY1" fmla="*/ 704403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70699"/>
              <a:gd name="connsiteY0" fmla="*/ 0 h 1666755"/>
              <a:gd name="connsiteX1" fmla="*/ 4871481 w 4970699"/>
              <a:gd name="connsiteY1" fmla="*/ 476216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90542"/>
              <a:gd name="connsiteY0" fmla="*/ 396846 h 1190539"/>
              <a:gd name="connsiteX1" fmla="*/ 4891324 w 4990542"/>
              <a:gd name="connsiteY1" fmla="*/ 0 h 1190539"/>
              <a:gd name="connsiteX2" fmla="*/ 4990542 w 4990542"/>
              <a:gd name="connsiteY2" fmla="*/ 694480 h 1190539"/>
              <a:gd name="connsiteX3" fmla="*/ 29765 w 4990542"/>
              <a:gd name="connsiteY3" fmla="*/ 1190539 h 1190539"/>
              <a:gd name="connsiteX4" fmla="*/ 0 w 4990542"/>
              <a:gd name="connsiteY4" fmla="*/ 396846 h 1190539"/>
              <a:gd name="connsiteX0" fmla="*/ 0 w 5238582"/>
              <a:gd name="connsiteY0" fmla="*/ 396846 h 1190539"/>
              <a:gd name="connsiteX1" fmla="*/ 4891324 w 5238582"/>
              <a:gd name="connsiteY1" fmla="*/ 0 h 1190539"/>
              <a:gd name="connsiteX2" fmla="*/ 5238582 w 5238582"/>
              <a:gd name="connsiteY2" fmla="*/ 863140 h 1190539"/>
              <a:gd name="connsiteX3" fmla="*/ 29765 w 5238582"/>
              <a:gd name="connsiteY3" fmla="*/ 1190539 h 1190539"/>
              <a:gd name="connsiteX4" fmla="*/ 0 w 5238582"/>
              <a:gd name="connsiteY4" fmla="*/ 396846 h 1190539"/>
              <a:gd name="connsiteX0" fmla="*/ 0 w 5238582"/>
              <a:gd name="connsiteY0" fmla="*/ 248029 h 1041722"/>
              <a:gd name="connsiteX1" fmla="*/ 5139364 w 5238582"/>
              <a:gd name="connsiteY1" fmla="*/ 0 h 1041722"/>
              <a:gd name="connsiteX2" fmla="*/ 5238582 w 5238582"/>
              <a:gd name="connsiteY2" fmla="*/ 714323 h 1041722"/>
              <a:gd name="connsiteX3" fmla="*/ 29765 w 5238582"/>
              <a:gd name="connsiteY3" fmla="*/ 1041722 h 1041722"/>
              <a:gd name="connsiteX4" fmla="*/ 0 w 5238582"/>
              <a:gd name="connsiteY4" fmla="*/ 248029 h 1041722"/>
              <a:gd name="connsiteX0" fmla="*/ 0 w 5228660"/>
              <a:gd name="connsiteY0" fmla="*/ 248029 h 1041722"/>
              <a:gd name="connsiteX1" fmla="*/ 5129442 w 5228660"/>
              <a:gd name="connsiteY1" fmla="*/ 0 h 1041722"/>
              <a:gd name="connsiteX2" fmla="*/ 5228660 w 5228660"/>
              <a:gd name="connsiteY2" fmla="*/ 714323 h 1041722"/>
              <a:gd name="connsiteX3" fmla="*/ 19843 w 5228660"/>
              <a:gd name="connsiteY3" fmla="*/ 1041722 h 1041722"/>
              <a:gd name="connsiteX4" fmla="*/ 0 w 5228660"/>
              <a:gd name="connsiteY4" fmla="*/ 248029 h 1041722"/>
              <a:gd name="connsiteX0" fmla="*/ 954 w 5229614"/>
              <a:gd name="connsiteY0" fmla="*/ 248029 h 1160776"/>
              <a:gd name="connsiteX1" fmla="*/ 5130396 w 5229614"/>
              <a:gd name="connsiteY1" fmla="*/ 0 h 1160776"/>
              <a:gd name="connsiteX2" fmla="*/ 5229614 w 5229614"/>
              <a:gd name="connsiteY2" fmla="*/ 714323 h 1160776"/>
              <a:gd name="connsiteX3" fmla="*/ 954 w 5229614"/>
              <a:gd name="connsiteY3" fmla="*/ 1160776 h 1160776"/>
              <a:gd name="connsiteX4" fmla="*/ 954 w 5229614"/>
              <a:gd name="connsiteY4" fmla="*/ 248029 h 1160776"/>
              <a:gd name="connsiteX0" fmla="*/ 954 w 5239536"/>
              <a:gd name="connsiteY0" fmla="*/ 248029 h 1160776"/>
              <a:gd name="connsiteX1" fmla="*/ 5130396 w 5239536"/>
              <a:gd name="connsiteY1" fmla="*/ 0 h 1160776"/>
              <a:gd name="connsiteX2" fmla="*/ 5239536 w 5239536"/>
              <a:gd name="connsiteY2" fmla="*/ 1041721 h 1160776"/>
              <a:gd name="connsiteX3" fmla="*/ 954 w 5239536"/>
              <a:gd name="connsiteY3" fmla="*/ 1160776 h 1160776"/>
              <a:gd name="connsiteX4" fmla="*/ 954 w 5239536"/>
              <a:gd name="connsiteY4" fmla="*/ 248029 h 1160776"/>
              <a:gd name="connsiteX0" fmla="*/ 954 w 5368517"/>
              <a:gd name="connsiteY0" fmla="*/ 248029 h 1190538"/>
              <a:gd name="connsiteX1" fmla="*/ 5130396 w 5368517"/>
              <a:gd name="connsiteY1" fmla="*/ 0 h 1190538"/>
              <a:gd name="connsiteX2" fmla="*/ 5368517 w 5368517"/>
              <a:gd name="connsiteY2" fmla="*/ 1190538 h 1190538"/>
              <a:gd name="connsiteX3" fmla="*/ 954 w 5368517"/>
              <a:gd name="connsiteY3" fmla="*/ 1160776 h 1190538"/>
              <a:gd name="connsiteX4" fmla="*/ 954 w 5368517"/>
              <a:gd name="connsiteY4" fmla="*/ 248029 h 1190538"/>
              <a:gd name="connsiteX0" fmla="*/ 954 w 5368517"/>
              <a:gd name="connsiteY0" fmla="*/ 257950 h 1200459"/>
              <a:gd name="connsiteX1" fmla="*/ 5170083 w 5368517"/>
              <a:gd name="connsiteY1" fmla="*/ 0 h 1200459"/>
              <a:gd name="connsiteX2" fmla="*/ 5368517 w 5368517"/>
              <a:gd name="connsiteY2" fmla="*/ 1200459 h 1200459"/>
              <a:gd name="connsiteX3" fmla="*/ 954 w 5368517"/>
              <a:gd name="connsiteY3" fmla="*/ 1170697 h 1200459"/>
              <a:gd name="connsiteX4" fmla="*/ 954 w 5368517"/>
              <a:gd name="connsiteY4" fmla="*/ 257950 h 1200459"/>
              <a:gd name="connsiteX0" fmla="*/ 0 w 5387407"/>
              <a:gd name="connsiteY0" fmla="*/ 198423 h 1200459"/>
              <a:gd name="connsiteX1" fmla="*/ 5188973 w 5387407"/>
              <a:gd name="connsiteY1" fmla="*/ 0 h 1200459"/>
              <a:gd name="connsiteX2" fmla="*/ 5387407 w 5387407"/>
              <a:gd name="connsiteY2" fmla="*/ 1200459 h 1200459"/>
              <a:gd name="connsiteX3" fmla="*/ 19844 w 5387407"/>
              <a:gd name="connsiteY3" fmla="*/ 1170697 h 1200459"/>
              <a:gd name="connsiteX4" fmla="*/ 0 w 5387407"/>
              <a:gd name="connsiteY4" fmla="*/ 198423 h 1200459"/>
              <a:gd name="connsiteX0" fmla="*/ 1002091 w 5367572"/>
              <a:gd name="connsiteY0" fmla="*/ 148818 h 1200459"/>
              <a:gd name="connsiteX1" fmla="*/ 5169138 w 5367572"/>
              <a:gd name="connsiteY1" fmla="*/ 0 h 1200459"/>
              <a:gd name="connsiteX2" fmla="*/ 5367572 w 5367572"/>
              <a:gd name="connsiteY2" fmla="*/ 1200459 h 1200459"/>
              <a:gd name="connsiteX3" fmla="*/ 9 w 5367572"/>
              <a:gd name="connsiteY3" fmla="*/ 1170697 h 1200459"/>
              <a:gd name="connsiteX4" fmla="*/ 1002091 w 5367572"/>
              <a:gd name="connsiteY4" fmla="*/ 148818 h 1200459"/>
              <a:gd name="connsiteX0" fmla="*/ 954 w 4366435"/>
              <a:gd name="connsiteY0" fmla="*/ 148818 h 1200459"/>
              <a:gd name="connsiteX1" fmla="*/ 4168001 w 4366435"/>
              <a:gd name="connsiteY1" fmla="*/ 0 h 1200459"/>
              <a:gd name="connsiteX2" fmla="*/ 4366435 w 4366435"/>
              <a:gd name="connsiteY2" fmla="*/ 1200459 h 1200459"/>
              <a:gd name="connsiteX3" fmla="*/ 955 w 4366435"/>
              <a:gd name="connsiteY3" fmla="*/ 853220 h 1200459"/>
              <a:gd name="connsiteX4" fmla="*/ 954 w 4366435"/>
              <a:gd name="connsiteY4" fmla="*/ 148818 h 1200459"/>
              <a:gd name="connsiteX0" fmla="*/ 954 w 4336670"/>
              <a:gd name="connsiteY0" fmla="*/ 148818 h 962351"/>
              <a:gd name="connsiteX1" fmla="*/ 4168001 w 4336670"/>
              <a:gd name="connsiteY1" fmla="*/ 0 h 962351"/>
              <a:gd name="connsiteX2" fmla="*/ 4336670 w 4336670"/>
              <a:gd name="connsiteY2" fmla="*/ 962351 h 962351"/>
              <a:gd name="connsiteX3" fmla="*/ 955 w 4336670"/>
              <a:gd name="connsiteY3" fmla="*/ 853220 h 962351"/>
              <a:gd name="connsiteX4" fmla="*/ 954 w 4336670"/>
              <a:gd name="connsiteY4" fmla="*/ 148818 h 962351"/>
              <a:gd name="connsiteX0" fmla="*/ 10359 w 4346075"/>
              <a:gd name="connsiteY0" fmla="*/ 148818 h 962351"/>
              <a:gd name="connsiteX1" fmla="*/ 4177406 w 4346075"/>
              <a:gd name="connsiteY1" fmla="*/ 0 h 962351"/>
              <a:gd name="connsiteX2" fmla="*/ 4346075 w 4346075"/>
              <a:gd name="connsiteY2" fmla="*/ 962351 h 962351"/>
              <a:gd name="connsiteX3" fmla="*/ 439 w 4346075"/>
              <a:gd name="connsiteY3" fmla="*/ 942511 h 962351"/>
              <a:gd name="connsiteX4" fmla="*/ 10359 w 4346075"/>
              <a:gd name="connsiteY4" fmla="*/ 148818 h 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075" h="962351">
                <a:moveTo>
                  <a:pt x="10359" y="148818"/>
                </a:moveTo>
                <a:lnTo>
                  <a:pt x="4177406" y="0"/>
                </a:lnTo>
                <a:lnTo>
                  <a:pt x="4346075" y="962351"/>
                </a:lnTo>
                <a:lnTo>
                  <a:pt x="439" y="942511"/>
                </a:lnTo>
                <a:cubicBezTo>
                  <a:pt x="-2868" y="386926"/>
                  <a:pt x="13666" y="704403"/>
                  <a:pt x="10359" y="148818"/>
                </a:cubicBezTo>
                <a:close/>
              </a:path>
            </a:pathLst>
          </a:custGeom>
          <a:solidFill>
            <a:srgbClr val="359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20" y="6347963"/>
            <a:ext cx="3321425" cy="268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400" y="6297942"/>
            <a:ext cx="2946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none">
          <a:solidFill>
            <a:srgbClr val="5E6062"/>
          </a:solidFill>
          <a:latin typeface="Klavik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law.allard.ubc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jon_festinger@thecdm.c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cms.ubc.ca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arts-foundations.sites.olt.ubc.ca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55685" y="115455"/>
            <a:ext cx="8422941" cy="145472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+mn-lt"/>
              </a:rPr>
              <a:t>Introduction to the Course</a:t>
            </a:r>
            <a:br>
              <a:rPr lang="en-US" sz="4400" b="1" dirty="0">
                <a:solidFill>
                  <a:srgbClr val="FFFFFF"/>
                </a:solidFill>
                <a:latin typeface="+mn-lt"/>
              </a:rPr>
            </a:br>
            <a:endParaRPr lang="en-US" sz="2400" dirty="0">
              <a:solidFill>
                <a:srgbClr val="CCFFCC"/>
              </a:solidFill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55686" y="1708726"/>
            <a:ext cx="7294398" cy="40174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FFFF00"/>
                </a:solidFill>
              </a:rPr>
              <a:t>Foundations of Digital Media </a:t>
            </a:r>
            <a:r>
              <a:rPr lang="en-US" sz="3000" b="1" dirty="0">
                <a:solidFill>
                  <a:srgbClr val="FF0000"/>
                </a:solidFill>
              </a:rPr>
              <a:t>|</a:t>
            </a:r>
            <a:r>
              <a:rPr lang="en-US" sz="3000" b="1" dirty="0">
                <a:solidFill>
                  <a:srgbClr val="FFFF00"/>
                </a:solidFill>
              </a:rPr>
              <a:t>  </a:t>
            </a:r>
            <a:r>
              <a:rPr lang="en-US" sz="3000" b="1" dirty="0">
                <a:solidFill>
                  <a:schemeClr val="bg1"/>
                </a:solidFill>
              </a:rPr>
              <a:t>Class 1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FFFF00"/>
                </a:solidFill>
              </a:rPr>
              <a:t>UBC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FFFF00"/>
                </a:solidFill>
              </a:rPr>
              <a:t>Spring 2020</a:t>
            </a:r>
            <a:endParaRPr lang="en-US" sz="3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</a:rPr>
              <a:t>Jon Festinger Q.C.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</a:rPr>
              <a:t>Centre for Digital Media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</a:rPr>
              <a:t>Allard Law of Law, UBC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</a:rPr>
              <a:t>QMUL School of Law (CCLS) </a:t>
            </a:r>
          </a:p>
          <a:p>
            <a:pPr marL="0" indent="0">
              <a:buNone/>
            </a:pPr>
            <a:r>
              <a:rPr lang="en-US" sz="1700" dirty="0">
                <a:hlinkClick r:id="rId3"/>
              </a:rPr>
              <a:t>http://commlaw.allard.ubc</a:t>
            </a:r>
            <a:r>
              <a:rPr lang="en-US" sz="1700" dirty="0"/>
              <a:t> 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bg1"/>
                </a:solidFill>
              </a:rPr>
              <a:t>Twitter: @</a:t>
            </a:r>
            <a:r>
              <a:rPr lang="en-US" sz="1700" dirty="0" err="1">
                <a:solidFill>
                  <a:schemeClr val="bg1"/>
                </a:solidFill>
              </a:rPr>
              <a:t>jonfestinger</a:t>
            </a:r>
            <a:endParaRPr lang="en-US" sz="1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700" dirty="0">
                <a:hlinkClick r:id="rId4"/>
              </a:rPr>
              <a:t>jon_festinger@thecdm.ca</a:t>
            </a:r>
            <a:endParaRPr lang="en-US" sz="17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414" y="2868634"/>
            <a:ext cx="175276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6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991" y="436563"/>
            <a:ext cx="3889796" cy="2769113"/>
          </a:xfr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703" y="3205676"/>
            <a:ext cx="4003422" cy="298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1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87" b="-1487"/>
          <a:stretch/>
        </p:blipFill>
        <p:spPr>
          <a:xfrm>
            <a:off x="2523293" y="0"/>
            <a:ext cx="4295478" cy="5913010"/>
          </a:xfrm>
        </p:spPr>
      </p:pic>
    </p:spTree>
    <p:extLst>
      <p:ext uri="{BB962C8B-B14F-4D97-AF65-F5344CB8AC3E}">
        <p14:creationId xmlns:p14="http://schemas.microsoft.com/office/powerpoint/2010/main" val="867181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res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448490"/>
            <a:ext cx="8229600" cy="3393035"/>
          </a:xfrm>
        </p:spPr>
      </p:pic>
    </p:spTree>
    <p:extLst>
      <p:ext uri="{BB962C8B-B14F-4D97-AF65-F5344CB8AC3E}">
        <p14:creationId xmlns:p14="http://schemas.microsoft.com/office/powerpoint/2010/main" val="1903475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ycast-multi-site-media-management-solution-brief-storage-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9"/>
          <a:stretch/>
        </p:blipFill>
        <p:spPr>
          <a:xfrm>
            <a:off x="2361663" y="216515"/>
            <a:ext cx="4564557" cy="5733072"/>
          </a:xfrm>
        </p:spPr>
      </p:pic>
    </p:spTree>
    <p:extLst>
      <p:ext uri="{BB962C8B-B14F-4D97-AF65-F5344CB8AC3E}">
        <p14:creationId xmlns:p14="http://schemas.microsoft.com/office/powerpoint/2010/main" val="652267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011" y="48801"/>
            <a:ext cx="8287789" cy="1016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Arial"/>
                <a:cs typeface="Arial"/>
              </a:rPr>
              <a:t>Back to the law</a:t>
            </a:r>
            <a:r>
              <a:rPr lang="is-IS" sz="48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lang="en-US" sz="4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02BCCCE-9ED7-8A4A-934C-D9FEADA9FF3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142" y="1408113"/>
            <a:ext cx="5387716" cy="4318000"/>
          </a:xfrm>
        </p:spPr>
      </p:pic>
    </p:spTree>
    <p:extLst>
      <p:ext uri="{BB962C8B-B14F-4D97-AF65-F5344CB8AC3E}">
        <p14:creationId xmlns:p14="http://schemas.microsoft.com/office/powerpoint/2010/main" val="190785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3" b="-1386"/>
          <a:stretch/>
        </p:blipFill>
        <p:spPr>
          <a:xfrm>
            <a:off x="2666593" y="601586"/>
            <a:ext cx="3544202" cy="52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9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16"/>
            <a:ext cx="8686800" cy="1016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/>
                <a:cs typeface="Arial"/>
              </a:rPr>
              <a:t>Every </a:t>
            </a:r>
            <a:r>
              <a:rPr lang="en-US" sz="4800" b="1" dirty="0">
                <a:solidFill>
                  <a:srgbClr val="FF0000"/>
                </a:solidFill>
                <a:latin typeface="Arial"/>
                <a:cs typeface="Arial"/>
              </a:rPr>
              <a:t>Canadian</a:t>
            </a:r>
            <a:r>
              <a:rPr lang="en-US" sz="4800" b="1" dirty="0">
                <a:solidFill>
                  <a:srgbClr val="FFFF00"/>
                </a:solidFill>
                <a:latin typeface="Arial"/>
                <a:cs typeface="Arial"/>
              </a:rPr>
              <a:t> Kids Dream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</p:txBody>
      </p:sp>
      <p:pic>
        <p:nvPicPr>
          <p:cNvPr id="6" name="Content Placeholder 5" descr="Screen Shot 2016-09-05 at 11.20.34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1" r="-7040"/>
          <a:stretch/>
        </p:blipFill>
        <p:spPr>
          <a:xfrm>
            <a:off x="953347" y="1005699"/>
            <a:ext cx="7778850" cy="4848225"/>
          </a:xfrm>
        </p:spPr>
      </p:pic>
    </p:spTree>
    <p:extLst>
      <p:ext uri="{BB962C8B-B14F-4D97-AF65-F5344CB8AC3E}">
        <p14:creationId xmlns:p14="http://schemas.microsoft.com/office/powerpoint/2010/main" val="1312837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93"/>
            <a:ext cx="8686800" cy="1016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Left the Canucks in 2010</a:t>
            </a:r>
            <a:r>
              <a:rPr lang="is-IS" b="1" dirty="0">
                <a:solidFill>
                  <a:srgbClr val="FFFF00"/>
                </a:solidFill>
              </a:rPr>
              <a:t>…</a:t>
            </a:r>
            <a:r>
              <a:rPr lang="is-IS" b="1" dirty="0">
                <a:solidFill>
                  <a:srgbClr val="FF0000"/>
                </a:solidFill>
              </a:rPr>
              <a:t>before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Riot_in_Vancouver.jpg"/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025525"/>
            <a:ext cx="8229600" cy="4879975"/>
          </a:xfrm>
        </p:spPr>
      </p:pic>
    </p:spTree>
    <p:extLst>
      <p:ext uri="{BB962C8B-B14F-4D97-AF65-F5344CB8AC3E}">
        <p14:creationId xmlns:p14="http://schemas.microsoft.com/office/powerpoint/2010/main" val="1616369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166" y="72593"/>
            <a:ext cx="7649633" cy="1016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rial"/>
                <a:cs typeface="Arial"/>
              </a:rPr>
              <a:t>Teaching as addiction</a:t>
            </a:r>
            <a:r>
              <a:rPr lang="is-IS" sz="4400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Content Placeholder 3" descr="Screen Shot 2016-09-05 at 11.57.07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167" y="1089025"/>
            <a:ext cx="7133166" cy="4837113"/>
          </a:xfrm>
        </p:spPr>
      </p:pic>
    </p:spTree>
    <p:extLst>
      <p:ext uri="{BB962C8B-B14F-4D97-AF65-F5344CB8AC3E}">
        <p14:creationId xmlns:p14="http://schemas.microsoft.com/office/powerpoint/2010/main" val="646959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60"/>
            <a:ext cx="8229600" cy="1016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/>
                <a:cs typeface="Arial"/>
              </a:rPr>
              <a:t>Pedagogy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file000884974361.jpg"/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046163"/>
            <a:ext cx="8229600" cy="4679950"/>
          </a:xfrm>
        </p:spPr>
      </p:pic>
    </p:spTree>
    <p:extLst>
      <p:ext uri="{BB962C8B-B14F-4D97-AF65-F5344CB8AC3E}">
        <p14:creationId xmlns:p14="http://schemas.microsoft.com/office/powerpoint/2010/main" val="73686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315885"/>
            <a:ext cx="8229600" cy="5552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</a:rPr>
              <a:t>No, we will not spend the whole three hours</a:t>
            </a:r>
            <a:r>
              <a:rPr lang="is-IS" sz="3200" dirty="0">
                <a:solidFill>
                  <a:srgbClr val="FFFF00"/>
                </a:solidFill>
              </a:rPr>
              <a:t>…</a:t>
            </a:r>
          </a:p>
          <a:p>
            <a:pPr marL="0" indent="0" algn="ctr">
              <a:buNone/>
            </a:pPr>
            <a:r>
              <a:rPr lang="is-IS" sz="3200" dirty="0">
                <a:solidFill>
                  <a:srgbClr val="FFFF00"/>
                </a:solidFill>
              </a:rPr>
              <a:t>Maybe an hour at most</a:t>
            </a:r>
            <a:r>
              <a:rPr lang="is-IS" sz="3200" dirty="0">
                <a:solidFill>
                  <a:srgbClr val="FF0000"/>
                </a:solidFill>
              </a:rPr>
              <a:t>...</a:t>
            </a:r>
          </a:p>
          <a:p>
            <a:pPr marL="0" indent="0">
              <a:buNone/>
            </a:pPr>
            <a:endParaRPr lang="is-IS" sz="3200" dirty="0">
              <a:solidFill>
                <a:srgbClr val="FFFF00"/>
              </a:solidFill>
            </a:endParaRPr>
          </a:p>
        </p:txBody>
      </p:sp>
      <p:pic>
        <p:nvPicPr>
          <p:cNvPr id="5" name="Content Placeholder 3" descr="IMG_139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0" r="-1247"/>
          <a:stretch/>
        </p:blipFill>
        <p:spPr>
          <a:xfrm>
            <a:off x="2206698" y="2279039"/>
            <a:ext cx="4730603" cy="341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26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183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+mn-lt"/>
              </a:rPr>
              <a:t>Pedagogic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883834"/>
            <a:ext cx="8686801" cy="4212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  <a:latin typeface="+mn-lt"/>
                <a:cs typeface="Lucida Console"/>
              </a:rPr>
              <a:t>O</a:t>
            </a:r>
            <a:r>
              <a:rPr lang="en-US" sz="3600" dirty="0">
                <a:solidFill>
                  <a:schemeClr val="bg1"/>
                </a:solidFill>
                <a:latin typeface="+mn-lt"/>
                <a:cs typeface="Lucida Console"/>
              </a:rPr>
              <a:t>ne word: </a:t>
            </a:r>
          </a:p>
          <a:p>
            <a:pPr marL="0" indent="0">
              <a:buNone/>
            </a:pPr>
            <a:r>
              <a:rPr lang="en-US" sz="3600" i="1" dirty="0">
                <a:solidFill>
                  <a:srgbClr val="D7E4BD"/>
                </a:solidFill>
                <a:latin typeface="+mn-lt"/>
                <a:cs typeface="Lucida Console"/>
              </a:rPr>
              <a:t>ENGAGEMENT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+mn-lt"/>
                <a:cs typeface="Lucida Console"/>
              </a:rPr>
              <a:t>Two words: </a:t>
            </a:r>
          </a:p>
          <a:p>
            <a:pPr marL="0" indent="0">
              <a:buNone/>
            </a:pPr>
            <a:r>
              <a:rPr lang="en-US" sz="36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Lucida Console"/>
              </a:rPr>
              <a:t>CREATING PERSPECTIVE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+mn-lt"/>
                <a:cs typeface="Lucida Console"/>
              </a:rPr>
              <a:t>Three words: </a:t>
            </a:r>
          </a:p>
          <a:p>
            <a:pPr marL="0" indent="0">
              <a:buNone/>
            </a:pPr>
            <a:r>
              <a:rPr lang="en-US" sz="3600" i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cs typeface="Lucida Console"/>
              </a:rPr>
              <a:t>APPRECIATING COMPLEXITY</a:t>
            </a:r>
          </a:p>
          <a:p>
            <a:pPr marL="0" indent="0">
              <a:buNone/>
            </a:pPr>
            <a:endParaRPr lang="en-US" sz="2800" b="1" i="1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800" b="1" i="1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800" b="1" i="1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800" b="1" i="1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2800" b="1" i="1" dirty="0">
              <a:solidFill>
                <a:schemeClr val="bg1"/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1600" b="1" i="1" dirty="0">
              <a:solidFill>
                <a:schemeClr val="bg1"/>
              </a:solidFill>
              <a:latin typeface="Lucida Console"/>
              <a:cs typeface="Lucida Console"/>
            </a:endParaRPr>
          </a:p>
        </p:txBody>
      </p:sp>
      <p:pic>
        <p:nvPicPr>
          <p:cNvPr id="6" name="Picture 5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500" y="1460500"/>
            <a:ext cx="18923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2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98" y="0"/>
            <a:ext cx="6972302" cy="1016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Pedagogic Emphasis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14498" y="1436914"/>
            <a:ext cx="6972301" cy="428922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Ground in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dirty="0">
                <a:solidFill>
                  <a:schemeClr val="bg1"/>
                </a:solidFill>
              </a:rPr>
              <a:t>current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dirty="0">
                <a:solidFill>
                  <a:schemeClr val="bg1"/>
                </a:solidFill>
              </a:rPr>
              <a:t> news</a:t>
            </a:r>
          </a:p>
          <a:p>
            <a:pPr marL="457200" indent="-45720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Find relevance</a:t>
            </a:r>
          </a:p>
          <a:p>
            <a:pPr marL="457200" indent="-457200">
              <a:buFont typeface="Arial"/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Identify ethics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>
                <a:solidFill>
                  <a:schemeClr val="bg1"/>
                </a:solidFill>
              </a:rPr>
              <a:t>norms</a:t>
            </a:r>
          </a:p>
          <a:p>
            <a:pPr marL="457200" indent="-45720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Encourage exploration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4" name="Content Placeholder 3" descr="imgres-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3"/>
          <a:stretch/>
        </p:blipFill>
        <p:spPr>
          <a:xfrm>
            <a:off x="1714499" y="4413801"/>
            <a:ext cx="5757333" cy="131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52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B40B7A-64F3-0D41-B56D-E22DA46A5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12239"/>
            <a:ext cx="60579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64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94833"/>
          </a:xfrm>
        </p:spPr>
        <p:txBody>
          <a:bodyPr>
            <a:noAutofit/>
          </a:bodyPr>
          <a:lstStyle/>
          <a:p>
            <a:br>
              <a:rPr lang="en-US" b="1" dirty="0">
                <a:latin typeface="+mn-lt"/>
              </a:rPr>
            </a:br>
            <a:r>
              <a:rPr lang="en-US" b="1" dirty="0">
                <a:solidFill>
                  <a:srgbClr val="FFFF00"/>
                </a:solidFill>
                <a:latin typeface="+mn-lt"/>
              </a:rPr>
              <a:t>For </a:t>
            </a:r>
            <a:r>
              <a:rPr lang="en-CA" b="1" dirty="0">
                <a:solidFill>
                  <a:srgbClr val="FFFF00"/>
                </a:solidFill>
                <a:latin typeface="+mn-lt"/>
              </a:rPr>
              <a:t>full privileges on the website </a:t>
            </a:r>
            <a:br>
              <a:rPr lang="en-CA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994833"/>
            <a:ext cx="8686800" cy="50070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1. Please create an account at </a:t>
            </a:r>
            <a:r>
              <a:rPr lang="en-CA" sz="3200" dirty="0">
                <a:solidFill>
                  <a:schemeClr val="bg1"/>
                </a:solidFill>
                <a:latin typeface="+mn-lt"/>
                <a:hlinkClick r:id="rId2"/>
              </a:rPr>
              <a:t>http://cms.ubc.ca/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 using your CWL.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2. Once you create an account and sign in at </a:t>
            </a:r>
            <a:r>
              <a:rPr lang="en-CA" sz="3200" dirty="0">
                <a:solidFill>
                  <a:schemeClr val="bg1"/>
                </a:solidFill>
                <a:latin typeface="+mn-lt"/>
                <a:hlinkClick r:id="rId2"/>
              </a:rPr>
              <a:t>http://cms.ubc.ca/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 you can click your name in the top right. Half way down the following page will be your </a:t>
            </a:r>
            <a:r>
              <a:rPr lang="en-CA" sz="3200" dirty="0" err="1">
                <a:solidFill>
                  <a:schemeClr val="bg1"/>
                </a:solidFill>
                <a:latin typeface="+mn-lt"/>
              </a:rPr>
              <a:t>WordPress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 email address.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3. Send me your </a:t>
            </a:r>
            <a:r>
              <a:rPr lang="en-CA" sz="3200" dirty="0" err="1">
                <a:solidFill>
                  <a:schemeClr val="bg1"/>
                </a:solidFill>
                <a:latin typeface="+mn-lt"/>
              </a:rPr>
              <a:t>WordPress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 email address at </a:t>
            </a:r>
            <a:r>
              <a:rPr lang="en-CA" sz="3200" dirty="0" err="1">
                <a:solidFill>
                  <a:schemeClr val="bg1"/>
                </a:solidFill>
                <a:latin typeface="+mn-lt"/>
              </a:rPr>
              <a:t>jfestinger@telus.net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 or at </a:t>
            </a:r>
            <a:r>
              <a:rPr lang="en-CA" sz="3200" dirty="0" err="1">
                <a:solidFill>
                  <a:schemeClr val="bg1"/>
                </a:solidFill>
                <a:latin typeface="+mn-lt"/>
              </a:rPr>
              <a:t>jon@fblawstrategy.com</a:t>
            </a:r>
            <a:endParaRPr lang="en-CA" sz="3200" dirty="0">
              <a:solidFill>
                <a:schemeClr val="bg1"/>
              </a:solidFill>
              <a:latin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4. Then, I will invite you to participate with authoring privileges via your </a:t>
            </a:r>
            <a:r>
              <a:rPr lang="en-CA" sz="3200" dirty="0" err="1">
                <a:solidFill>
                  <a:schemeClr val="bg1"/>
                </a:solidFill>
                <a:latin typeface="+mn-lt"/>
              </a:rPr>
              <a:t>WordPress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 email address.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56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B253C94-2583-2C4C-A528-8A5810107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508165"/>
            <a:ext cx="6045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74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7EC665-CA76-FE47-929F-1281EAAD3A2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09597" y="1759527"/>
            <a:ext cx="8324805" cy="3338946"/>
          </a:xfrm>
        </p:spPr>
      </p:pic>
    </p:spTree>
    <p:extLst>
      <p:ext uri="{BB962C8B-B14F-4D97-AF65-F5344CB8AC3E}">
        <p14:creationId xmlns:p14="http://schemas.microsoft.com/office/powerpoint/2010/main" val="707285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50" y="902494"/>
            <a:ext cx="6946900" cy="4381500"/>
          </a:xfrm>
        </p:spPr>
      </p:pic>
    </p:spTree>
    <p:extLst>
      <p:ext uri="{BB962C8B-B14F-4D97-AF65-F5344CB8AC3E}">
        <p14:creationId xmlns:p14="http://schemas.microsoft.com/office/powerpoint/2010/main" val="763956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46" y="210266"/>
            <a:ext cx="5997038" cy="27116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46" y="3301912"/>
            <a:ext cx="5997038" cy="26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59" y="463550"/>
            <a:ext cx="7588081" cy="5262563"/>
          </a:xfrm>
        </p:spPr>
      </p:pic>
    </p:spTree>
    <p:extLst>
      <p:ext uri="{BB962C8B-B14F-4D97-AF65-F5344CB8AC3E}">
        <p14:creationId xmlns:p14="http://schemas.microsoft.com/office/powerpoint/2010/main" val="2029530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300" y="1027906"/>
            <a:ext cx="6883400" cy="4368800"/>
          </a:xfrm>
        </p:spPr>
      </p:pic>
    </p:spTree>
    <p:extLst>
      <p:ext uri="{BB962C8B-B14F-4D97-AF65-F5344CB8AC3E}">
        <p14:creationId xmlns:p14="http://schemas.microsoft.com/office/powerpoint/2010/main" val="183046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16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Computers Strongly Encouraged…</a:t>
            </a:r>
          </a:p>
        </p:txBody>
      </p:sp>
      <p:pic>
        <p:nvPicPr>
          <p:cNvPr id="6" name="Content Placeholder 5" descr="IMG_1206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" r="-215"/>
          <a:stretch/>
        </p:blipFill>
        <p:spPr>
          <a:xfrm>
            <a:off x="1510877" y="1016000"/>
            <a:ext cx="6300122" cy="4710134"/>
          </a:xfrm>
        </p:spPr>
      </p:pic>
    </p:spTree>
    <p:extLst>
      <p:ext uri="{BB962C8B-B14F-4D97-AF65-F5344CB8AC3E}">
        <p14:creationId xmlns:p14="http://schemas.microsoft.com/office/powerpoint/2010/main" val="1676565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1504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Anything </a:t>
            </a:r>
            <a:r>
              <a:rPr lang="en-US" sz="4400" b="1" dirty="0">
                <a:solidFill>
                  <a:schemeClr val="bg1"/>
                </a:solidFill>
              </a:rPr>
              <a:t>&amp;</a:t>
            </a:r>
            <a:r>
              <a:rPr lang="en-US" sz="4400" b="1" dirty="0">
                <a:solidFill>
                  <a:srgbClr val="FFFF00"/>
                </a:solidFill>
              </a:rPr>
              <a:t> everything </a:t>
            </a:r>
            <a:r>
              <a:rPr lang="en-US" sz="4400" b="1" dirty="0">
                <a:solidFill>
                  <a:srgbClr val="92D050"/>
                </a:solidFill>
              </a:rPr>
              <a:t>can be done via email</a:t>
            </a:r>
            <a:r>
              <a:rPr lang="en-US" sz="4400" b="1" dirty="0">
                <a:solidFill>
                  <a:srgbClr val="FFFF00"/>
                </a:solidFill>
              </a:rPr>
              <a:t> if you prefer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426" y="2066307"/>
            <a:ext cx="5415147" cy="3384467"/>
          </a:xfrm>
        </p:spPr>
      </p:pic>
    </p:spTree>
    <p:extLst>
      <p:ext uri="{BB962C8B-B14F-4D97-AF65-F5344CB8AC3E}">
        <p14:creationId xmlns:p14="http://schemas.microsoft.com/office/powerpoint/2010/main" val="1620531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16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News of the </a:t>
            </a:r>
            <a:r>
              <a:rPr lang="en-US" b="1" dirty="0">
                <a:solidFill>
                  <a:srgbClr val="92D050"/>
                </a:solidFill>
                <a:latin typeface="Arial"/>
                <a:cs typeface="Arial"/>
              </a:rPr>
              <a:t>“</a:t>
            </a:r>
            <a:r>
              <a:rPr lang="en-US" b="1" dirty="0">
                <a:solidFill>
                  <a:srgbClr val="FFFF00"/>
                </a:solidFill>
                <a:latin typeface="Arial"/>
                <a:cs typeface="Arial"/>
              </a:rPr>
              <a:t>Week</a:t>
            </a:r>
            <a:r>
              <a:rPr lang="en-US" b="1" dirty="0">
                <a:solidFill>
                  <a:srgbClr val="92D050"/>
                </a:solidFill>
                <a:latin typeface="Arial"/>
                <a:cs typeface="Arial"/>
              </a:rPr>
              <a:t>”</a:t>
            </a:r>
            <a:r>
              <a:rPr lang="is-IS" b="1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25F5B2-42F5-1843-A207-960B002A8D6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692" y="1163638"/>
            <a:ext cx="5602616" cy="4705350"/>
          </a:xfrm>
        </p:spPr>
      </p:pic>
    </p:spTree>
    <p:extLst>
      <p:ext uri="{BB962C8B-B14F-4D97-AF65-F5344CB8AC3E}">
        <p14:creationId xmlns:p14="http://schemas.microsoft.com/office/powerpoint/2010/main" val="1835383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028305"/>
            <a:ext cx="8229600" cy="3861855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FFFF00"/>
                </a:solidFill>
              </a:rPr>
              <a:t>TECHNOLOGIE</a:t>
            </a:r>
            <a:r>
              <a:rPr lang="en-US" sz="9600" b="1" dirty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538431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CD355-467F-B84F-8DB2-9BAFD12FB6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631766"/>
            <a:ext cx="8229600" cy="5094367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AI </a:t>
            </a:r>
            <a:r>
              <a:rPr lang="en-US" sz="6000" dirty="0">
                <a:solidFill>
                  <a:srgbClr val="FFFF00"/>
                </a:solidFill>
              </a:rPr>
              <a:t>&amp;</a:t>
            </a:r>
            <a:r>
              <a:rPr lang="en-US" sz="6000" dirty="0">
                <a:solidFill>
                  <a:schemeClr val="bg1"/>
                </a:solidFill>
              </a:rPr>
              <a:t> Big Data </a:t>
            </a:r>
            <a:endParaRPr lang="en-CA" sz="60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chemeClr val="bg1"/>
                </a:solidFill>
              </a:rPr>
              <a:t>Blockchain </a:t>
            </a:r>
            <a:endParaRPr lang="en-CA" sz="60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chemeClr val="bg1"/>
                </a:solidFill>
              </a:rPr>
              <a:t>Internet of Things</a:t>
            </a:r>
            <a:endParaRPr lang="en-CA" sz="60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chemeClr val="bg1"/>
                </a:solidFill>
              </a:rPr>
              <a:t>Robots </a:t>
            </a:r>
            <a:endParaRPr lang="en-CA" sz="60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chemeClr val="bg1"/>
                </a:solidFill>
              </a:rPr>
              <a:t>VR </a:t>
            </a:r>
            <a:r>
              <a:rPr lang="en-US" sz="6000" dirty="0">
                <a:solidFill>
                  <a:srgbClr val="FFFF00"/>
                </a:solidFill>
              </a:rPr>
              <a:t>&amp;</a:t>
            </a:r>
            <a:r>
              <a:rPr lang="en-US" sz="6000" dirty="0">
                <a:solidFill>
                  <a:schemeClr val="bg1"/>
                </a:solidFill>
              </a:rPr>
              <a:t> AR </a:t>
            </a:r>
            <a:endParaRPr lang="en-CA" sz="6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01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028305"/>
            <a:ext cx="8229600" cy="3861855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>
                <a:solidFill>
                  <a:srgbClr val="FFFF00"/>
                </a:solidFill>
              </a:rPr>
              <a:t>CONTEXT</a:t>
            </a:r>
            <a:r>
              <a:rPr lang="en-US" sz="12000" b="1" dirty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68283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CD355-467F-B84F-8DB2-9BAFD12FB6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532014"/>
            <a:ext cx="8503920" cy="545315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Social &amp; Interpersonal</a:t>
            </a:r>
          </a:p>
          <a:p>
            <a:r>
              <a:rPr lang="en-US" sz="6000" dirty="0">
                <a:solidFill>
                  <a:schemeClr val="bg1"/>
                </a:solidFill>
              </a:rPr>
              <a:t>Education</a:t>
            </a:r>
            <a:r>
              <a:rPr lang="en-CA" sz="6000" dirty="0">
                <a:solidFill>
                  <a:schemeClr val="bg1"/>
                </a:solidFill>
              </a:rPr>
              <a:t> &amp; Health</a:t>
            </a:r>
            <a:endParaRPr lang="en-US" sz="60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chemeClr val="bg1"/>
                </a:solidFill>
              </a:rPr>
              <a:t>Journalistic</a:t>
            </a:r>
            <a:endParaRPr lang="en-CA" sz="60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chemeClr val="bg1"/>
                </a:solidFill>
              </a:rPr>
              <a:t>Government </a:t>
            </a:r>
            <a:r>
              <a:rPr lang="en-US" sz="6000" dirty="0">
                <a:solidFill>
                  <a:srgbClr val="FFFF00"/>
                </a:solidFill>
              </a:rPr>
              <a:t>/</a:t>
            </a:r>
            <a:r>
              <a:rPr lang="en-US" sz="6000" dirty="0">
                <a:solidFill>
                  <a:schemeClr val="bg1"/>
                </a:solidFill>
              </a:rPr>
              <a:t> Democracy</a:t>
            </a:r>
            <a:endParaRPr lang="en-CA" sz="60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chemeClr val="bg1"/>
                </a:solidFill>
              </a:rPr>
              <a:t>Media</a:t>
            </a:r>
            <a:r>
              <a:rPr lang="en-US" sz="6000" dirty="0">
                <a:solidFill>
                  <a:srgbClr val="FFFF00"/>
                </a:solidFill>
              </a:rPr>
              <a:t>,</a:t>
            </a:r>
            <a:r>
              <a:rPr lang="en-US" sz="6000" dirty="0">
                <a:solidFill>
                  <a:schemeClr val="bg1"/>
                </a:solidFill>
              </a:rPr>
              <a:t> Entertainment </a:t>
            </a:r>
            <a:r>
              <a:rPr lang="en-US" sz="6000" dirty="0">
                <a:solidFill>
                  <a:srgbClr val="FFFF00"/>
                </a:solidFill>
              </a:rPr>
              <a:t>&amp;</a:t>
            </a:r>
            <a:r>
              <a:rPr lang="en-US" sz="6000" dirty="0">
                <a:solidFill>
                  <a:schemeClr val="bg1"/>
                </a:solidFill>
              </a:rPr>
              <a:t> Video</a:t>
            </a:r>
            <a:r>
              <a:rPr lang="en-US" sz="6000" dirty="0">
                <a:solidFill>
                  <a:srgbClr val="FFFF00"/>
                </a:solidFill>
              </a:rPr>
              <a:t>-</a:t>
            </a:r>
            <a:r>
              <a:rPr lang="en-US" sz="6000" dirty="0">
                <a:solidFill>
                  <a:schemeClr val="bg1"/>
                </a:solidFill>
              </a:rPr>
              <a:t>Games</a:t>
            </a:r>
            <a:endParaRPr lang="en-CA" sz="6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69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57739"/>
            <a:ext cx="8229600" cy="4432421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</a:rPr>
              <a:t>(</a:t>
            </a:r>
            <a:r>
              <a:rPr lang="en-US" sz="4000" b="1" dirty="0">
                <a:solidFill>
                  <a:srgbClr val="FFFF00"/>
                </a:solidFill>
              </a:rPr>
              <a:t>Legal</a:t>
            </a:r>
            <a:r>
              <a:rPr lang="en-US" sz="4000" b="1" dirty="0">
                <a:solidFill>
                  <a:schemeClr val="bg1"/>
                </a:solidFill>
              </a:rPr>
              <a:t>/</a:t>
            </a:r>
            <a:r>
              <a:rPr lang="en-US" sz="4000" b="1" dirty="0">
                <a:solidFill>
                  <a:srgbClr val="FFFF00"/>
                </a:solidFill>
              </a:rPr>
              <a:t>Justice</a:t>
            </a:r>
            <a:r>
              <a:rPr lang="en-US" sz="4000" b="1" dirty="0">
                <a:solidFill>
                  <a:schemeClr val="bg1"/>
                </a:solidFill>
              </a:rPr>
              <a:t>/</a:t>
            </a:r>
            <a:r>
              <a:rPr lang="en-US" sz="4000" b="1" dirty="0">
                <a:solidFill>
                  <a:srgbClr val="FFFF00"/>
                </a:solidFill>
              </a:rPr>
              <a:t>Policy</a:t>
            </a:r>
            <a:r>
              <a:rPr lang="en-US" sz="4000" b="1" dirty="0">
                <a:solidFill>
                  <a:schemeClr val="bg1"/>
                </a:solidFill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>
                <a:solidFill>
                  <a:srgbClr val="FFFF00"/>
                </a:solidFill>
              </a:rPr>
              <a:t>THEME</a:t>
            </a:r>
            <a:r>
              <a:rPr lang="en-US" sz="12000" b="1" dirty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8437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CD355-467F-B84F-8DB2-9BAFD12FB6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246908"/>
            <a:ext cx="8229600" cy="4479225"/>
          </a:xfrm>
        </p:spPr>
        <p:txBody>
          <a:bodyPr>
            <a:normAutofit lnSpcReduction="10000"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Privacy</a:t>
            </a:r>
            <a:r>
              <a:rPr lang="en-US" sz="6000" dirty="0">
                <a:solidFill>
                  <a:srgbClr val="FFFF00"/>
                </a:solidFill>
              </a:rPr>
              <a:t>/</a:t>
            </a:r>
            <a:r>
              <a:rPr lang="en-US" sz="6000" dirty="0">
                <a:solidFill>
                  <a:schemeClr val="bg1"/>
                </a:solidFill>
              </a:rPr>
              <a:t>Surveillance</a:t>
            </a:r>
          </a:p>
          <a:p>
            <a:r>
              <a:rPr lang="en-CA" sz="6000" dirty="0">
                <a:solidFill>
                  <a:schemeClr val="bg1"/>
                </a:solidFill>
              </a:rPr>
              <a:t>Copyright </a:t>
            </a:r>
            <a:r>
              <a:rPr lang="en-CA" sz="6000" dirty="0">
                <a:solidFill>
                  <a:srgbClr val="FFFF00"/>
                </a:solidFill>
              </a:rPr>
              <a:t>&amp;</a:t>
            </a:r>
            <a:r>
              <a:rPr lang="en-CA" sz="6000" dirty="0">
                <a:solidFill>
                  <a:schemeClr val="bg1"/>
                </a:solidFill>
              </a:rPr>
              <a:t> IP</a:t>
            </a:r>
          </a:p>
          <a:p>
            <a:r>
              <a:rPr lang="en-US" sz="6000" dirty="0">
                <a:solidFill>
                  <a:schemeClr val="bg1"/>
                </a:solidFill>
              </a:rPr>
              <a:t>Regulation</a:t>
            </a:r>
            <a:endParaRPr lang="en-CA" sz="60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chemeClr val="bg1"/>
                </a:solidFill>
              </a:rPr>
              <a:t>Freedom of Expression</a:t>
            </a:r>
            <a:endParaRPr lang="en-CA" sz="60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chemeClr val="bg1"/>
                </a:solidFill>
              </a:rPr>
              <a:t>Constraints on Creativity</a:t>
            </a:r>
            <a:endParaRPr lang="en-CA" sz="6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8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859797"/>
            <a:ext cx="8229600" cy="3866337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600" dirty="0">
                <a:solidFill>
                  <a:srgbClr val="FFFF00"/>
                </a:solidFill>
              </a:rPr>
              <a:t>Questions</a:t>
            </a:r>
            <a:r>
              <a:rPr lang="en-US" sz="1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5192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23" y="326593"/>
            <a:ext cx="8990077" cy="1016000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A MATTER OF PERSPECTIVE</a:t>
            </a:r>
          </a:p>
        </p:txBody>
      </p:sp>
      <p:pic>
        <p:nvPicPr>
          <p:cNvPr id="4" name="Content Placeholder 3" descr="691px-M&amp;M's_Plain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1" r="-745"/>
          <a:stretch/>
        </p:blipFill>
        <p:spPr>
          <a:xfrm>
            <a:off x="5467077" y="2234088"/>
            <a:ext cx="3676923" cy="3017934"/>
          </a:xfrm>
        </p:spPr>
      </p:pic>
      <p:pic>
        <p:nvPicPr>
          <p:cNvPr id="5" name="Content Placeholder 3" descr="800px-Smarties-UK-Candie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25334"/>
            <a:ext cx="5467078" cy="232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3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760" y="48801"/>
            <a:ext cx="8012040" cy="1016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+mn-lt"/>
              </a:rPr>
              <a:t>Course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4760" y="1187532"/>
            <a:ext cx="8012039" cy="4538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  <a:latin typeface="+mn-lt"/>
                <a:hlinkClick r:id="rId2"/>
              </a:rPr>
              <a:t>http://arts-foundations.sites.olt.ubc.ca/</a:t>
            </a:r>
            <a:endParaRPr lang="en-US" sz="48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203" y="2766951"/>
            <a:ext cx="3914864" cy="30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28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32"/>
            <a:ext cx="9144000" cy="1250982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+mn-lt"/>
                <a:cs typeface="Times New Roman"/>
              </a:rPr>
              <a:t>  Always include a cat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57114"/>
            <a:ext cx="8229600" cy="446902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Times New Roman"/>
              </a:rPr>
              <a:t>          </a:t>
            </a:r>
            <a:endParaRPr lang="en-US" sz="320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Content Placeholder 3" descr="cat-1382015906Wuw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" r="-270"/>
          <a:stretch/>
        </p:blipFill>
        <p:spPr>
          <a:xfrm>
            <a:off x="1303130" y="1408134"/>
            <a:ext cx="6548783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562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Arial"/>
                <a:cs typeface="Arial"/>
              </a:rPr>
              <a:t>Our Academic Partners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91" y="2771403"/>
            <a:ext cx="6570518" cy="9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4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Perspective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57200" y="1138781"/>
            <a:ext cx="8229600" cy="46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4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7630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Adjunct-</a:t>
            </a:r>
            <a:r>
              <a:rPr lang="en-US" sz="6000" dirty="0" err="1">
                <a:solidFill>
                  <a:srgbClr val="FFFF00"/>
                </a:solidFill>
              </a:rPr>
              <a:t>ing</a:t>
            </a:r>
            <a:r>
              <a:rPr lang="en-US" sz="6000" dirty="0">
                <a:solidFill>
                  <a:srgbClr val="FFFF00"/>
                </a:solidFill>
              </a:rPr>
              <a:t> at </a:t>
            </a:r>
            <a:r>
              <a:rPr lang="en-US" sz="6000" dirty="0">
                <a:solidFill>
                  <a:schemeClr val="bg1"/>
                </a:solidFill>
              </a:rPr>
              <a:t>Allard School of Law since</a:t>
            </a:r>
            <a:r>
              <a:rPr lang="mr-IN" sz="6000" dirty="0">
                <a:solidFill>
                  <a:srgbClr val="FFFF00"/>
                </a:solidFill>
              </a:rPr>
              <a:t>…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329" y="2185060"/>
            <a:ext cx="5115729" cy="3206337"/>
          </a:xfrm>
        </p:spPr>
      </p:pic>
    </p:spTree>
    <p:extLst>
      <p:ext uri="{BB962C8B-B14F-4D97-AF65-F5344CB8AC3E}">
        <p14:creationId xmlns:p14="http://schemas.microsoft.com/office/powerpoint/2010/main" val="48521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132"/>
            <a:ext cx="8229600" cy="3559071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This is </a:t>
            </a:r>
            <a:r>
              <a:rPr lang="en-US" sz="9600" b="1" dirty="0">
                <a:solidFill>
                  <a:srgbClr val="FFFF00"/>
                </a:solidFill>
              </a:rPr>
              <a:t>NOT</a:t>
            </a:r>
            <a:r>
              <a:rPr lang="en-US" sz="9600" b="1" dirty="0">
                <a:solidFill>
                  <a:schemeClr val="bg1"/>
                </a:solidFill>
              </a:rPr>
              <a:t> </a:t>
            </a:r>
            <a:br>
              <a:rPr lang="en-US" sz="9600" b="1" dirty="0">
                <a:solidFill>
                  <a:schemeClr val="bg1"/>
                </a:solidFill>
              </a:rPr>
            </a:br>
            <a:r>
              <a:rPr lang="en-US" sz="9600" b="1" dirty="0">
                <a:solidFill>
                  <a:schemeClr val="bg1"/>
                </a:solidFill>
              </a:rPr>
              <a:t>a law course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034083"/>
            <a:ext cx="8229600" cy="1228768"/>
          </a:xfrm>
        </p:spPr>
      </p:pic>
    </p:spTree>
    <p:extLst>
      <p:ext uri="{BB962C8B-B14F-4D97-AF65-F5344CB8AC3E}">
        <p14:creationId xmlns:p14="http://schemas.microsoft.com/office/powerpoint/2010/main" val="69689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214"/>
            <a:ext cx="8229600" cy="154970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BRIEF</a:t>
            </a:r>
            <a:r>
              <a:rPr lang="en-US" sz="6000" b="1" dirty="0">
                <a:solidFill>
                  <a:srgbClr val="FFFF00"/>
                </a:solidFill>
              </a:rPr>
              <a:t> Backstory</a:t>
            </a:r>
            <a:r>
              <a:rPr lang="mr-IN" sz="6000" b="1" dirty="0">
                <a:solidFill>
                  <a:schemeClr val="bg1"/>
                </a:solidFill>
              </a:rPr>
              <a:t>…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12" y="1935678"/>
            <a:ext cx="7984576" cy="3431967"/>
          </a:xfrm>
        </p:spPr>
      </p:pic>
    </p:spTree>
    <p:extLst>
      <p:ext uri="{BB962C8B-B14F-4D97-AF65-F5344CB8AC3E}">
        <p14:creationId xmlns:p14="http://schemas.microsoft.com/office/powerpoint/2010/main" val="141692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9-05 at 7.48.35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7"/>
          <a:stretch/>
        </p:blipFill>
        <p:spPr>
          <a:xfrm>
            <a:off x="1786130" y="396875"/>
            <a:ext cx="5596545" cy="5329238"/>
          </a:xfrm>
        </p:spPr>
      </p:pic>
    </p:spTree>
    <p:extLst>
      <p:ext uri="{BB962C8B-B14F-4D97-AF65-F5344CB8AC3E}">
        <p14:creationId xmlns:p14="http://schemas.microsoft.com/office/powerpoint/2010/main" val="870638514"/>
      </p:ext>
    </p:extLst>
  </p:cSld>
  <p:clrMapOvr>
    <a:masterClrMapping/>
  </p:clrMapOvr>
</p:sld>
</file>

<file path=ppt/theme/theme1.xml><?xml version="1.0" encoding="utf-8"?>
<a:theme xmlns:a="http://schemas.openxmlformats.org/drawingml/2006/main" name="CDM_PPT_Templa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CDM_PPT_Template .thmx</Template>
  <TotalTime>1807</TotalTime>
  <Words>359</Words>
  <Application>Microsoft Macintosh PowerPoint</Application>
  <PresentationFormat>On-screen Show (4:3)</PresentationFormat>
  <Paragraphs>84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Klavika</vt:lpstr>
      <vt:lpstr>Lucida Console</vt:lpstr>
      <vt:lpstr>CDM_PPT_Template </vt:lpstr>
      <vt:lpstr>Introduction to the Course </vt:lpstr>
      <vt:lpstr>PowerPoint Presentation</vt:lpstr>
      <vt:lpstr>Computers Strongly Encouraged…</vt:lpstr>
      <vt:lpstr>Course Website</vt:lpstr>
      <vt:lpstr>Perspective</vt:lpstr>
      <vt:lpstr>Adjunct-ing at Allard School of Law since…</vt:lpstr>
      <vt:lpstr>This is NOT  a law course</vt:lpstr>
      <vt:lpstr>BRIEF Backstory…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to the law…</vt:lpstr>
      <vt:lpstr>PowerPoint Presentation</vt:lpstr>
      <vt:lpstr>Every Canadian Kids Dream?</vt:lpstr>
      <vt:lpstr>Left the Canucks in 2010…before</vt:lpstr>
      <vt:lpstr>Teaching as addiction…</vt:lpstr>
      <vt:lpstr>Pedagogy</vt:lpstr>
      <vt:lpstr>Pedagogic Goals</vt:lpstr>
      <vt:lpstr>Pedagogic Emphasis</vt:lpstr>
      <vt:lpstr>PowerPoint Presentation</vt:lpstr>
      <vt:lpstr> For full privileges on the website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Anything &amp; everything can be done via email if you prefer</vt:lpstr>
      <vt:lpstr>News of the “Week”…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 MATTER OF PERSPECTIVE</vt:lpstr>
      <vt:lpstr>  Always include a cat picture</vt:lpstr>
      <vt:lpstr>Our Academic Partners</vt:lpstr>
    </vt:vector>
  </TitlesOfParts>
  <Company>Festinger Bahniwal Law &amp; Strategy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“If Picasso had painted a round object..”</dc:title>
  <dc:creator>Jon Festinger</dc:creator>
  <cp:lastModifiedBy>Jon Festinger</cp:lastModifiedBy>
  <cp:revision>212</cp:revision>
  <cp:lastPrinted>2013-09-11T03:30:19Z</cp:lastPrinted>
  <dcterms:created xsi:type="dcterms:W3CDTF">2013-01-06T22:02:58Z</dcterms:created>
  <dcterms:modified xsi:type="dcterms:W3CDTF">2020-01-06T19:14:35Z</dcterms:modified>
</cp:coreProperties>
</file>